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487" r:id="rId3"/>
    <p:sldId id="488" r:id="rId4"/>
    <p:sldId id="463" r:id="rId5"/>
    <p:sldId id="495" r:id="rId6"/>
    <p:sldId id="494" r:id="rId7"/>
    <p:sldId id="503" r:id="rId8"/>
    <p:sldId id="454" r:id="rId9"/>
    <p:sldId id="456" r:id="rId10"/>
    <p:sldId id="500" r:id="rId11"/>
    <p:sldId id="490" r:id="rId12"/>
    <p:sldId id="491" r:id="rId13"/>
    <p:sldId id="489" r:id="rId14"/>
    <p:sldId id="496" r:id="rId15"/>
    <p:sldId id="497" r:id="rId16"/>
    <p:sldId id="498" r:id="rId17"/>
    <p:sldId id="501" r:id="rId18"/>
    <p:sldId id="486" r:id="rId19"/>
    <p:sldId id="462" r:id="rId20"/>
    <p:sldId id="485" r:id="rId21"/>
    <p:sldId id="472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FFCCCC"/>
    <a:srgbClr val="CCFFCC"/>
    <a:srgbClr val="CCFFFF"/>
    <a:srgbClr val="FFFFCC"/>
    <a:srgbClr val="FFD3A7"/>
    <a:srgbClr val="FFCCFF"/>
    <a:srgbClr val="DDDDD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38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2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84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50"/>
      <c:rotY val="330"/>
      <c:depthPercent val="100"/>
      <c:rAngAx val="0"/>
      <c:perspective val="50"/>
    </c:view3D>
    <c:floor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floor>
    <c:sideWall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sideWall>
    <c:backWall>
      <c:thickness val="0"/>
      <c:spPr>
        <a:noFill/>
        <a:ln w="3175">
          <a:solidFill>
            <a:schemeClr val="tx1"/>
          </a:solidFill>
        </a:ln>
        <a:effectLst/>
        <a:sp3d contourW="3175"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0.1049125074629665"/>
          <c:y val="2.9780282122017682E-2"/>
          <c:w val="0.87053394204049217"/>
          <c:h val="0.87143246167143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Moody's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0.56232291254451916</c:v>
                </c:pt>
                <c:pt idx="2">
                  <c:v>0.57359537403015659</c:v>
                </c:pt>
                <c:pt idx="3">
                  <c:v>0.71267325335215248</c:v>
                </c:pt>
                <c:pt idx="4">
                  <c:v>0.80669094693028098</c:v>
                </c:pt>
                <c:pt idx="5">
                  <c:v>0.89148914167528437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8-4D9B-953F-C3D30E3D54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S&amp;P</c:v>
                </c:pt>
              </c:strCache>
            </c:strRef>
          </c:tx>
          <c:spPr>
            <a:solidFill>
              <a:srgbClr val="FFCC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0.30630000000000002</c:v>
                </c:pt>
                <c:pt idx="1">
                  <c:v>0.53141230909090897</c:v>
                </c:pt>
                <c:pt idx="2">
                  <c:v>0.6603703496815998</c:v>
                </c:pt>
                <c:pt idx="3">
                  <c:v>0.74688505920594384</c:v>
                </c:pt>
                <c:pt idx="4">
                  <c:v>0.85125162099979079</c:v>
                </c:pt>
                <c:pt idx="5">
                  <c:v>0.93164029313448193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D9B-953F-C3D30E3D54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Fitch</c:v>
                </c:pt>
              </c:strCache>
            </c:strRef>
          </c:tx>
          <c:spPr>
            <a:solidFill>
              <a:srgbClr val="CCECFF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0.35299999999999998</c:v>
                </c:pt>
                <c:pt idx="1">
                  <c:v>0.3836412050534499</c:v>
                </c:pt>
                <c:pt idx="2">
                  <c:v>0.49913228413441091</c:v>
                </c:pt>
                <c:pt idx="3">
                  <c:v>0.61679204892966355</c:v>
                </c:pt>
                <c:pt idx="4">
                  <c:v>0.74866807855217554</c:v>
                </c:pt>
                <c:pt idx="5">
                  <c:v>0.83743350785340309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D9B-953F-C3D30E3D5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gapDepth val="200"/>
        <c:shape val="box"/>
        <c:axId val="54017520"/>
        <c:axId val="54024080"/>
        <c:axId val="542098480"/>
      </c:bar3DChart>
      <c:catAx>
        <c:axId val="5401752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  <c:auto val="1"/>
        <c:lblAlgn val="ctr"/>
        <c:lblOffset val="100"/>
        <c:noMultiLvlLbl val="0"/>
      </c:catAx>
      <c:valAx>
        <c:axId val="540240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17520"/>
        <c:crosses val="autoZero"/>
        <c:crossBetween val="between"/>
        <c:majorUnit val="0.2"/>
      </c:valAx>
      <c:serAx>
        <c:axId val="54209848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32906759025111"/>
          <c:y val="0.84138548147030312"/>
          <c:w val="0.24107344220861285"/>
          <c:h val="4.5130391217989639E-2"/>
        </c:manualLayout>
      </c:layout>
      <c:overlay val="0"/>
      <c:spPr>
        <a:noFill/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87789569782037E-2"/>
          <c:y val="3.4866973168455911E-2"/>
          <c:w val="0.87631256419034564"/>
          <c:h val="0.88704979041798881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CDO/CLO</c:v>
                </c:pt>
              </c:strCache>
            </c:strRef>
          </c:tx>
          <c:spPr>
            <a:solidFill>
              <a:srgbClr val="FF9999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4000" b="0" i="0" u="none" strike="noStrike" kern="1200" baseline="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sym typeface="Wingdings" panose="05000000000000000000" pitchFamily="2" charset="2"/>
                      </a:rPr>
                      <a:t></a:t>
                    </a:r>
                    <a:endParaRPr lang="en-US" sz="1200" b="0" i="0" u="none" strike="noStrike" kern="1200" baseline="0" dirty="0">
                      <a:solidFill>
                        <a:schemeClr val="tx1"/>
                      </a:solidFill>
                      <a:latin typeface="Franklin Gothic Book" panose="020B0503020102020204" pitchFamily="34" charset="0"/>
                      <a:sym typeface="Wingdings 2" panose="05020102010507070707" pitchFamily="18" charset="2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DB3-4FF1-8634-5CD0A4C37B56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4000" b="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rPr>
                      <a:t></a:t>
                    </a:r>
                    <a:endParaRPr lang="en-US" sz="4000" b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DB3-4FF1-8634-5CD0A4C37B5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40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rPr>
                      <a:t></a:t>
                    </a:r>
                    <a:endParaRPr lang="en-US" sz="400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DB3-4FF1-8634-5CD0A4C37B56}"/>
                </c:ext>
              </c:extLst>
            </c:dLbl>
            <c:dLbl>
              <c:idx val="1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1600" b="0" dirty="0">
                        <a:solidFill>
                          <a:schemeClr val="tx1"/>
                        </a:solidFill>
                        <a:latin typeface="Segoe UI Emoji" panose="020B0502040204020203" pitchFamily="34" charset="0"/>
                        <a:ea typeface="Segoe UI Emoji" panose="020B0502040204020203" pitchFamily="34" charset="0"/>
                        <a:sym typeface="Wingdings" panose="05000000000000000000" pitchFamily="2" charset="2"/>
                      </a:rPr>
                      <a:t>😃</a:t>
                    </a:r>
                    <a:endParaRPr lang="en-US" sz="1600" b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DB3-4FF1-8634-5CD0A4C37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  <a:sym typeface="Wingdings 2" panose="05020102010507070707" pitchFamily="18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Sheet1!$D$2:$D$28</c:f>
              <c:numCache>
                <c:formatCode>#,##0.00</c:formatCode>
                <c:ptCount val="27"/>
                <c:pt idx="1">
                  <c:v>0.67449999999999999</c:v>
                </c:pt>
                <c:pt idx="2">
                  <c:v>18.924400000000002</c:v>
                </c:pt>
                <c:pt idx="3">
                  <c:v>40.808300000000003</c:v>
                </c:pt>
                <c:pt idx="4">
                  <c:v>51.710799999999999</c:v>
                </c:pt>
                <c:pt idx="5">
                  <c:v>54.947400000000009</c:v>
                </c:pt>
                <c:pt idx="6">
                  <c:v>55.038800000000009</c:v>
                </c:pt>
                <c:pt idx="7">
                  <c:v>56.454600000000013</c:v>
                </c:pt>
                <c:pt idx="8">
                  <c:v>58.817300000000003</c:v>
                </c:pt>
                <c:pt idx="9">
                  <c:v>124.4631</c:v>
                </c:pt>
                <c:pt idx="10">
                  <c:v>194.13129999999992</c:v>
                </c:pt>
                <c:pt idx="11">
                  <c:v>395.75710000000021</c:v>
                </c:pt>
                <c:pt idx="12">
                  <c:v>489.68019000000038</c:v>
                </c:pt>
                <c:pt idx="13">
                  <c:v>81.306719999999984</c:v>
                </c:pt>
                <c:pt idx="14">
                  <c:v>12.664502999999998</c:v>
                </c:pt>
                <c:pt idx="15">
                  <c:v>8.071866</c:v>
                </c:pt>
                <c:pt idx="16">
                  <c:v>22.300639</c:v>
                </c:pt>
                <c:pt idx="17">
                  <c:v>59.838400000000007</c:v>
                </c:pt>
                <c:pt idx="18">
                  <c:v>94.992733999999999</c:v>
                </c:pt>
                <c:pt idx="19">
                  <c:v>140.06261499999999</c:v>
                </c:pt>
                <c:pt idx="20">
                  <c:v>116.66469927576</c:v>
                </c:pt>
                <c:pt idx="21">
                  <c:v>119.68401300000001</c:v>
                </c:pt>
                <c:pt idx="22">
                  <c:v>294.26375265199999</c:v>
                </c:pt>
                <c:pt idx="23">
                  <c:v>280.69416200000001</c:v>
                </c:pt>
                <c:pt idx="24">
                  <c:v>169.900013</c:v>
                </c:pt>
                <c:pt idx="25">
                  <c:v>103.080296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60-4268-A4C2-8999727C9A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Autos</c:v>
                </c:pt>
              </c:strCache>
            </c:strRef>
          </c:tx>
          <c:spPr>
            <a:solidFill>
              <a:schemeClr val="accent4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2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0000FF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2000" dirty="0">
                        <a:solidFill>
                          <a:srgbClr val="0000FF"/>
                        </a:solidFill>
                        <a:sym typeface="Wingdings" panose="05000000000000000000" pitchFamily="2" charset="2"/>
                      </a:rPr>
                      <a:t></a:t>
                    </a:r>
                    <a:endParaRPr lang="en-US" sz="2000" dirty="0">
                      <a:solidFill>
                        <a:srgbClr val="0000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00FF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DB3-4FF1-8634-5CD0A4C37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  <a:sym typeface="Wingdings 2" panose="05020102010507070707" pitchFamily="18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Sheet1!$E$2:$E$28</c:f>
              <c:numCache>
                <c:formatCode>#,##0.00</c:formatCode>
                <c:ptCount val="27"/>
                <c:pt idx="1">
                  <c:v>37.531500999999999</c:v>
                </c:pt>
                <c:pt idx="2">
                  <c:v>42.123275</c:v>
                </c:pt>
                <c:pt idx="3">
                  <c:v>40.688600000000001</c:v>
                </c:pt>
                <c:pt idx="4">
                  <c:v>47.52170000000001</c:v>
                </c:pt>
                <c:pt idx="5">
                  <c:v>70.066199999999995</c:v>
                </c:pt>
                <c:pt idx="6">
                  <c:v>83.039000000000001</c:v>
                </c:pt>
                <c:pt idx="7">
                  <c:v>93.779099999999985</c:v>
                </c:pt>
                <c:pt idx="8">
                  <c:v>84.814199999999985</c:v>
                </c:pt>
                <c:pt idx="9">
                  <c:v>80.798499999999976</c:v>
                </c:pt>
                <c:pt idx="10">
                  <c:v>106.3981</c:v>
                </c:pt>
                <c:pt idx="11">
                  <c:v>88.847899999999996</c:v>
                </c:pt>
                <c:pt idx="12">
                  <c:v>85.716510000000014</c:v>
                </c:pt>
                <c:pt idx="13">
                  <c:v>35.572900000000004</c:v>
                </c:pt>
                <c:pt idx="14">
                  <c:v>64.27768300000001</c:v>
                </c:pt>
                <c:pt idx="15">
                  <c:v>59.009132000000001</c:v>
                </c:pt>
                <c:pt idx="16">
                  <c:v>66.26311699999998</c:v>
                </c:pt>
                <c:pt idx="17">
                  <c:v>87.797893000000002</c:v>
                </c:pt>
                <c:pt idx="18">
                  <c:v>88.099490000000003</c:v>
                </c:pt>
                <c:pt idx="19">
                  <c:v>99.05845699999999</c:v>
                </c:pt>
                <c:pt idx="20">
                  <c:v>98.449837999999986</c:v>
                </c:pt>
                <c:pt idx="21">
                  <c:v>92.035553000000007</c:v>
                </c:pt>
                <c:pt idx="22">
                  <c:v>101.239057</c:v>
                </c:pt>
                <c:pt idx="23">
                  <c:v>107.30028999999999</c:v>
                </c:pt>
                <c:pt idx="24">
                  <c:v>123.53350499999999</c:v>
                </c:pt>
                <c:pt idx="25">
                  <c:v>108.35658500000001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60-4268-A4C2-8999727C9A3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Credit Cards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2800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rPr>
                      <a:t></a:t>
                    </a:r>
                    <a:endParaRPr lang="en-US" sz="280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FF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DB3-4FF1-8634-5CD0A4C37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  <a:sym typeface="Wingdings 2" panose="05020102010507070707" pitchFamily="18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Sheet1!$F$2:$F$28</c:f>
              <c:numCache>
                <c:formatCode>#,##0.00</c:formatCode>
                <c:ptCount val="27"/>
                <c:pt idx="1">
                  <c:v>48.322100000000006</c:v>
                </c:pt>
                <c:pt idx="2">
                  <c:v>40.463499999999996</c:v>
                </c:pt>
                <c:pt idx="3">
                  <c:v>42.045800000000007</c:v>
                </c:pt>
                <c:pt idx="4">
                  <c:v>40.1004</c:v>
                </c:pt>
                <c:pt idx="5">
                  <c:v>53.014799999999994</c:v>
                </c:pt>
                <c:pt idx="6">
                  <c:v>67.749099999999999</c:v>
                </c:pt>
                <c:pt idx="7">
                  <c:v>67.703000000000003</c:v>
                </c:pt>
                <c:pt idx="8">
                  <c:v>63.23619999999999</c:v>
                </c:pt>
                <c:pt idx="9">
                  <c:v>50.605499999999992</c:v>
                </c:pt>
                <c:pt idx="10">
                  <c:v>58.513300000000008</c:v>
                </c:pt>
                <c:pt idx="11">
                  <c:v>61.191000000000003</c:v>
                </c:pt>
                <c:pt idx="12">
                  <c:v>95.727985000000004</c:v>
                </c:pt>
                <c:pt idx="13">
                  <c:v>55.750300000000003</c:v>
                </c:pt>
                <c:pt idx="14">
                  <c:v>51.506732000000007</c:v>
                </c:pt>
                <c:pt idx="15">
                  <c:v>6.5364240000000002</c:v>
                </c:pt>
                <c:pt idx="16">
                  <c:v>12.276316000000001</c:v>
                </c:pt>
                <c:pt idx="17">
                  <c:v>32.320360000000008</c:v>
                </c:pt>
                <c:pt idx="18">
                  <c:v>36.887710000000006</c:v>
                </c:pt>
                <c:pt idx="19">
                  <c:v>51.359579000000004</c:v>
                </c:pt>
                <c:pt idx="20">
                  <c:v>25.022137999999998</c:v>
                </c:pt>
                <c:pt idx="21">
                  <c:v>27.163946000000006</c:v>
                </c:pt>
                <c:pt idx="22">
                  <c:v>43.347325000000005</c:v>
                </c:pt>
                <c:pt idx="23">
                  <c:v>31.342458000000004</c:v>
                </c:pt>
                <c:pt idx="24">
                  <c:v>18.665182000000001</c:v>
                </c:pt>
                <c:pt idx="25">
                  <c:v>3.1123900000000004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0-4268-A4C2-8999727C9A3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Student Loans</c:v>
                </c:pt>
              </c:strCache>
            </c:strRef>
          </c:tx>
          <c:spPr>
            <a:solidFill>
              <a:srgbClr val="FFCC66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Sheet1!$G$2:$G$28</c:f>
              <c:numCache>
                <c:formatCode>#,##0.00</c:formatCode>
                <c:ptCount val="27"/>
                <c:pt idx="1">
                  <c:v>8.3550000000000004</c:v>
                </c:pt>
                <c:pt idx="2">
                  <c:v>12.363899999999999</c:v>
                </c:pt>
                <c:pt idx="3">
                  <c:v>9.9017999999999997</c:v>
                </c:pt>
                <c:pt idx="4">
                  <c:v>10.472489999999999</c:v>
                </c:pt>
                <c:pt idx="5">
                  <c:v>15.802</c:v>
                </c:pt>
                <c:pt idx="6">
                  <c:v>13.178800000000001</c:v>
                </c:pt>
                <c:pt idx="7">
                  <c:v>25.573300000000003</c:v>
                </c:pt>
                <c:pt idx="8">
                  <c:v>41.134699999999995</c:v>
                </c:pt>
                <c:pt idx="9">
                  <c:v>46.633400000000002</c:v>
                </c:pt>
                <c:pt idx="10">
                  <c:v>63.407396000000006</c:v>
                </c:pt>
                <c:pt idx="11">
                  <c:v>67.545975000000013</c:v>
                </c:pt>
                <c:pt idx="12">
                  <c:v>60.146899999999995</c:v>
                </c:pt>
                <c:pt idx="13">
                  <c:v>28.204000000000001</c:v>
                </c:pt>
                <c:pt idx="14">
                  <c:v>21.614276999999998</c:v>
                </c:pt>
                <c:pt idx="15">
                  <c:v>15.451983999999999</c:v>
                </c:pt>
                <c:pt idx="16">
                  <c:v>13.963400999999999</c:v>
                </c:pt>
                <c:pt idx="17">
                  <c:v>25.338809999999999</c:v>
                </c:pt>
                <c:pt idx="18">
                  <c:v>22.678908000000003</c:v>
                </c:pt>
                <c:pt idx="19">
                  <c:v>15.656432000000001</c:v>
                </c:pt>
                <c:pt idx="20">
                  <c:v>14.245049</c:v>
                </c:pt>
                <c:pt idx="21">
                  <c:v>16.448881999999998</c:v>
                </c:pt>
                <c:pt idx="22">
                  <c:v>16.020038</c:v>
                </c:pt>
                <c:pt idx="23">
                  <c:v>18.937387000000001</c:v>
                </c:pt>
                <c:pt idx="24">
                  <c:v>17.841184999999999</c:v>
                </c:pt>
                <c:pt idx="25">
                  <c:v>18.874241999999999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60-4268-A4C2-8999727C9A3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Sheet1!$H$2:$H$28</c:f>
              <c:numCache>
                <c:formatCode>#,##0.00</c:formatCode>
                <c:ptCount val="27"/>
                <c:pt idx="1">
                  <c:v>14.67999345752</c:v>
                </c:pt>
                <c:pt idx="2">
                  <c:v>20.9835570029</c:v>
                </c:pt>
                <c:pt idx="3">
                  <c:v>38.477253051549994</c:v>
                </c:pt>
                <c:pt idx="4">
                  <c:v>32.399280003539999</c:v>
                </c:pt>
                <c:pt idx="5">
                  <c:v>28.937731733549995</c:v>
                </c:pt>
                <c:pt idx="6">
                  <c:v>29.000236047779996</c:v>
                </c:pt>
                <c:pt idx="7">
                  <c:v>18.156071501469999</c:v>
                </c:pt>
                <c:pt idx="8">
                  <c:v>24.905954356070001</c:v>
                </c:pt>
                <c:pt idx="9">
                  <c:v>17.882746566850003</c:v>
                </c:pt>
                <c:pt idx="10">
                  <c:v>34.144466852780006</c:v>
                </c:pt>
                <c:pt idx="11">
                  <c:v>30.404851024590005</c:v>
                </c:pt>
                <c:pt idx="12">
                  <c:v>49.959333575460001</c:v>
                </c:pt>
                <c:pt idx="13">
                  <c:v>11.665084145649999</c:v>
                </c:pt>
                <c:pt idx="14">
                  <c:v>18.949283429769999</c:v>
                </c:pt>
                <c:pt idx="15">
                  <c:v>28.085704567940002</c:v>
                </c:pt>
                <c:pt idx="16">
                  <c:v>23.922895733800004</c:v>
                </c:pt>
                <c:pt idx="17">
                  <c:v>35.411384502380002</c:v>
                </c:pt>
                <c:pt idx="18">
                  <c:v>42.03130757444</c:v>
                </c:pt>
                <c:pt idx="19">
                  <c:v>66.877313963729989</c:v>
                </c:pt>
                <c:pt idx="20">
                  <c:v>61.359110618110002</c:v>
                </c:pt>
                <c:pt idx="21">
                  <c:v>55.144753665570001</c:v>
                </c:pt>
                <c:pt idx="22">
                  <c:v>71.004960466199989</c:v>
                </c:pt>
                <c:pt idx="23">
                  <c:v>52.450551371000003</c:v>
                </c:pt>
                <c:pt idx="24">
                  <c:v>71.712060120000004</c:v>
                </c:pt>
                <c:pt idx="25">
                  <c:v>48.621574000000003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60-4268-A4C2-8999727C9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8487120"/>
        <c:axId val="4084874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Non-agency RMBS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 w="3175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Sheet1!$A$2:$A$28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  <c:pt idx="25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Sheet1!$B$2:$B$28</c15:sqref>
                        </c15:formulaRef>
                      </c:ext>
                    </c:extLst>
                    <c:numCache>
                      <c:formatCode>General</c:formatCode>
                      <c:ptCount val="2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6660-4268-A4C2-8999727C9A3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CMBS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 w="3175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Sheet1!$A$2:$A$28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  <c:pt idx="25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Sheet1!$C$2:$C$28</c15:sqref>
                        </c15:formulaRef>
                      </c:ext>
                    </c:extLst>
                    <c:numCache>
                      <c:formatCode>General</c:formatCode>
                      <c:ptCount val="2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6660-4268-A4C2-8999727C9A3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487120"/>
        <c:axId val="408487448"/>
        <c:extLst>
          <c:ext xmlns:c15="http://schemas.microsoft.com/office/drawing/2012/chart" uri="{02D57815-91ED-43cb-92C2-25804820EDAC}">
            <c15:filteredLine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Agency MBS</c:v>
                      </c:pt>
                    </c:strCache>
                  </c:strRef>
                </c:tx>
                <c:spPr>
                  <a:ln w="3492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Sheet1!$A$2:$A$28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  <c:pt idx="25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Sheet1!$I$2:$I$28</c15:sqref>
                        </c15:formulaRef>
                      </c:ext>
                    </c:extLst>
                    <c:numCache>
                      <c:formatCode>General</c:formatCode>
                      <c:ptCount val="27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6660-4268-A4C2-8999727C9A31}"/>
                  </c:ext>
                </c:extLst>
              </c15:ser>
            </c15:filteredLineSeries>
          </c:ext>
        </c:extLst>
      </c:lineChart>
      <c:catAx>
        <c:axId val="40848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  <c:crossAx val="4084874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08487448"/>
        <c:scaling>
          <c:orientation val="minMax"/>
          <c:max val="8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  <c:crossAx val="408487120"/>
        <c:crosses val="autoZero"/>
        <c:crossBetween val="midCat"/>
        <c:minorUnit val="50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FF"/>
                </a:solidFill>
                <a:latin typeface="Franklin Gothic Demi" panose="020B07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</c:legendEntry>
      <c:layout>
        <c:manualLayout>
          <c:xMode val="edge"/>
          <c:yMode val="edge"/>
          <c:x val="7.8985507246376818E-2"/>
          <c:y val="4.8901695722432512E-2"/>
          <c:w val="0.21449275362318837"/>
          <c:h val="0.38577549846910669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  <a:sym typeface="Wingdings 2" panose="05020102010507070707" pitchFamily="18" charset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  <a:sym typeface="Wingdings 2" panose="05020102010507070707" pitchFamily="18" charset="2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3219217163072E-2"/>
          <c:y val="2.9359501704078035E-2"/>
          <c:w val="0.91244851202060684"/>
          <c:h val="0.89005112234105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Agency MBS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1">
                  <c:v>0.37107934038600005</c:v>
                </c:pt>
                <c:pt idx="2">
                  <c:v>0.36869545876399995</c:v>
                </c:pt>
                <c:pt idx="3">
                  <c:v>0.72609917838600002</c:v>
                </c:pt>
                <c:pt idx="4">
                  <c:v>0.68423302086399984</c:v>
                </c:pt>
                <c:pt idx="5">
                  <c:v>0.48438576360000002</c:v>
                </c:pt>
                <c:pt idx="6">
                  <c:v>1.0896536500329999</c:v>
                </c:pt>
                <c:pt idx="7">
                  <c:v>1.4462906198679999</c:v>
                </c:pt>
                <c:pt idx="8">
                  <c:v>2.1643346291409995</c:v>
                </c:pt>
                <c:pt idx="9">
                  <c:v>1.0359341835619997</c:v>
                </c:pt>
                <c:pt idx="10">
                  <c:v>0.99564012797599977</c:v>
                </c:pt>
                <c:pt idx="11">
                  <c:v>0.90371433112299981</c:v>
                </c:pt>
                <c:pt idx="12">
                  <c:v>1.1482971099869999</c:v>
                </c:pt>
                <c:pt idx="13">
                  <c:v>1.1738846181339999</c:v>
                </c:pt>
                <c:pt idx="14">
                  <c:v>1.7773703228619999</c:v>
                </c:pt>
                <c:pt idx="15">
                  <c:v>1.4282708656630003</c:v>
                </c:pt>
                <c:pt idx="16">
                  <c:v>1.2422512874030001</c:v>
                </c:pt>
                <c:pt idx="17">
                  <c:v>1.7586828514729997</c:v>
                </c:pt>
                <c:pt idx="18">
                  <c:v>1.6242934324929996</c:v>
                </c:pt>
                <c:pt idx="19">
                  <c:v>0.98900912227399995</c:v>
                </c:pt>
                <c:pt idx="20">
                  <c:v>1.330802695044</c:v>
                </c:pt>
                <c:pt idx="21">
                  <c:v>1.5596180828819997</c:v>
                </c:pt>
                <c:pt idx="22">
                  <c:v>1.4023630083560001</c:v>
                </c:pt>
                <c:pt idx="23">
                  <c:v>1.334441</c:v>
                </c:pt>
                <c:pt idx="24">
                  <c:v>1.7067640000000002</c:v>
                </c:pt>
                <c:pt idx="25">
                  <c:v>3.2856882033440002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6-4C1F-ABDB-257AA5141B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Non-agency RMBS</c:v>
                </c:pt>
              </c:strCache>
            </c:strRef>
          </c:tx>
          <c:spPr>
            <a:solidFill>
              <a:srgbClr val="FFCC66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" panose="05000000000000000000" pitchFamily="2" charset="2"/>
                      </a:defRPr>
                    </a:pPr>
                    <a:r>
                      <a:rPr lang="en-US" sz="40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rPr>
                      <a:t>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" panose="05000000000000000000" pitchFamily="2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B06-4C1F-ABDB-257AA5141BE4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" panose="05000000000000000000" pitchFamily="2" charset="2"/>
                      </a:defRPr>
                    </a:pPr>
                    <a:r>
                      <a:rPr lang="en-US" sz="40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rPr>
                      <a:t>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" panose="05000000000000000000" pitchFamily="2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B06-4C1F-ABDB-257AA5141BE4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4000" dirty="0">
                        <a:sym typeface="Wingdings" panose="05000000000000000000" pitchFamily="2" charset="2"/>
                      </a:rPr>
                      <a:t></a:t>
                    </a:r>
                    <a:endParaRPr lang="en-US" sz="4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B06-4C1F-ABDB-257AA5141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1">
                  <c:v>3.5942956999999977E-2</c:v>
                </c:pt>
                <c:pt idx="2">
                  <c:v>5.7923995000000048E-2</c:v>
                </c:pt>
                <c:pt idx="3">
                  <c:v>9.5607458999999936E-2</c:v>
                </c:pt>
                <c:pt idx="4">
                  <c:v>0.10018995200000007</c:v>
                </c:pt>
                <c:pt idx="5">
                  <c:v>9.9807584999999782E-2</c:v>
                </c:pt>
                <c:pt idx="6">
                  <c:v>0.22128914100000055</c:v>
                </c:pt>
                <c:pt idx="7">
                  <c:v>0.33663315499999974</c:v>
                </c:pt>
                <c:pt idx="8">
                  <c:v>0.52039643599999896</c:v>
                </c:pt>
                <c:pt idx="9">
                  <c:v>0.76021583599999754</c:v>
                </c:pt>
                <c:pt idx="10">
                  <c:v>1.0645351110000014</c:v>
                </c:pt>
                <c:pt idx="11">
                  <c:v>1.0956281279999935</c:v>
                </c:pt>
                <c:pt idx="12">
                  <c:v>0.66512426899999977</c:v>
                </c:pt>
                <c:pt idx="13">
                  <c:v>2.9697023999999992E-2</c:v>
                </c:pt>
                <c:pt idx="14">
                  <c:v>8.3823100000000015E-4</c:v>
                </c:pt>
                <c:pt idx="15">
                  <c:v>2.971703E-3</c:v>
                </c:pt>
                <c:pt idx="16">
                  <c:v>3.5728929999999997E-3</c:v>
                </c:pt>
                <c:pt idx="17">
                  <c:v>6.0694649999999996E-3</c:v>
                </c:pt>
                <c:pt idx="18">
                  <c:v>2.3860952000000005E-2</c:v>
                </c:pt>
                <c:pt idx="19">
                  <c:v>3.5373407999999988E-2</c:v>
                </c:pt>
                <c:pt idx="20">
                  <c:v>5.4613589000000046E-2</c:v>
                </c:pt>
                <c:pt idx="21">
                  <c:v>3.8701815000000007E-2</c:v>
                </c:pt>
                <c:pt idx="22">
                  <c:v>7.1783833000000047E-2</c:v>
                </c:pt>
                <c:pt idx="23">
                  <c:v>0.12672889099999998</c:v>
                </c:pt>
                <c:pt idx="24">
                  <c:v>4.7443707520000003E-2</c:v>
                </c:pt>
                <c:pt idx="25">
                  <c:v>5.6437284000000004E-2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6-4C1F-ABDB-257AA5141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0038592"/>
        <c:axId val="40613008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Loan Originations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0.59499999999999997</c:v>
                </c:pt>
                <c:pt idx="1">
                  <c:v>0.73499999999999999</c:v>
                </c:pt>
                <c:pt idx="2">
                  <c:v>0.80400000000000005</c:v>
                </c:pt>
                <c:pt idx="3">
                  <c:v>1.375</c:v>
                </c:pt>
                <c:pt idx="4">
                  <c:v>1.252</c:v>
                </c:pt>
                <c:pt idx="5">
                  <c:v>0.995</c:v>
                </c:pt>
                <c:pt idx="6">
                  <c:v>2.1</c:v>
                </c:pt>
                <c:pt idx="7">
                  <c:v>2.72</c:v>
                </c:pt>
                <c:pt idx="8">
                  <c:v>3.7250000000000001</c:v>
                </c:pt>
                <c:pt idx="9">
                  <c:v>2.59</c:v>
                </c:pt>
                <c:pt idx="10">
                  <c:v>2.7549999999999999</c:v>
                </c:pt>
                <c:pt idx="11">
                  <c:v>2.5499999999999998</c:v>
                </c:pt>
                <c:pt idx="12">
                  <c:v>2.081</c:v>
                </c:pt>
                <c:pt idx="13">
                  <c:v>1.3839999999999999</c:v>
                </c:pt>
                <c:pt idx="14">
                  <c:v>1.7589999999999999</c:v>
                </c:pt>
                <c:pt idx="15">
                  <c:v>1.581</c:v>
                </c:pt>
                <c:pt idx="16">
                  <c:v>1.4450000000000001</c:v>
                </c:pt>
                <c:pt idx="17">
                  <c:v>2.0760000000000001</c:v>
                </c:pt>
                <c:pt idx="18">
                  <c:v>1.83</c:v>
                </c:pt>
                <c:pt idx="19">
                  <c:v>1.3</c:v>
                </c:pt>
                <c:pt idx="20">
                  <c:v>1.7350000000000001</c:v>
                </c:pt>
                <c:pt idx="21">
                  <c:v>2.0649999999999999</c:v>
                </c:pt>
                <c:pt idx="22">
                  <c:v>1.81</c:v>
                </c:pt>
                <c:pt idx="23">
                  <c:v>1.63</c:v>
                </c:pt>
                <c:pt idx="24">
                  <c:v>2.33</c:v>
                </c:pt>
                <c:pt idx="25">
                  <c:v>3.8279999999999998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06-4C1F-ABDB-257AA5141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38592"/>
        <c:axId val="406130080"/>
      </c:lineChart>
      <c:catAx>
        <c:axId val="43003859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0613008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06130080"/>
        <c:scaling>
          <c:orientation val="minMax"/>
          <c:max val="4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30038592"/>
        <c:crosses val="autoZero"/>
        <c:crossBetween val="midCat"/>
        <c:majorUnit val="0.5"/>
        <c:minorUnit val="0.25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6.0475864429989722E-2"/>
          <c:y val="0.10331119990598191"/>
          <c:w val="0.18919308456008216"/>
          <c:h val="0.19768382496964002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50"/>
      <c:rotY val="330"/>
      <c:depthPercent val="100"/>
      <c:rAngAx val="0"/>
      <c:perspective val="50"/>
    </c:view3D>
    <c:floor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floor>
    <c:sideWall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sideWall>
    <c:backWall>
      <c:thickness val="0"/>
      <c:spPr>
        <a:noFill/>
        <a:ln w="3175">
          <a:solidFill>
            <a:schemeClr val="tx1"/>
          </a:solidFill>
        </a:ln>
        <a:effectLst/>
        <a:sp3d contourW="3175"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0.1049125074629665"/>
          <c:y val="2.9780282122017682E-2"/>
          <c:w val="0.87053394204049217"/>
          <c:h val="0.87143246167143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Aaa</c:v>
                </c:pt>
              </c:strCache>
            </c:strRef>
          </c:tx>
          <c:spPr>
            <a:solidFill>
              <a:srgbClr val="FFCCFF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0.00%</c:formatCode>
                <c:ptCount val="10"/>
                <c:pt idx="0">
                  <c:v>9.9999999999999995E-7</c:v>
                </c:pt>
                <c:pt idx="1">
                  <c:v>1.9999999999999999E-6</c:v>
                </c:pt>
                <c:pt idx="2">
                  <c:v>6.9999999999999999E-6</c:v>
                </c:pt>
                <c:pt idx="3">
                  <c:v>1.8E-5</c:v>
                </c:pt>
                <c:pt idx="4">
                  <c:v>2.9E-5</c:v>
                </c:pt>
                <c:pt idx="5">
                  <c:v>4.0000000000000003E-5</c:v>
                </c:pt>
                <c:pt idx="6">
                  <c:v>5.1999999999999997E-5</c:v>
                </c:pt>
                <c:pt idx="7">
                  <c:v>6.6000000000000005E-5</c:v>
                </c:pt>
                <c:pt idx="8">
                  <c:v>8.2000000000000001E-5</c:v>
                </c:pt>
                <c:pt idx="9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8-4D9B-953F-C3D30E3D54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</c:v>
                </c:pt>
              </c:strCache>
            </c:strRef>
          </c:tx>
          <c:spPr>
            <a:solidFill>
              <a:srgbClr val="FFD3A7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0.00%</c:formatCode>
                <c:ptCount val="10"/>
                <c:pt idx="0">
                  <c:v>1.4E-5</c:v>
                </c:pt>
                <c:pt idx="1">
                  <c:v>8.0000000000000007E-5</c:v>
                </c:pt>
                <c:pt idx="2">
                  <c:v>2.5999999999999998E-4</c:v>
                </c:pt>
                <c:pt idx="3">
                  <c:v>4.6999999999999999E-4</c:v>
                </c:pt>
                <c:pt idx="4">
                  <c:v>6.8000000000000005E-4</c:v>
                </c:pt>
                <c:pt idx="5">
                  <c:v>8.8999999999999995E-4</c:v>
                </c:pt>
                <c:pt idx="6">
                  <c:v>1.1100000000000001E-3</c:v>
                </c:pt>
                <c:pt idx="7">
                  <c:v>1.3500000000000001E-3</c:v>
                </c:pt>
                <c:pt idx="8">
                  <c:v>1.64E-3</c:v>
                </c:pt>
                <c:pt idx="9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D9B-953F-C3D30E3D54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FFFF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0.00%</c:formatCode>
                <c:ptCount val="10"/>
                <c:pt idx="0">
                  <c:v>1.0900000000000001E-4</c:v>
                </c:pt>
                <c:pt idx="1">
                  <c:v>6.9999999999999999E-4</c:v>
                </c:pt>
                <c:pt idx="2">
                  <c:v>2.2200000000000002E-3</c:v>
                </c:pt>
                <c:pt idx="3">
                  <c:v>3.4499999999999999E-3</c:v>
                </c:pt>
                <c:pt idx="4">
                  <c:v>4.6699999999999997E-3</c:v>
                </c:pt>
                <c:pt idx="5">
                  <c:v>5.8300000000000001E-3</c:v>
                </c:pt>
                <c:pt idx="6">
                  <c:v>7.1000000000000004E-3</c:v>
                </c:pt>
                <c:pt idx="7">
                  <c:v>8.2900000000000005E-3</c:v>
                </c:pt>
                <c:pt idx="8">
                  <c:v>9.8200000000000006E-3</c:v>
                </c:pt>
                <c:pt idx="9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D9B-953F-C3D30E3D54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Baa</c:v>
                </c:pt>
              </c:strCache>
            </c:strRef>
          </c:tx>
          <c:spPr>
            <a:solidFill>
              <a:srgbClr val="CCFFFF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Sheet1!$E$2:$E$11</c:f>
              <c:numCache>
                <c:formatCode>0.00%</c:formatCode>
                <c:ptCount val="10"/>
                <c:pt idx="0">
                  <c:v>1.6999999999999999E-3</c:v>
                </c:pt>
                <c:pt idx="1">
                  <c:v>4.7000000000000002E-3</c:v>
                </c:pt>
                <c:pt idx="2">
                  <c:v>8.3000000000000001E-3</c:v>
                </c:pt>
                <c:pt idx="3">
                  <c:v>1.2E-2</c:v>
                </c:pt>
                <c:pt idx="4">
                  <c:v>1.5800000000000002E-2</c:v>
                </c:pt>
                <c:pt idx="5">
                  <c:v>1.9699999999999999E-2</c:v>
                </c:pt>
                <c:pt idx="6">
                  <c:v>2.41E-2</c:v>
                </c:pt>
                <c:pt idx="7">
                  <c:v>2.8500000000000001E-2</c:v>
                </c:pt>
                <c:pt idx="8">
                  <c:v>3.2399999999999998E-2</c:v>
                </c:pt>
                <c:pt idx="9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4-4CA1-880F-EBE6584DE4C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Sheet1!$F$2:$F$11</c:f>
              <c:numCache>
                <c:formatCode>0.00%</c:formatCode>
                <c:ptCount val="10"/>
                <c:pt idx="0">
                  <c:v>1.5599999999999999E-2</c:v>
                </c:pt>
                <c:pt idx="1">
                  <c:v>3.4700000000000002E-2</c:v>
                </c:pt>
                <c:pt idx="2">
                  <c:v>5.1799999999999999E-2</c:v>
                </c:pt>
                <c:pt idx="3">
                  <c:v>6.8000000000000005E-2</c:v>
                </c:pt>
                <c:pt idx="4">
                  <c:v>8.4099999999999994E-2</c:v>
                </c:pt>
                <c:pt idx="5">
                  <c:v>9.7699999999999995E-2</c:v>
                </c:pt>
                <c:pt idx="6">
                  <c:v>0.107</c:v>
                </c:pt>
                <c:pt idx="7">
                  <c:v>0.1166</c:v>
                </c:pt>
                <c:pt idx="8">
                  <c:v>0.1265</c:v>
                </c:pt>
                <c:pt idx="9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4-4CA1-880F-EBE6584DE4C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FFCC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Sheet1!$G$2:$G$11</c:f>
              <c:numCache>
                <c:formatCode>0.00%</c:formatCode>
                <c:ptCount val="10"/>
                <c:pt idx="0">
                  <c:v>7.1599999999999997E-2</c:v>
                </c:pt>
                <c:pt idx="1">
                  <c:v>0.1167</c:v>
                </c:pt>
                <c:pt idx="2">
                  <c:v>0.1555</c:v>
                </c:pt>
                <c:pt idx="3">
                  <c:v>0.18129999999999999</c:v>
                </c:pt>
                <c:pt idx="4">
                  <c:v>0.20710000000000001</c:v>
                </c:pt>
                <c:pt idx="5">
                  <c:v>0.22650000000000001</c:v>
                </c:pt>
                <c:pt idx="6">
                  <c:v>0.24010000000000001</c:v>
                </c:pt>
                <c:pt idx="7">
                  <c:v>0.2515</c:v>
                </c:pt>
                <c:pt idx="8">
                  <c:v>0.26219999999999999</c:v>
                </c:pt>
                <c:pt idx="9">
                  <c:v>0.27200000000000002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94-4CA1-880F-EBE6584DE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gapDepth val="200"/>
        <c:shape val="box"/>
        <c:axId val="54017520"/>
        <c:axId val="54024080"/>
        <c:axId val="542098480"/>
      </c:bar3DChart>
      <c:catAx>
        <c:axId val="5401752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6845428445007592"/>
              <c:y val="0.7510260013950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  <c:auto val="1"/>
        <c:lblAlgn val="ctr"/>
        <c:lblOffset val="100"/>
        <c:noMultiLvlLbl val="0"/>
      </c:catAx>
      <c:valAx>
        <c:axId val="54024080"/>
        <c:scaling>
          <c:orientation val="minMax"/>
          <c:max val="1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17520"/>
        <c:crosses val="autoZero"/>
        <c:crossBetween val="between"/>
        <c:majorUnit val="0.2"/>
      </c:valAx>
      <c:serAx>
        <c:axId val="54209848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84752600369402"/>
          <c:y val="0.87657687214773816"/>
          <c:w val="0.30658782594704398"/>
          <c:h val="4.5130391217989639E-2"/>
        </c:manualLayout>
      </c:layout>
      <c:overlay val="0"/>
      <c:spPr>
        <a:noFill/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50"/>
      <c:rotY val="330"/>
      <c:depthPercent val="100"/>
      <c:rAngAx val="0"/>
      <c:perspective val="50"/>
    </c:view3D>
    <c:floor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floor>
    <c:sideWall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sideWall>
    <c:backWall>
      <c:thickness val="0"/>
      <c:spPr>
        <a:noFill/>
        <a:ln w="3175">
          <a:solidFill>
            <a:schemeClr val="tx1"/>
          </a:solidFill>
        </a:ln>
        <a:effectLst/>
        <a:sp3d contourW="3175"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0.1049125074629665"/>
          <c:y val="2.9780282122017682E-2"/>
          <c:w val="0.87053394204049217"/>
          <c:h val="0.87143246167143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AAA  </c:v>
                </c:pt>
              </c:strCache>
            </c:strRef>
          </c:tx>
          <c:spPr>
            <a:solidFill>
              <a:srgbClr val="FFCCFF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0.000%</c:formatCode>
                <c:ptCount val="10"/>
                <c:pt idx="0">
                  <c:v>3.0000000000000001E-5</c:v>
                </c:pt>
                <c:pt idx="1">
                  <c:v>1.4000000000000001E-4</c:v>
                </c:pt>
                <c:pt idx="2">
                  <c:v>3.6999999999999999E-4</c:v>
                </c:pt>
                <c:pt idx="3">
                  <c:v>7.5999999999999993E-4</c:v>
                </c:pt>
                <c:pt idx="4">
                  <c:v>1.3500000000000001E-3</c:v>
                </c:pt>
                <c:pt idx="5">
                  <c:v>2.1700000000000001E-3</c:v>
                </c:pt>
                <c:pt idx="6">
                  <c:v>3.2600000000000003E-3</c:v>
                </c:pt>
                <c:pt idx="7">
                  <c:v>4.6500000000000005E-3</c:v>
                </c:pt>
                <c:pt idx="8">
                  <c:v>6.3800000000000003E-3</c:v>
                </c:pt>
                <c:pt idx="9">
                  <c:v>8.4600000000000005E-3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8-4D9B-953F-C3D30E3D54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AA  </c:v>
                </c:pt>
              </c:strCache>
            </c:strRef>
          </c:tx>
          <c:spPr>
            <a:solidFill>
              <a:srgbClr val="FFD3A7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0.000%</c:formatCode>
                <c:ptCount val="10"/>
                <c:pt idx="0">
                  <c:v>1.6000000000000001E-4</c:v>
                </c:pt>
                <c:pt idx="1">
                  <c:v>6.6E-4</c:v>
                </c:pt>
                <c:pt idx="2">
                  <c:v>1.5499999999999999E-3</c:v>
                </c:pt>
                <c:pt idx="3">
                  <c:v>2.8599999999999997E-3</c:v>
                </c:pt>
                <c:pt idx="4">
                  <c:v>4.64E-3</c:v>
                </c:pt>
                <c:pt idx="5">
                  <c:v>6.8999999999999999E-3</c:v>
                </c:pt>
                <c:pt idx="6">
                  <c:v>9.6699999999999998E-3</c:v>
                </c:pt>
                <c:pt idx="7">
                  <c:v>1.298E-2</c:v>
                </c:pt>
                <c:pt idx="8">
                  <c:v>1.6840000000000001E-2</c:v>
                </c:pt>
                <c:pt idx="9">
                  <c:v>2.1250000000000002E-2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D9B-953F-C3D30E3D54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A  </c:v>
                </c:pt>
              </c:strCache>
            </c:strRef>
          </c:tx>
          <c:spPr>
            <a:solidFill>
              <a:srgbClr val="FFFF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0.000%</c:formatCode>
                <c:ptCount val="10"/>
                <c:pt idx="0">
                  <c:v>1.7899999999999999E-3</c:v>
                </c:pt>
                <c:pt idx="1">
                  <c:v>4.0699999999999998E-3</c:v>
                </c:pt>
                <c:pt idx="2">
                  <c:v>6.9399999999999991E-3</c:v>
                </c:pt>
                <c:pt idx="3">
                  <c:v>1.044E-2</c:v>
                </c:pt>
                <c:pt idx="4">
                  <c:v>1.4630000000000001E-2</c:v>
                </c:pt>
                <c:pt idx="5">
                  <c:v>1.9539999999999998E-2</c:v>
                </c:pt>
                <c:pt idx="6">
                  <c:v>2.5160000000000002E-2</c:v>
                </c:pt>
                <c:pt idx="7">
                  <c:v>3.15E-2</c:v>
                </c:pt>
                <c:pt idx="8">
                  <c:v>3.8550000000000001E-2</c:v>
                </c:pt>
                <c:pt idx="9">
                  <c:v>4.6269999999999999E-2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D9B-953F-C3D30E3D54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BBB  </c:v>
                </c:pt>
              </c:strCache>
            </c:strRef>
          </c:tx>
          <c:spPr>
            <a:solidFill>
              <a:srgbClr val="CCFFFF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Sheet1!$E$2:$E$11</c:f>
              <c:numCache>
                <c:formatCode>0.000%</c:formatCode>
                <c:ptCount val="10"/>
                <c:pt idx="0">
                  <c:v>4.15E-3</c:v>
                </c:pt>
                <c:pt idx="1">
                  <c:v>9.8300000000000002E-3</c:v>
                </c:pt>
                <c:pt idx="2">
                  <c:v>1.7079999999999998E-2</c:v>
                </c:pt>
                <c:pt idx="3">
                  <c:v>2.588E-2</c:v>
                </c:pt>
                <c:pt idx="4">
                  <c:v>3.6119999999999999E-2</c:v>
                </c:pt>
                <c:pt idx="5">
                  <c:v>4.7640000000000002E-2</c:v>
                </c:pt>
                <c:pt idx="6">
                  <c:v>6.0270000000000004E-2</c:v>
                </c:pt>
                <c:pt idx="7">
                  <c:v>7.3830000000000007E-2</c:v>
                </c:pt>
                <c:pt idx="8">
                  <c:v>8.8149999999999992E-2</c:v>
                </c:pt>
                <c:pt idx="9">
                  <c:v>0.10305999999999998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4-4CA1-880F-EBE6584DE4C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BB  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Sheet1!$F$2:$F$11</c:f>
              <c:numCache>
                <c:formatCode>0.000%</c:formatCode>
                <c:ptCount val="10"/>
                <c:pt idx="0">
                  <c:v>1.899E-2</c:v>
                </c:pt>
                <c:pt idx="1">
                  <c:v>4.1849999999999998E-2</c:v>
                </c:pt>
                <c:pt idx="2">
                  <c:v>6.7510000000000001E-2</c:v>
                </c:pt>
                <c:pt idx="3">
                  <c:v>9.4960000000000003E-2</c:v>
                </c:pt>
                <c:pt idx="4">
                  <c:v>0.12336</c:v>
                </c:pt>
                <c:pt idx="5">
                  <c:v>0.15206</c:v>
                </c:pt>
                <c:pt idx="6">
                  <c:v>0.18054999999999999</c:v>
                </c:pt>
                <c:pt idx="7">
                  <c:v>0.20847000000000002</c:v>
                </c:pt>
                <c:pt idx="8">
                  <c:v>0.23558000000000001</c:v>
                </c:pt>
                <c:pt idx="9">
                  <c:v>0.26171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4-4CA1-880F-EBE6584DE4C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B  </c:v>
                </c:pt>
              </c:strCache>
            </c:strRef>
          </c:tx>
          <c:spPr>
            <a:solidFill>
              <a:srgbClr val="FFCC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Sheet1!$G$2:$G$11</c:f>
              <c:numCache>
                <c:formatCode>0.000%</c:formatCode>
                <c:ptCount val="10"/>
                <c:pt idx="0">
                  <c:v>7.0629999999999998E-2</c:v>
                </c:pt>
                <c:pt idx="1">
                  <c:v>0.13356999999999999</c:v>
                </c:pt>
                <c:pt idx="2">
                  <c:v>0.18998000000000001</c:v>
                </c:pt>
                <c:pt idx="3">
                  <c:v>0.24056999999999998</c:v>
                </c:pt>
                <c:pt idx="4">
                  <c:v>0.28594999999999998</c:v>
                </c:pt>
                <c:pt idx="5">
                  <c:v>0.32671</c:v>
                </c:pt>
                <c:pt idx="6">
                  <c:v>0.36340000000000006</c:v>
                </c:pt>
                <c:pt idx="7">
                  <c:v>0.39651999999999998</c:v>
                </c:pt>
                <c:pt idx="8">
                  <c:v>0.42652000000000001</c:v>
                </c:pt>
                <c:pt idx="9">
                  <c:v>0.45380999999999999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94-4CA1-880F-EBE6584DE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gapDepth val="200"/>
        <c:shape val="box"/>
        <c:axId val="54017520"/>
        <c:axId val="54024080"/>
        <c:axId val="542098480"/>
      </c:bar3DChart>
      <c:catAx>
        <c:axId val="5401752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68933211653141058"/>
              <c:y val="0.74164161701071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  <c:auto val="1"/>
        <c:lblAlgn val="ctr"/>
        <c:lblOffset val="100"/>
        <c:noMultiLvlLbl val="0"/>
      </c:catAx>
      <c:valAx>
        <c:axId val="54024080"/>
        <c:scaling>
          <c:orientation val="minMax"/>
          <c:max val="1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17520"/>
        <c:crosses val="autoZero"/>
        <c:crossBetween val="between"/>
        <c:majorUnit val="0.2"/>
      </c:valAx>
      <c:serAx>
        <c:axId val="54209848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483341881115425"/>
          <c:y val="0.8883073526282188"/>
          <c:w val="0.43653171227159826"/>
          <c:h val="4.5130391217989639E-2"/>
        </c:manualLayout>
      </c:layout>
      <c:overlay val="0"/>
      <c:spPr>
        <a:noFill/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50"/>
      <c:rotY val="330"/>
      <c:depthPercent val="100"/>
      <c:rAngAx val="0"/>
      <c:perspective val="50"/>
    </c:view3D>
    <c:floor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floor>
    <c:sideWall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sideWall>
    <c:backWall>
      <c:thickness val="0"/>
      <c:spPr>
        <a:noFill/>
        <a:ln w="3175">
          <a:solidFill>
            <a:schemeClr val="tx1"/>
          </a:solidFill>
        </a:ln>
        <a:effectLst/>
        <a:sp3d contourW="3175"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0.1049125074629665"/>
          <c:y val="2.9780282122017682E-2"/>
          <c:w val="0.87053394204049217"/>
          <c:h val="0.87143246167143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Moody's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0.01</c:v>
                </c:pt>
                <c:pt idx="1">
                  <c:v>1.9433962264150943E-2</c:v>
                </c:pt>
                <c:pt idx="2">
                  <c:v>3.5663852647735993E-2</c:v>
                </c:pt>
                <c:pt idx="3">
                  <c:v>5.0834813499111904E-2</c:v>
                </c:pt>
                <c:pt idx="4">
                  <c:v>4.9452449567723343E-2</c:v>
                </c:pt>
                <c:pt idx="5">
                  <c:v>0.16554347826086957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8-4D9B-953F-C3D30E3D54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S&amp;P</c:v>
                </c:pt>
              </c:strCache>
            </c:strRef>
          </c:tx>
          <c:spPr>
            <a:solidFill>
              <a:srgbClr val="FFCC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1E-3</c:v>
                </c:pt>
                <c:pt idx="1">
                  <c:v>1.6999845679012346E-2</c:v>
                </c:pt>
                <c:pt idx="2">
                  <c:v>2.7004469273743018E-2</c:v>
                </c:pt>
                <c:pt idx="3">
                  <c:v>3.0649890590809629E-2</c:v>
                </c:pt>
                <c:pt idx="4">
                  <c:v>9.944554973821991E-2</c:v>
                </c:pt>
                <c:pt idx="5">
                  <c:v>0.14864459459459461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D9B-953F-C3D30E3D54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Fitch</c:v>
                </c:pt>
              </c:strCache>
            </c:strRef>
          </c:tx>
          <c:spPr>
            <a:solidFill>
              <a:srgbClr val="CCECFF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2.7644683714670259E-3</c:v>
                </c:pt>
                <c:pt idx="4">
                  <c:v>4.0032000000000005E-2</c:v>
                </c:pt>
                <c:pt idx="5">
                  <c:v>0.10235897435897436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D9B-953F-C3D30E3D5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gapDepth val="200"/>
        <c:shape val="box"/>
        <c:axId val="54017520"/>
        <c:axId val="54024080"/>
        <c:axId val="542098480"/>
      </c:bar3DChart>
      <c:catAx>
        <c:axId val="5401752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  <c:auto val="1"/>
        <c:lblAlgn val="ctr"/>
        <c:lblOffset val="100"/>
        <c:noMultiLvlLbl val="0"/>
      </c:catAx>
      <c:valAx>
        <c:axId val="54024080"/>
        <c:scaling>
          <c:orientation val="minMax"/>
          <c:max val="1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17520"/>
        <c:crosses val="autoZero"/>
        <c:crossBetween val="between"/>
        <c:majorUnit val="0.2"/>
      </c:valAx>
      <c:serAx>
        <c:axId val="54209848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32906759025111"/>
          <c:y val="0.84138548147030312"/>
          <c:w val="0.24107344220861285"/>
          <c:h val="4.5130391217989639E-2"/>
        </c:manualLayout>
      </c:layout>
      <c:overlay val="0"/>
      <c:spPr>
        <a:noFill/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50"/>
      <c:rotY val="330"/>
      <c:depthPercent val="100"/>
      <c:rAngAx val="0"/>
      <c:perspective val="50"/>
    </c:view3D>
    <c:floor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floor>
    <c:sideWall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sideWall>
    <c:backWall>
      <c:thickness val="0"/>
      <c:spPr>
        <a:noFill/>
        <a:ln w="3175">
          <a:solidFill>
            <a:schemeClr val="tx1"/>
          </a:solidFill>
        </a:ln>
        <a:effectLst/>
        <a:sp3d contourW="3175"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0.1049125074629665"/>
          <c:y val="2.9780282122017682E-2"/>
          <c:w val="0.87053394204049217"/>
          <c:h val="0.87143246167143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Moody's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0.56232291254451916</c:v>
                </c:pt>
                <c:pt idx="2">
                  <c:v>0.57359537403015659</c:v>
                </c:pt>
                <c:pt idx="3">
                  <c:v>0.71267325335215248</c:v>
                </c:pt>
                <c:pt idx="4">
                  <c:v>0.80669094693028098</c:v>
                </c:pt>
                <c:pt idx="5">
                  <c:v>0.89148914167528437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8-4D9B-953F-C3D30E3D54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S&amp;P</c:v>
                </c:pt>
              </c:strCache>
            </c:strRef>
          </c:tx>
          <c:spPr>
            <a:solidFill>
              <a:srgbClr val="FFCC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0.30630000000000002</c:v>
                </c:pt>
                <c:pt idx="1">
                  <c:v>0.53141230909090897</c:v>
                </c:pt>
                <c:pt idx="2">
                  <c:v>0.6603703496815998</c:v>
                </c:pt>
                <c:pt idx="3">
                  <c:v>0.74688505920594384</c:v>
                </c:pt>
                <c:pt idx="4">
                  <c:v>0.85125162099979079</c:v>
                </c:pt>
                <c:pt idx="5">
                  <c:v>0.93164029313448193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D9B-953F-C3D30E3D54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Fitch</c:v>
                </c:pt>
              </c:strCache>
            </c:strRef>
          </c:tx>
          <c:spPr>
            <a:solidFill>
              <a:srgbClr val="CCECFF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0.35299999999999998</c:v>
                </c:pt>
                <c:pt idx="1">
                  <c:v>0.3836412050534499</c:v>
                </c:pt>
                <c:pt idx="2">
                  <c:v>0.49913228413441091</c:v>
                </c:pt>
                <c:pt idx="3">
                  <c:v>0.61679204892966355</c:v>
                </c:pt>
                <c:pt idx="4">
                  <c:v>0.74866807855217554</c:v>
                </c:pt>
                <c:pt idx="5">
                  <c:v>0.83743350785340309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D9B-953F-C3D30E3D5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gapDepth val="200"/>
        <c:shape val="box"/>
        <c:axId val="54017520"/>
        <c:axId val="54024080"/>
        <c:axId val="542098480"/>
      </c:bar3DChart>
      <c:catAx>
        <c:axId val="5401752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  <c:auto val="1"/>
        <c:lblAlgn val="ctr"/>
        <c:lblOffset val="100"/>
        <c:noMultiLvlLbl val="0"/>
      </c:catAx>
      <c:valAx>
        <c:axId val="540240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17520"/>
        <c:crosses val="autoZero"/>
        <c:crossBetween val="between"/>
        <c:majorUnit val="0.2"/>
      </c:valAx>
      <c:serAx>
        <c:axId val="54209848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32906759025111"/>
          <c:y val="0.84138548147030312"/>
          <c:w val="0.24107344220861285"/>
          <c:h val="4.5130391217989639E-2"/>
        </c:manualLayout>
      </c:layout>
      <c:overlay val="0"/>
      <c:spPr>
        <a:noFill/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50"/>
      <c:rotY val="330"/>
      <c:depthPercent val="100"/>
      <c:rAngAx val="0"/>
      <c:perspective val="50"/>
    </c:view3D>
    <c:floor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floor>
    <c:sideWall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sideWall>
    <c:backWall>
      <c:thickness val="0"/>
      <c:spPr>
        <a:noFill/>
        <a:ln w="3175">
          <a:solidFill>
            <a:schemeClr val="tx1"/>
          </a:solidFill>
        </a:ln>
        <a:effectLst/>
        <a:sp3d contourW="3175"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0.1049125074629665"/>
          <c:y val="2.9780282122017682E-2"/>
          <c:w val="0.87053394204049217"/>
          <c:h val="0.87143246167143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Moody's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</c:v>
                </c:pt>
                <c:pt idx="1">
                  <c:v>0.2052450704225352</c:v>
                </c:pt>
                <c:pt idx="2">
                  <c:v>0.32905745642349904</c:v>
                </c:pt>
                <c:pt idx="3">
                  <c:v>0.38375099760574621</c:v>
                </c:pt>
                <c:pt idx="4">
                  <c:v>0.34918674698795177</c:v>
                </c:pt>
                <c:pt idx="5">
                  <c:v>0.51090090090090101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8-4D9B-953F-C3D30E3D54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S&amp;P</c:v>
                </c:pt>
              </c:strCache>
            </c:strRef>
          </c:tx>
          <c:spPr>
            <a:solidFill>
              <a:srgbClr val="FFCC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0.2641</c:v>
                </c:pt>
                <c:pt idx="1">
                  <c:v>0.34515123881624232</c:v>
                </c:pt>
                <c:pt idx="2">
                  <c:v>0.45095150862068967</c:v>
                </c:pt>
                <c:pt idx="3">
                  <c:v>0.54439835194045716</c:v>
                </c:pt>
                <c:pt idx="4">
                  <c:v>0.61539713168187737</c:v>
                </c:pt>
                <c:pt idx="5">
                  <c:v>0.70547781818181809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D9B-953F-C3D30E3D54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Fitch</c:v>
                </c:pt>
              </c:strCache>
            </c:strRef>
          </c:tx>
          <c:spPr>
            <a:solidFill>
              <a:srgbClr val="CCECFF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9.8000000000000004E-2</c:v>
                </c:pt>
                <c:pt idx="1">
                  <c:v>0.18953561253561249</c:v>
                </c:pt>
                <c:pt idx="2">
                  <c:v>0.20231257485029938</c:v>
                </c:pt>
                <c:pt idx="3">
                  <c:v>0.28186282051282052</c:v>
                </c:pt>
                <c:pt idx="4">
                  <c:v>0.39920412844036696</c:v>
                </c:pt>
                <c:pt idx="5">
                  <c:v>0.44283928571428571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D9B-953F-C3D30E3D5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gapDepth val="200"/>
        <c:shape val="box"/>
        <c:axId val="54017520"/>
        <c:axId val="54024080"/>
        <c:axId val="542098480"/>
      </c:bar3DChart>
      <c:catAx>
        <c:axId val="5401752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  <c:auto val="1"/>
        <c:lblAlgn val="ctr"/>
        <c:lblOffset val="100"/>
        <c:noMultiLvlLbl val="0"/>
      </c:catAx>
      <c:valAx>
        <c:axId val="54024080"/>
        <c:scaling>
          <c:orientation val="minMax"/>
          <c:max val="1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17520"/>
        <c:crosses val="autoZero"/>
        <c:crossBetween val="between"/>
        <c:majorUnit val="0.2"/>
      </c:valAx>
      <c:serAx>
        <c:axId val="54209848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32906759025111"/>
          <c:y val="0.84138548147030312"/>
          <c:w val="0.24107344220861285"/>
          <c:h val="4.5130391217989639E-2"/>
        </c:manualLayout>
      </c:layout>
      <c:overlay val="0"/>
      <c:spPr>
        <a:noFill/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50"/>
      <c:rotY val="330"/>
      <c:depthPercent val="100"/>
      <c:rAngAx val="0"/>
      <c:perspective val="50"/>
    </c:view3D>
    <c:floor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floor>
    <c:sideWall>
      <c:thickness val="0"/>
      <c:spPr>
        <a:noFill/>
        <a:ln w="6350">
          <a:solidFill>
            <a:schemeClr val="tx1"/>
          </a:solidFill>
        </a:ln>
        <a:effectLst/>
        <a:sp3d contourW="6350">
          <a:contourClr>
            <a:schemeClr val="tx1"/>
          </a:contourClr>
        </a:sp3d>
      </c:spPr>
    </c:sideWall>
    <c:backWall>
      <c:thickness val="0"/>
      <c:spPr>
        <a:noFill/>
        <a:ln w="3175">
          <a:solidFill>
            <a:schemeClr val="tx1"/>
          </a:solidFill>
        </a:ln>
        <a:effectLst/>
        <a:sp3d contourW="3175"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0.1049125074629665"/>
          <c:y val="2.9780282122017682E-2"/>
          <c:w val="0.87053394204049217"/>
          <c:h val="0.87143246167143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Moody's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0.14740300870942202</c:v>
                </c:pt>
                <c:pt idx="2">
                  <c:v>0.24930000000000002</c:v>
                </c:pt>
                <c:pt idx="3">
                  <c:v>0.36323770491803281</c:v>
                </c:pt>
                <c:pt idx="4">
                  <c:v>0.54720816326530608</c:v>
                </c:pt>
                <c:pt idx="5">
                  <c:v>0.68235038084874855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8-4D9B-953F-C3D30E3D54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S&amp;P</c:v>
                </c:pt>
              </c:strCache>
            </c:strRef>
          </c:tx>
          <c:spPr>
            <a:solidFill>
              <a:srgbClr val="FFCCCC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3.3599999999999998E-2</c:v>
                </c:pt>
                <c:pt idx="1">
                  <c:v>0.19216636925188743</c:v>
                </c:pt>
                <c:pt idx="2">
                  <c:v>0.3201068493150685</c:v>
                </c:pt>
                <c:pt idx="3">
                  <c:v>0.46501349862258962</c:v>
                </c:pt>
                <c:pt idx="4">
                  <c:v>0.67099329779131767</c:v>
                </c:pt>
                <c:pt idx="5">
                  <c:v>0.81784648956356742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D9B-953F-C3D30E3D54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Fitch</c:v>
                </c:pt>
              </c:strCache>
            </c:strRef>
          </c:tx>
          <c:spPr>
            <a:solidFill>
              <a:srgbClr val="CCECFF"/>
            </a:solidFill>
            <a:ln w="3175">
              <a:solidFill>
                <a:schemeClr val="tx1"/>
              </a:solidFill>
            </a:ln>
            <a:effectLst/>
            <a:sp3d contourW="3175">
              <a:contourClr>
                <a:schemeClr val="tx1"/>
              </a:contourClr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Aaa/AAA</c:v>
                </c:pt>
                <c:pt idx="1">
                  <c:v>Aa/AA</c:v>
                </c:pt>
                <c:pt idx="2">
                  <c:v>A/A</c:v>
                </c:pt>
                <c:pt idx="3">
                  <c:v>Baa/BBB</c:v>
                </c:pt>
                <c:pt idx="4">
                  <c:v>Ba/BB</c:v>
                </c:pt>
                <c:pt idx="5">
                  <c:v>B/B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1.4999999999999999E-2</c:v>
                </c:pt>
                <c:pt idx="1">
                  <c:v>0.12122594142259414</c:v>
                </c:pt>
                <c:pt idx="2">
                  <c:v>0.2285756345177665</c:v>
                </c:pt>
                <c:pt idx="3">
                  <c:v>0.41037047756874101</c:v>
                </c:pt>
                <c:pt idx="4">
                  <c:v>0.64686457073760584</c:v>
                </c:pt>
                <c:pt idx="5">
                  <c:v>0.79977829457364336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D9B-953F-C3D30E3D5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gapDepth val="200"/>
        <c:shape val="box"/>
        <c:axId val="54017520"/>
        <c:axId val="54024080"/>
        <c:axId val="542098480"/>
      </c:bar3DChart>
      <c:catAx>
        <c:axId val="5401752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  <c:auto val="1"/>
        <c:lblAlgn val="ctr"/>
        <c:lblOffset val="100"/>
        <c:noMultiLvlLbl val="0"/>
      </c:catAx>
      <c:valAx>
        <c:axId val="54024080"/>
        <c:scaling>
          <c:orientation val="minMax"/>
          <c:max val="1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17520"/>
        <c:crosses val="autoZero"/>
        <c:crossBetween val="between"/>
        <c:majorUnit val="0.2"/>
      </c:valAx>
      <c:serAx>
        <c:axId val="54209848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2408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32906759025111"/>
          <c:y val="0.84138548147030312"/>
          <c:w val="0.24107344220861285"/>
          <c:h val="4.5130391217989639E-2"/>
        </c:manualLayout>
      </c:layout>
      <c:overlay val="0"/>
      <c:spPr>
        <a:noFill/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87789569782037E-2"/>
          <c:y val="3.4866973168455911E-2"/>
          <c:w val="0.87631256419034564"/>
          <c:h val="0.834811078517090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Non-agency RMBS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Sheet1!$B$2:$B$28</c:f>
              <c:numCache>
                <c:formatCode>#,##0.000000</c:formatCode>
                <c:ptCount val="27"/>
                <c:pt idx="1">
                  <c:v>3.5942956999999977E-2</c:v>
                </c:pt>
                <c:pt idx="2">
                  <c:v>5.7923995000000048E-2</c:v>
                </c:pt>
                <c:pt idx="3">
                  <c:v>9.5607458999999936E-2</c:v>
                </c:pt>
                <c:pt idx="4">
                  <c:v>0.10018995200000007</c:v>
                </c:pt>
                <c:pt idx="5">
                  <c:v>9.9807584999999782E-2</c:v>
                </c:pt>
                <c:pt idx="6">
                  <c:v>0.22128914100000055</c:v>
                </c:pt>
                <c:pt idx="7">
                  <c:v>0.33663315499999974</c:v>
                </c:pt>
                <c:pt idx="8">
                  <c:v>0.52039643599999896</c:v>
                </c:pt>
                <c:pt idx="9">
                  <c:v>0.76021583599999754</c:v>
                </c:pt>
                <c:pt idx="10">
                  <c:v>1.0645351110000014</c:v>
                </c:pt>
                <c:pt idx="11">
                  <c:v>1.0956281279999935</c:v>
                </c:pt>
                <c:pt idx="12">
                  <c:v>0.66512426899999977</c:v>
                </c:pt>
                <c:pt idx="13">
                  <c:v>2.9697023999999992E-2</c:v>
                </c:pt>
                <c:pt idx="14">
                  <c:v>8.3823100000000015E-4</c:v>
                </c:pt>
                <c:pt idx="15">
                  <c:v>2.971703E-3</c:v>
                </c:pt>
                <c:pt idx="16">
                  <c:v>3.5728929999999997E-3</c:v>
                </c:pt>
                <c:pt idx="17">
                  <c:v>6.0694649999999996E-3</c:v>
                </c:pt>
                <c:pt idx="18">
                  <c:v>2.3860952000000005E-2</c:v>
                </c:pt>
                <c:pt idx="19">
                  <c:v>3.5373407999999988E-2</c:v>
                </c:pt>
                <c:pt idx="20">
                  <c:v>5.4613589000000046E-2</c:v>
                </c:pt>
                <c:pt idx="21">
                  <c:v>3.8701815000000007E-2</c:v>
                </c:pt>
                <c:pt idx="22">
                  <c:v>7.1783833000000047E-2</c:v>
                </c:pt>
                <c:pt idx="23">
                  <c:v>0.12672889099999998</c:v>
                </c:pt>
                <c:pt idx="24">
                  <c:v>8.0815032999999994E-2</c:v>
                </c:pt>
                <c:pt idx="25">
                  <c:v>5.6437284000000004E-2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0-4268-A4C2-8999727C9A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CMBS</c:v>
                </c:pt>
              </c:strCache>
            </c:strRef>
          </c:tx>
          <c:spPr>
            <a:solidFill>
              <a:srgbClr val="FF9999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Sheet1!$C$2:$C$28</c:f>
              <c:numCache>
                <c:formatCode>#,##0.000000</c:formatCode>
                <c:ptCount val="27"/>
                <c:pt idx="1">
                  <c:v>2.341827400000001E-2</c:v>
                </c:pt>
                <c:pt idx="2">
                  <c:v>4.1084476000000009E-2</c:v>
                </c:pt>
                <c:pt idx="3">
                  <c:v>7.5881197999999969E-2</c:v>
                </c:pt>
                <c:pt idx="4">
                  <c:v>5.6680610999999922E-2</c:v>
                </c:pt>
                <c:pt idx="5">
                  <c:v>4.7074009999999993E-2</c:v>
                </c:pt>
                <c:pt idx="6">
                  <c:v>6.7427725000000077E-2</c:v>
                </c:pt>
                <c:pt idx="7">
                  <c:v>5.4426577000000108E-2</c:v>
                </c:pt>
                <c:pt idx="8">
                  <c:v>8.3505269000000187E-2</c:v>
                </c:pt>
                <c:pt idx="9">
                  <c:v>0.10097378700000001</c:v>
                </c:pt>
                <c:pt idx="10">
                  <c:v>0.17581675999999977</c:v>
                </c:pt>
                <c:pt idx="11">
                  <c:v>0.2137867989999995</c:v>
                </c:pt>
                <c:pt idx="12">
                  <c:v>0.24088989499999985</c:v>
                </c:pt>
                <c:pt idx="13">
                  <c:v>1.731950300000001E-2</c:v>
                </c:pt>
                <c:pt idx="14">
                  <c:v>1.1043413E-2</c:v>
                </c:pt>
                <c:pt idx="15">
                  <c:v>2.4619021000000001E-2</c:v>
                </c:pt>
                <c:pt idx="16">
                  <c:v>3.4490367999999993E-2</c:v>
                </c:pt>
                <c:pt idx="17">
                  <c:v>4.8030688999999988E-2</c:v>
                </c:pt>
                <c:pt idx="18">
                  <c:v>8.7994120999999967E-2</c:v>
                </c:pt>
                <c:pt idx="19">
                  <c:v>0.10057259600000007</c:v>
                </c:pt>
                <c:pt idx="20">
                  <c:v>0.10181680649999998</c:v>
                </c:pt>
                <c:pt idx="21">
                  <c:v>7.8431759000000031E-2</c:v>
                </c:pt>
                <c:pt idx="22">
                  <c:v>9.8000181000000089E-2</c:v>
                </c:pt>
                <c:pt idx="23">
                  <c:v>8.8711927999999995E-2</c:v>
                </c:pt>
                <c:pt idx="24">
                  <c:v>0.105070396</c:v>
                </c:pt>
                <c:pt idx="25">
                  <c:v>5.9239955000000004E-2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60-4268-A4C2-8999727C9A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CDO/CLO</c:v>
                </c:pt>
              </c:strCache>
            </c:strRef>
          </c:tx>
          <c:spPr>
            <a:solidFill>
              <a:srgbClr val="FFFF99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Sheet1!$D$2:$D$28</c:f>
              <c:numCache>
                <c:formatCode>#,##0.000000</c:formatCode>
                <c:ptCount val="27"/>
                <c:pt idx="1">
                  <c:v>6.7449999999999997E-4</c:v>
                </c:pt>
                <c:pt idx="2">
                  <c:v>1.8924400000000001E-2</c:v>
                </c:pt>
                <c:pt idx="3">
                  <c:v>4.0808300000000006E-2</c:v>
                </c:pt>
                <c:pt idx="4">
                  <c:v>5.1710800000000001E-2</c:v>
                </c:pt>
                <c:pt idx="5">
                  <c:v>5.4947400000000007E-2</c:v>
                </c:pt>
                <c:pt idx="6">
                  <c:v>5.5038800000000006E-2</c:v>
                </c:pt>
                <c:pt idx="7">
                  <c:v>5.6454600000000014E-2</c:v>
                </c:pt>
                <c:pt idx="8">
                  <c:v>5.8817300000000003E-2</c:v>
                </c:pt>
                <c:pt idx="9">
                  <c:v>0.12446309999999999</c:v>
                </c:pt>
                <c:pt idx="10">
                  <c:v>0.19413129999999992</c:v>
                </c:pt>
                <c:pt idx="11">
                  <c:v>0.39575710000000019</c:v>
                </c:pt>
                <c:pt idx="12">
                  <c:v>0.4896801900000004</c:v>
                </c:pt>
                <c:pt idx="13">
                  <c:v>8.1306719999999985E-2</c:v>
                </c:pt>
                <c:pt idx="14">
                  <c:v>1.2664502999999999E-2</c:v>
                </c:pt>
                <c:pt idx="15">
                  <c:v>8.0718660000000005E-3</c:v>
                </c:pt>
                <c:pt idx="16">
                  <c:v>2.2300639000000001E-2</c:v>
                </c:pt>
                <c:pt idx="17">
                  <c:v>5.9838400000000007E-2</c:v>
                </c:pt>
                <c:pt idx="18">
                  <c:v>9.4992733999999995E-2</c:v>
                </c:pt>
                <c:pt idx="19">
                  <c:v>0.140062615</c:v>
                </c:pt>
                <c:pt idx="20">
                  <c:v>0.11666469927575999</c:v>
                </c:pt>
                <c:pt idx="21">
                  <c:v>0.11968401300000001</c:v>
                </c:pt>
                <c:pt idx="22">
                  <c:v>0.294263752652</c:v>
                </c:pt>
                <c:pt idx="23">
                  <c:v>0.28069416200000002</c:v>
                </c:pt>
                <c:pt idx="24">
                  <c:v>0.16990001299999999</c:v>
                </c:pt>
                <c:pt idx="25">
                  <c:v>0.103080296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60-4268-A4C2-8999727C9A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Autos</c:v>
                </c:pt>
              </c:strCache>
            </c:strRef>
          </c:tx>
          <c:spPr>
            <a:solidFill>
              <a:srgbClr val="66FF66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2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00FF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dirty="0">
                        <a:solidFill>
                          <a:srgbClr val="0000FF"/>
                        </a:solidFill>
                        <a:sym typeface="Wingdings" panose="05000000000000000000" pitchFamily="2" charset="2"/>
                      </a:rPr>
                      <a:t>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00FF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660-4268-A4C2-8999727C9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  <a:sym typeface="Wingdings 2" panose="05020102010507070707" pitchFamily="18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Sheet1!$E$2:$E$28</c:f>
              <c:numCache>
                <c:formatCode>#,##0.000000</c:formatCode>
                <c:ptCount val="27"/>
                <c:pt idx="1">
                  <c:v>3.7531501000000002E-2</c:v>
                </c:pt>
                <c:pt idx="2">
                  <c:v>4.2123275000000002E-2</c:v>
                </c:pt>
                <c:pt idx="3">
                  <c:v>4.0688599999999998E-2</c:v>
                </c:pt>
                <c:pt idx="4">
                  <c:v>4.7521700000000007E-2</c:v>
                </c:pt>
                <c:pt idx="5">
                  <c:v>7.0066199999999995E-2</c:v>
                </c:pt>
                <c:pt idx="6">
                  <c:v>8.3039000000000002E-2</c:v>
                </c:pt>
                <c:pt idx="7">
                  <c:v>9.377909999999999E-2</c:v>
                </c:pt>
                <c:pt idx="8">
                  <c:v>8.4814199999999992E-2</c:v>
                </c:pt>
                <c:pt idx="9">
                  <c:v>8.0798499999999981E-2</c:v>
                </c:pt>
                <c:pt idx="10">
                  <c:v>0.1063981</c:v>
                </c:pt>
                <c:pt idx="11">
                  <c:v>8.8847899999999994E-2</c:v>
                </c:pt>
                <c:pt idx="12">
                  <c:v>8.571651000000001E-2</c:v>
                </c:pt>
                <c:pt idx="13">
                  <c:v>3.5572900000000005E-2</c:v>
                </c:pt>
                <c:pt idx="14">
                  <c:v>6.4277683000000016E-2</c:v>
                </c:pt>
                <c:pt idx="15">
                  <c:v>5.9009131999999999E-2</c:v>
                </c:pt>
                <c:pt idx="16">
                  <c:v>6.6263116999999983E-2</c:v>
                </c:pt>
                <c:pt idx="17">
                  <c:v>8.7797893000000002E-2</c:v>
                </c:pt>
                <c:pt idx="18">
                  <c:v>8.8099490000000003E-2</c:v>
                </c:pt>
                <c:pt idx="19">
                  <c:v>9.9058456999999989E-2</c:v>
                </c:pt>
                <c:pt idx="20">
                  <c:v>9.8449837999999984E-2</c:v>
                </c:pt>
                <c:pt idx="21">
                  <c:v>9.2035553000000006E-2</c:v>
                </c:pt>
                <c:pt idx="22">
                  <c:v>0.10123905700000001</c:v>
                </c:pt>
                <c:pt idx="23">
                  <c:v>0.10730028999999999</c:v>
                </c:pt>
                <c:pt idx="24">
                  <c:v>0.12353350499999999</c:v>
                </c:pt>
                <c:pt idx="25">
                  <c:v>0.10835658500000001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60-4268-A4C2-8999727C9A3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Credit Cards</c:v>
                </c:pt>
              </c:strCache>
            </c:strRef>
          </c:tx>
          <c:spPr>
            <a:solidFill>
              <a:srgbClr val="FFCC00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Sheet1!$F$2:$F$28</c:f>
              <c:numCache>
                <c:formatCode>#,##0.000000</c:formatCode>
                <c:ptCount val="27"/>
                <c:pt idx="1">
                  <c:v>4.8322100000000007E-2</c:v>
                </c:pt>
                <c:pt idx="2">
                  <c:v>4.0463499999999999E-2</c:v>
                </c:pt>
                <c:pt idx="3">
                  <c:v>4.2045800000000008E-2</c:v>
                </c:pt>
                <c:pt idx="4">
                  <c:v>4.0100400000000001E-2</c:v>
                </c:pt>
                <c:pt idx="5">
                  <c:v>5.3014799999999994E-2</c:v>
                </c:pt>
                <c:pt idx="6">
                  <c:v>6.7749099999999993E-2</c:v>
                </c:pt>
                <c:pt idx="7">
                  <c:v>6.7702999999999999E-2</c:v>
                </c:pt>
                <c:pt idx="8">
                  <c:v>6.3236199999999992E-2</c:v>
                </c:pt>
                <c:pt idx="9">
                  <c:v>5.0605499999999991E-2</c:v>
                </c:pt>
                <c:pt idx="10">
                  <c:v>5.8513300000000011E-2</c:v>
                </c:pt>
                <c:pt idx="11">
                  <c:v>6.1191000000000002E-2</c:v>
                </c:pt>
                <c:pt idx="12">
                  <c:v>9.5727985000000002E-2</c:v>
                </c:pt>
                <c:pt idx="13">
                  <c:v>5.5750300000000003E-2</c:v>
                </c:pt>
                <c:pt idx="14">
                  <c:v>5.1506732000000006E-2</c:v>
                </c:pt>
                <c:pt idx="15">
                  <c:v>6.5364239999999999E-3</c:v>
                </c:pt>
                <c:pt idx="16">
                  <c:v>1.2276316000000001E-2</c:v>
                </c:pt>
                <c:pt idx="17">
                  <c:v>3.2320360000000006E-2</c:v>
                </c:pt>
                <c:pt idx="18">
                  <c:v>3.6887710000000004E-2</c:v>
                </c:pt>
                <c:pt idx="19">
                  <c:v>5.1359579000000002E-2</c:v>
                </c:pt>
                <c:pt idx="20">
                  <c:v>2.5022137999999999E-2</c:v>
                </c:pt>
                <c:pt idx="21">
                  <c:v>2.7163946000000005E-2</c:v>
                </c:pt>
                <c:pt idx="22">
                  <c:v>4.3347325000000006E-2</c:v>
                </c:pt>
                <c:pt idx="23">
                  <c:v>3.1342458000000004E-2</c:v>
                </c:pt>
                <c:pt idx="24">
                  <c:v>1.8665182000000002E-2</c:v>
                </c:pt>
                <c:pt idx="25">
                  <c:v>3.1123900000000005E-3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0-4268-A4C2-8999727C9A3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Student Loans</c:v>
                </c:pt>
              </c:strCache>
            </c:strRef>
          </c:tx>
          <c:spPr>
            <a:solidFill>
              <a:srgbClr val="CC0099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Sheet1!$G$2:$G$28</c:f>
              <c:numCache>
                <c:formatCode>#,##0.000000</c:formatCode>
                <c:ptCount val="27"/>
                <c:pt idx="1">
                  <c:v>8.3549999999999996E-3</c:v>
                </c:pt>
                <c:pt idx="2">
                  <c:v>1.2363899999999999E-2</c:v>
                </c:pt>
                <c:pt idx="3">
                  <c:v>9.9018000000000005E-3</c:v>
                </c:pt>
                <c:pt idx="4">
                  <c:v>1.0472489999999999E-2</c:v>
                </c:pt>
                <c:pt idx="5">
                  <c:v>1.5802E-2</c:v>
                </c:pt>
                <c:pt idx="6">
                  <c:v>1.3178800000000001E-2</c:v>
                </c:pt>
                <c:pt idx="7">
                  <c:v>2.5573300000000004E-2</c:v>
                </c:pt>
                <c:pt idx="8">
                  <c:v>4.1134699999999996E-2</c:v>
                </c:pt>
                <c:pt idx="9">
                  <c:v>4.6633399999999998E-2</c:v>
                </c:pt>
                <c:pt idx="10">
                  <c:v>6.3407396000000005E-2</c:v>
                </c:pt>
                <c:pt idx="11">
                  <c:v>6.7545975000000008E-2</c:v>
                </c:pt>
                <c:pt idx="12">
                  <c:v>6.0146899999999996E-2</c:v>
                </c:pt>
                <c:pt idx="13">
                  <c:v>2.8204E-2</c:v>
                </c:pt>
                <c:pt idx="14">
                  <c:v>2.1614276999999998E-2</c:v>
                </c:pt>
                <c:pt idx="15">
                  <c:v>1.5451984E-2</c:v>
                </c:pt>
                <c:pt idx="16">
                  <c:v>1.3963400999999999E-2</c:v>
                </c:pt>
                <c:pt idx="17">
                  <c:v>2.533881E-2</c:v>
                </c:pt>
                <c:pt idx="18">
                  <c:v>2.2678908000000005E-2</c:v>
                </c:pt>
                <c:pt idx="19">
                  <c:v>1.5656432000000001E-2</c:v>
                </c:pt>
                <c:pt idx="20">
                  <c:v>1.4245048999999999E-2</c:v>
                </c:pt>
                <c:pt idx="21">
                  <c:v>1.6448881999999998E-2</c:v>
                </c:pt>
                <c:pt idx="22">
                  <c:v>1.6020038E-2</c:v>
                </c:pt>
                <c:pt idx="23">
                  <c:v>1.8937387E-2</c:v>
                </c:pt>
                <c:pt idx="24">
                  <c:v>1.7841184999999999E-2</c:v>
                </c:pt>
                <c:pt idx="25">
                  <c:v>1.8874241999999999E-2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60-4268-A4C2-8999727C9A3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FFFF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Sheet1!$H$2:$H$28</c:f>
              <c:numCache>
                <c:formatCode>#,##0.000000</c:formatCode>
                <c:ptCount val="27"/>
                <c:pt idx="1">
                  <c:v>1.467999345752E-2</c:v>
                </c:pt>
                <c:pt idx="2">
                  <c:v>2.09835570029E-2</c:v>
                </c:pt>
                <c:pt idx="3">
                  <c:v>3.8477253051549996E-2</c:v>
                </c:pt>
                <c:pt idx="4">
                  <c:v>3.2399280003539997E-2</c:v>
                </c:pt>
                <c:pt idx="5">
                  <c:v>2.8937731733549996E-2</c:v>
                </c:pt>
                <c:pt idx="6">
                  <c:v>2.9000236047779997E-2</c:v>
                </c:pt>
                <c:pt idx="7">
                  <c:v>1.815607150147E-2</c:v>
                </c:pt>
                <c:pt idx="8">
                  <c:v>2.4905954356070001E-2</c:v>
                </c:pt>
                <c:pt idx="9">
                  <c:v>1.7882746566850002E-2</c:v>
                </c:pt>
                <c:pt idx="10">
                  <c:v>3.4144466852780005E-2</c:v>
                </c:pt>
                <c:pt idx="11">
                  <c:v>3.0404851024590004E-2</c:v>
                </c:pt>
                <c:pt idx="12">
                  <c:v>4.9959333575460001E-2</c:v>
                </c:pt>
                <c:pt idx="13">
                  <c:v>1.1665084145649998E-2</c:v>
                </c:pt>
                <c:pt idx="14">
                  <c:v>1.8949283429769998E-2</c:v>
                </c:pt>
                <c:pt idx="15">
                  <c:v>2.8085704567940004E-2</c:v>
                </c:pt>
                <c:pt idx="16">
                  <c:v>2.3922895733800003E-2</c:v>
                </c:pt>
                <c:pt idx="17">
                  <c:v>3.5411384502380003E-2</c:v>
                </c:pt>
                <c:pt idx="18">
                  <c:v>4.2031307574439999E-2</c:v>
                </c:pt>
                <c:pt idx="19">
                  <c:v>6.6877313963729992E-2</c:v>
                </c:pt>
                <c:pt idx="20">
                  <c:v>6.1359110618110002E-2</c:v>
                </c:pt>
                <c:pt idx="21">
                  <c:v>5.514475366557E-2</c:v>
                </c:pt>
                <c:pt idx="22">
                  <c:v>7.1004960466199987E-2</c:v>
                </c:pt>
                <c:pt idx="23">
                  <c:v>5.2450551371000007E-2</c:v>
                </c:pt>
                <c:pt idx="24">
                  <c:v>7.1712060120000004E-2</c:v>
                </c:pt>
                <c:pt idx="25">
                  <c:v>4.8621574000000001E-2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60-4268-A4C2-8999727C9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8487120"/>
        <c:axId val="408487448"/>
      </c:barChart>
      <c:lineChart>
        <c:grouping val="standard"/>
        <c:varyColors val="0"/>
        <c:ser>
          <c:idx val="7"/>
          <c:order val="7"/>
          <c:tx>
            <c:strRef>
              <c:f>Sheet1!$I$1</c:f>
              <c:strCache>
                <c:ptCount val="1"/>
                <c:pt idx="0">
                  <c:v>Agency MBS</c:v>
                </c:pt>
              </c:strCache>
            </c:strRef>
          </c:tx>
          <c:spPr>
            <a:ln w="349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Sheet1!$I$2:$I$28</c:f>
              <c:numCache>
                <c:formatCode>#,##0.000000</c:formatCode>
                <c:ptCount val="27"/>
                <c:pt idx="1">
                  <c:v>0.37107934038600005</c:v>
                </c:pt>
                <c:pt idx="2">
                  <c:v>0.36869545876399995</c:v>
                </c:pt>
                <c:pt idx="3">
                  <c:v>0.72609917838600002</c:v>
                </c:pt>
                <c:pt idx="4">
                  <c:v>0.68423302086399984</c:v>
                </c:pt>
                <c:pt idx="5">
                  <c:v>0.48438576360000002</c:v>
                </c:pt>
                <c:pt idx="6">
                  <c:v>1.0896536500329999</c:v>
                </c:pt>
                <c:pt idx="7">
                  <c:v>1.4462906198679999</c:v>
                </c:pt>
                <c:pt idx="8">
                  <c:v>2.1643346291409995</c:v>
                </c:pt>
                <c:pt idx="9">
                  <c:v>1.0359341835619997</c:v>
                </c:pt>
                <c:pt idx="10">
                  <c:v>0.99564012797599977</c:v>
                </c:pt>
                <c:pt idx="11">
                  <c:v>0.90371433112299981</c:v>
                </c:pt>
                <c:pt idx="12">
                  <c:v>1.1482971099869999</c:v>
                </c:pt>
                <c:pt idx="13">
                  <c:v>1.1738846181339999</c:v>
                </c:pt>
                <c:pt idx="14">
                  <c:v>1.7773703228619999</c:v>
                </c:pt>
                <c:pt idx="15">
                  <c:v>1.4282708656630003</c:v>
                </c:pt>
                <c:pt idx="16">
                  <c:v>1.2422512874030001</c:v>
                </c:pt>
                <c:pt idx="17">
                  <c:v>1.7586828514729997</c:v>
                </c:pt>
                <c:pt idx="18">
                  <c:v>1.6242934324929996</c:v>
                </c:pt>
                <c:pt idx="19">
                  <c:v>0.98900912227399995</c:v>
                </c:pt>
                <c:pt idx="20">
                  <c:v>1.330802695044</c:v>
                </c:pt>
                <c:pt idx="21">
                  <c:v>1.5596180828819997</c:v>
                </c:pt>
                <c:pt idx="22">
                  <c:v>1.4023630083560001</c:v>
                </c:pt>
                <c:pt idx="23">
                  <c:v>1.334441</c:v>
                </c:pt>
                <c:pt idx="24">
                  <c:v>1.7067640000000002</c:v>
                </c:pt>
                <c:pt idx="25">
                  <c:v>3.2856882033440002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660-4268-A4C2-8999727C9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487120"/>
        <c:axId val="408487448"/>
      </c:lineChart>
      <c:catAx>
        <c:axId val="40848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  <c:crossAx val="4084874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08487448"/>
        <c:scaling>
          <c:orientation val="minMax"/>
        </c:scaling>
        <c:delete val="0"/>
        <c:axPos val="l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#,##0.0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  <c:crossAx val="408487120"/>
        <c:crosses val="autoZero"/>
        <c:crossBetween val="midCat"/>
        <c:minorUnit val="0.25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</c:legendEntry>
      <c:layout>
        <c:manualLayout>
          <c:xMode val="edge"/>
          <c:yMode val="edge"/>
          <c:x val="6.8840579710144928E-2"/>
          <c:y val="5.1122028622014197E-2"/>
          <c:w val="0.74637681159420288"/>
          <c:h val="0.17262354010926487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  <a:sym typeface="Wingdings 2" panose="05020102010507070707" pitchFamily="18" charset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  <a:sym typeface="Wingdings 2" panose="05020102010507070707" pitchFamily="18" charset="2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0.29858</cdr:x>
      <cdr:y>0.56062</cdr:y>
    </cdr:from>
    <cdr:to>
      <cdr:x>0.34188</cdr:x>
      <cdr:y>0.63276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177A6D-6EE3-42A7-AB53-DFC26CCBFB24}"/>
            </a:ext>
          </a:extLst>
        </cdr:cNvPr>
        <cdr:cNvSpPr txBox="1"/>
      </cdr:nvSpPr>
      <cdr:spPr>
        <a:xfrm xmlns:a="http://schemas.openxmlformats.org/drawingml/2006/main">
          <a:off x="2616497" y="3206667"/>
          <a:ext cx="379379" cy="412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>
            <a:solidFill>
              <a:srgbClr val="FF0000"/>
            </a:solidFill>
            <a:latin typeface="Symbol" panose="05050102010706020507" pitchFamily="18" charset="2"/>
          </a:endParaRPr>
        </a:p>
      </cdr:txBody>
    </cdr:sp>
  </cdr:relSizeAnchor>
  <cdr:relSizeAnchor xmlns:cdr="http://schemas.openxmlformats.org/drawingml/2006/chartDrawing">
    <cdr:from>
      <cdr:x>0.52007</cdr:x>
      <cdr:y>0.77438</cdr:y>
    </cdr:from>
    <cdr:to>
      <cdr:x>0.56336</cdr:x>
      <cdr:y>0.84652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04589D8-1027-46B7-AFA5-FB1DC4870C1F}"/>
            </a:ext>
          </a:extLst>
        </cdr:cNvPr>
        <cdr:cNvSpPr txBox="1"/>
      </cdr:nvSpPr>
      <cdr:spPr>
        <a:xfrm xmlns:a="http://schemas.openxmlformats.org/drawingml/2006/main">
          <a:off x="4557354" y="4177004"/>
          <a:ext cx="379379" cy="389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solidFill>
              <a:srgbClr val="FF0000"/>
            </a:solidFill>
            <a:latin typeface="Symbol" panose="05050102010706020507" pitchFamily="18" charset="2"/>
          </a:endParaRPr>
        </a:p>
      </cdr:txBody>
    </cdr:sp>
  </cdr:relSizeAnchor>
  <cdr:relSizeAnchor xmlns:cdr="http://schemas.openxmlformats.org/drawingml/2006/chartDrawing">
    <cdr:from>
      <cdr:x>0.46848</cdr:x>
      <cdr:y>0.73144</cdr:y>
    </cdr:from>
    <cdr:to>
      <cdr:x>0.51177</cdr:x>
      <cdr:y>0.80358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460F3FC-8478-4AD3-8166-76176A293666}"/>
            </a:ext>
          </a:extLst>
        </cdr:cNvPr>
        <cdr:cNvSpPr txBox="1"/>
      </cdr:nvSpPr>
      <cdr:spPr>
        <a:xfrm xmlns:a="http://schemas.openxmlformats.org/drawingml/2006/main">
          <a:off x="4105288" y="4183734"/>
          <a:ext cx="379379" cy="412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b="1" dirty="0">
            <a:solidFill>
              <a:srgbClr val="FF0000"/>
            </a:solidFill>
            <a:latin typeface="Symbol" panose="05050102010706020507" pitchFamily="18" charset="2"/>
          </a:endParaRPr>
        </a:p>
      </cdr:txBody>
    </cdr:sp>
  </cdr:relSizeAnchor>
  <cdr:relSizeAnchor xmlns:cdr="http://schemas.openxmlformats.org/drawingml/2006/chartDrawing">
    <cdr:from>
      <cdr:x>0.04829</cdr:x>
      <cdr:y>0.43537</cdr:y>
    </cdr:from>
    <cdr:to>
      <cdr:x>0.3247</cdr:x>
      <cdr:y>0.85165</cdr:y>
    </cdr:to>
    <cdr:sp macro="" textlink="">
      <cdr:nvSpPr>
        <cdr:cNvPr id="7" name="Arc 6">
          <a:extLst xmlns:a="http://schemas.openxmlformats.org/drawingml/2006/main">
            <a:ext uri="{FF2B5EF4-FFF2-40B4-BE49-F238E27FC236}">
              <a16:creationId xmlns:a16="http://schemas.microsoft.com/office/drawing/2014/main" id="{E2B7273D-24B1-452C-82F6-05FB091C516B}"/>
            </a:ext>
          </a:extLst>
        </cdr:cNvPr>
        <cdr:cNvSpPr/>
      </cdr:nvSpPr>
      <cdr:spPr>
        <a:xfrm xmlns:a="http://schemas.openxmlformats.org/drawingml/2006/main">
          <a:off x="423165" y="2490257"/>
          <a:ext cx="2422181" cy="2381056"/>
        </a:xfrm>
        <a:prstGeom xmlns:a="http://schemas.openxmlformats.org/drawingml/2006/main" prst="arc">
          <a:avLst/>
        </a:prstGeom>
        <a:ln xmlns:a="http://schemas.openxmlformats.org/drawingml/2006/main" w="19050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0.46013</cdr:x>
      <cdr:y>0.30952</cdr:y>
    </cdr:from>
    <cdr:to>
      <cdr:x>0.58113</cdr:x>
      <cdr:y>0.56574</cdr:y>
    </cdr:to>
    <cdr:sp macro="" textlink="">
      <cdr:nvSpPr>
        <cdr:cNvPr id="9" name="Arc 8">
          <a:extLst xmlns:a="http://schemas.openxmlformats.org/drawingml/2006/main">
            <a:ext uri="{FF2B5EF4-FFF2-40B4-BE49-F238E27FC236}">
              <a16:creationId xmlns:a16="http://schemas.microsoft.com/office/drawing/2014/main" id="{1EA0934D-327A-41B7-99DF-F48054C7686C}"/>
            </a:ext>
          </a:extLst>
        </cdr:cNvPr>
        <cdr:cNvSpPr/>
      </cdr:nvSpPr>
      <cdr:spPr>
        <a:xfrm xmlns:a="http://schemas.openxmlformats.org/drawingml/2006/main" flipH="1">
          <a:off x="4032118" y="1770411"/>
          <a:ext cx="1060323" cy="1465531"/>
        </a:xfrm>
        <a:prstGeom xmlns:a="http://schemas.openxmlformats.org/drawingml/2006/main" prst="arc">
          <a:avLst>
            <a:gd name="adj1" fmla="val 16200000"/>
            <a:gd name="adj2" fmla="val 272769"/>
          </a:avLst>
        </a:prstGeom>
        <a:ln xmlns:a="http://schemas.openxmlformats.org/drawingml/2006/main" w="19050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0.49232</cdr:x>
      <cdr:y>0.64796</cdr:y>
    </cdr:from>
    <cdr:to>
      <cdr:x>0.5667</cdr:x>
      <cdr:y>0.92687</cdr:y>
    </cdr:to>
    <cdr:sp macro="" textlink="">
      <cdr:nvSpPr>
        <cdr:cNvPr id="10" name="Arc 9">
          <a:extLst xmlns:a="http://schemas.openxmlformats.org/drawingml/2006/main">
            <a:ext uri="{FF2B5EF4-FFF2-40B4-BE49-F238E27FC236}">
              <a16:creationId xmlns:a16="http://schemas.microsoft.com/office/drawing/2014/main" id="{4BDDEA70-8929-41E1-B5AF-8E0923FDBDE1}"/>
            </a:ext>
          </a:extLst>
        </cdr:cNvPr>
        <cdr:cNvSpPr/>
      </cdr:nvSpPr>
      <cdr:spPr>
        <a:xfrm xmlns:a="http://schemas.openxmlformats.org/drawingml/2006/main" flipH="1">
          <a:off x="4314215" y="3706238"/>
          <a:ext cx="651754" cy="1595336"/>
        </a:xfrm>
        <a:prstGeom xmlns:a="http://schemas.openxmlformats.org/drawingml/2006/main" prst="arc">
          <a:avLst/>
        </a:prstGeom>
        <a:ln xmlns:a="http://schemas.openxmlformats.org/drawingml/2006/main" w="19050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0.56226</cdr:x>
      <cdr:y>0.44048</cdr:y>
    </cdr:from>
    <cdr:to>
      <cdr:x>0.71434</cdr:x>
      <cdr:y>0.81973</cdr:y>
    </cdr:to>
    <cdr:cxnSp macro="">
      <cdr:nvCxnSpPr>
        <cdr:cNvPr id="12" name="Connector: Curved 11">
          <a:extLst xmlns:a="http://schemas.openxmlformats.org/drawingml/2006/main">
            <a:ext uri="{FF2B5EF4-FFF2-40B4-BE49-F238E27FC236}">
              <a16:creationId xmlns:a16="http://schemas.microsoft.com/office/drawing/2014/main" id="{85727983-FF92-493E-A68A-92AE520D59FF}"/>
            </a:ext>
          </a:extLst>
        </cdr:cNvPr>
        <cdr:cNvCxnSpPr/>
      </cdr:nvCxnSpPr>
      <cdr:spPr>
        <a:xfrm xmlns:a="http://schemas.openxmlformats.org/drawingml/2006/main" rot="5400000">
          <a:off x="4508773" y="2937754"/>
          <a:ext cx="2169265" cy="1332692"/>
        </a:xfrm>
        <a:prstGeom xmlns:a="http://schemas.openxmlformats.org/drawingml/2006/main" prst="curvedConnector3">
          <a:avLst>
            <a:gd name="adj1" fmla="val 76457"/>
          </a:avLst>
        </a:prstGeom>
        <a:ln xmlns:a="http://schemas.openxmlformats.org/drawingml/2006/main" w="15875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0.52007</cdr:x>
      <cdr:y>0.77438</cdr:y>
    </cdr:from>
    <cdr:to>
      <cdr:x>0.56336</cdr:x>
      <cdr:y>0.84652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04589D8-1027-46B7-AFA5-FB1DC4870C1F}"/>
            </a:ext>
          </a:extLst>
        </cdr:cNvPr>
        <cdr:cNvSpPr txBox="1"/>
      </cdr:nvSpPr>
      <cdr:spPr>
        <a:xfrm xmlns:a="http://schemas.openxmlformats.org/drawingml/2006/main">
          <a:off x="4557354" y="4177004"/>
          <a:ext cx="379379" cy="389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solidFill>
              <a:srgbClr val="FF0000"/>
            </a:solidFill>
            <a:latin typeface="Symbol" panose="05050102010706020507" pitchFamily="18" charset="2"/>
          </a:endParaRPr>
        </a:p>
      </cdr:txBody>
    </cdr:sp>
  </cdr:relSizeAnchor>
  <cdr:relSizeAnchor xmlns:cdr="http://schemas.openxmlformats.org/drawingml/2006/chartDrawing">
    <cdr:from>
      <cdr:x>0.64799</cdr:x>
      <cdr:y>0.29188</cdr:y>
    </cdr:from>
    <cdr:to>
      <cdr:x>0.75234</cdr:x>
      <cdr:y>0.39392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0F577FB6-DB7C-441E-BD40-252C84D4A319}"/>
            </a:ext>
          </a:extLst>
        </cdr:cNvPr>
        <cdr:cNvSpPr txBox="1"/>
      </cdr:nvSpPr>
      <cdr:spPr>
        <a:xfrm xmlns:a="http://schemas.openxmlformats.org/drawingml/2006/main">
          <a:off x="7571064" y="1490178"/>
          <a:ext cx="1219226" cy="520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Franklin Gothic Medium" panose="020B0603020102020204" pitchFamily="34" charset="0"/>
            </a:rPr>
            <a:t>FFELP ends</a:t>
          </a:r>
        </a:p>
      </cdr:txBody>
    </cdr:sp>
  </cdr:relSizeAnchor>
  <cdr:relSizeAnchor xmlns:cdr="http://schemas.openxmlformats.org/drawingml/2006/chartDrawing">
    <cdr:from>
      <cdr:x>0.56165</cdr:x>
      <cdr:y>0.35463</cdr:y>
    </cdr:from>
    <cdr:to>
      <cdr:x>0.6947</cdr:x>
      <cdr:y>0.78269</cdr:y>
    </cdr:to>
    <cdr:cxnSp macro="">
      <cdr:nvCxnSpPr>
        <cdr:cNvPr id="10" name="Connector: Curved 9">
          <a:extLst xmlns:a="http://schemas.openxmlformats.org/drawingml/2006/main">
            <a:ext uri="{FF2B5EF4-FFF2-40B4-BE49-F238E27FC236}">
              <a16:creationId xmlns:a16="http://schemas.microsoft.com/office/drawing/2014/main" id="{DBAF3B70-9FBC-4D84-A61F-A3082FE48527}"/>
            </a:ext>
          </a:extLst>
        </cdr:cNvPr>
        <cdr:cNvCxnSpPr/>
      </cdr:nvCxnSpPr>
      <cdr:spPr>
        <a:xfrm xmlns:a="http://schemas.openxmlformats.org/drawingml/2006/main" rot="5400000">
          <a:off x="6246876" y="2125982"/>
          <a:ext cx="2185419" cy="1554478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15875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0.56361</cdr:x>
      <cdr:y>0.19898</cdr:y>
    </cdr:from>
    <cdr:to>
      <cdr:x>0.68548</cdr:x>
      <cdr:y>0.31122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007AD0F5-284A-4122-80DF-604F395335E4}"/>
            </a:ext>
          </a:extLst>
        </cdr:cNvPr>
        <cdr:cNvSpPr txBox="1"/>
      </cdr:nvSpPr>
      <cdr:spPr>
        <a:xfrm xmlns:a="http://schemas.openxmlformats.org/drawingml/2006/main">
          <a:off x="4938948" y="1138136"/>
          <a:ext cx="1067881" cy="642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Franklin Gothic Medium" panose="020B0603020102020204" pitchFamily="34" charset="0"/>
            </a:rPr>
            <a:t>FAS 166/167</a:t>
          </a:r>
        </a:p>
      </cdr:txBody>
    </cdr:sp>
  </cdr:relSizeAnchor>
  <cdr:relSizeAnchor xmlns:cdr="http://schemas.openxmlformats.org/drawingml/2006/chartDrawing">
    <cdr:from>
      <cdr:x>0.528</cdr:x>
      <cdr:y>0.26328</cdr:y>
    </cdr:from>
    <cdr:to>
      <cdr:x>0.62739</cdr:x>
      <cdr:y>0.71284</cdr:y>
    </cdr:to>
    <cdr:cxnSp macro="">
      <cdr:nvCxnSpPr>
        <cdr:cNvPr id="16" name="Connector: Curved 15">
          <a:extLst xmlns:a="http://schemas.openxmlformats.org/drawingml/2006/main">
            <a:ext uri="{FF2B5EF4-FFF2-40B4-BE49-F238E27FC236}">
              <a16:creationId xmlns:a16="http://schemas.microsoft.com/office/drawing/2014/main" id="{C210E54A-5CDB-4BD9-956D-6B64406B45E3}"/>
            </a:ext>
          </a:extLst>
        </cdr:cNvPr>
        <cdr:cNvCxnSpPr/>
      </cdr:nvCxnSpPr>
      <cdr:spPr>
        <a:xfrm xmlns:a="http://schemas.openxmlformats.org/drawingml/2006/main" rot="5400000">
          <a:off x="5602226" y="1911099"/>
          <a:ext cx="2295142" cy="1161287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15875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E246D-CC67-4E13-BE6B-5F0D9FC2160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2FCDEA-263A-401F-BA58-654F6BB5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3B1651-42F7-4A18-B9F3-0AC0BD7B3F2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EA7F54-399A-4F0A-9472-9ADD8822B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7F54-399A-4F0A-9472-9ADD8822BA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8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1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0" y="3581400"/>
            <a:ext cx="9855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D791-F606-4DF5-B4EF-CA64115E8BA7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5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84" y="573089"/>
            <a:ext cx="11275483" cy="8842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1284" y="1601789"/>
            <a:ext cx="11275483" cy="2306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284" y="4060826"/>
            <a:ext cx="11275483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078385" y="6477000"/>
            <a:ext cx="2813049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9A3AE-6359-4184-84AA-18F87A62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575733" y="6477001"/>
            <a:ext cx="3259667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A0F1C-1798-42E7-BCA5-147BD01B74D8}" type="datetime1">
              <a:rPr lang="en-US" smtClean="0"/>
              <a:t>2/7/2022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909485" y="6477000"/>
            <a:ext cx="472016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89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84" y="573089"/>
            <a:ext cx="11275483" cy="8842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1284" y="1601788"/>
            <a:ext cx="11275483" cy="476726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78385" y="6477000"/>
            <a:ext cx="2813049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DF06-25E6-48E7-B82A-09851C51B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75733" y="6477001"/>
            <a:ext cx="3259667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C4CF-F7C1-4462-99EC-F15658B2B756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909485" y="6477000"/>
            <a:ext cx="472016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25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84" y="573089"/>
            <a:ext cx="11275483" cy="8842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1284" y="1601788"/>
            <a:ext cx="5535083" cy="476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601788"/>
            <a:ext cx="5537200" cy="476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078385" y="6477000"/>
            <a:ext cx="2813049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6C38-B5DB-4389-9B8C-6175CDAE9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575733" y="6477001"/>
            <a:ext cx="3259667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D9BE-53E0-41D0-88D3-A3074E84EC15}" type="datetime1">
              <a:rPr lang="en-US" smtClean="0"/>
              <a:t>2/7/2022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909485" y="6477000"/>
            <a:ext cx="472016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01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84" y="573089"/>
            <a:ext cx="11275483" cy="8842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284" y="1601789"/>
            <a:ext cx="11275483" cy="2306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284" y="4060826"/>
            <a:ext cx="11275483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078385" y="6477000"/>
            <a:ext cx="2813049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21997-66B8-47BF-80FA-F81830895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575733" y="6477001"/>
            <a:ext cx="3259667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ADD0-5A0E-421D-A457-86E709947B40}" type="datetime1">
              <a:rPr lang="en-US" smtClean="0"/>
              <a:t>2/7/2022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909485" y="6477000"/>
            <a:ext cx="472016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03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26EF-B040-4007-AEE4-2F698228A7AE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D153DC-23AF-4A56-A2D0-32B21F010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1"/>
            <a:ext cx="5689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1"/>
            <a:ext cx="57912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B5BC-75DD-4DFE-9EC5-BF26ADB86EDA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89038"/>
            <a:ext cx="56917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05000"/>
            <a:ext cx="5691717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89038"/>
            <a:ext cx="57954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5000"/>
            <a:ext cx="5795433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BA7B-CA7C-4EE7-ABE0-EC896012035B}" type="datetime1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25D-C77B-4E46-8343-10D87E9813EF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5E61-7322-4E5F-A8A2-2F2744A5D8EB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3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85800"/>
            <a:ext cx="4011084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685801"/>
            <a:ext cx="741680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905000"/>
            <a:ext cx="4011084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C2DE-B75A-4159-BF22-34EEE026D652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9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0061-1ED7-4D05-8488-E6460F172E41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4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667000"/>
            <a:ext cx="11684000" cy="152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DD0-7B8B-4290-9EC2-03C57EEBBACA}" type="datetime1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0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84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1684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F5204514-ED8F-4E65-9F91-354942EEBC51}" type="datetime1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57D153DC-23AF-4A56-A2D0-32B21F010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4059936" cy="3657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8851900" algn="r"/>
              </a:tabLst>
            </a:pPr>
            <a:r>
              <a:rPr lang="en-US" sz="1800" b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Mark Adelson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8132064" y="0"/>
            <a:ext cx="4059936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8851900" algn="r"/>
              </a:tabLst>
            </a:pPr>
            <a:r>
              <a:rPr lang="en-US" sz="1800" b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www.markadelson.com</a:t>
            </a:r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4051101" y="0"/>
            <a:ext cx="4080963" cy="365760"/>
          </a:xfrm>
          <a:prstGeom prst="triangle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Isosceles Triangle 10"/>
          <p:cNvSpPr/>
          <p:nvPr userDrawn="1"/>
        </p:nvSpPr>
        <p:spPr>
          <a:xfrm flipH="1">
            <a:off x="4051101" y="0"/>
            <a:ext cx="4080963" cy="36576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72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1" r:id="rId10"/>
    <p:sldLayoutId id="2147483662" r:id="rId11"/>
    <p:sldLayoutId id="2147483663" r:id="rId12"/>
    <p:sldLayoutId id="214748366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00FF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/opa/pr/justice-department-and-state-partners-secure-nearly-864-million-settlement-moody-s-arising" TargetMode="External"/><Relationship Id="rId2" Type="http://schemas.openxmlformats.org/officeDocument/2006/relationships/hyperlink" Target="https://www.justice.gov/opa/pr/justice-department-and-state-partners-secure-1375-billion-settlement-sp-defrauding-investo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lawyermag.com/au/news/general/top-litigators-help-close-settlement-in-class-action-that-may-have-global-implications/207901" TargetMode="External"/><Relationship Id="rId4" Type="http://schemas.openxmlformats.org/officeDocument/2006/relationships/hyperlink" Target="https://www.pionline.com/article/20180831/ONLINE/180839970/s-p-to-pay-a-215-million-to-settle-cdo-ratings-lawsui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.wsj.com/public/resources/documents/sandpdismiss0717.pdf" TargetMode="External"/><Relationship Id="rId3" Type="http://schemas.openxmlformats.org/officeDocument/2006/relationships/hyperlink" Target="https://sci-hub.hkvisa.net/10.3905/jpm.2013.39.3.016" TargetMode="External"/><Relationship Id="rId7" Type="http://schemas.openxmlformats.org/officeDocument/2006/relationships/hyperlink" Target="https://www.plainsite.org/dockets/download.html?id=31142697&amp;z=e289469d" TargetMode="External"/><Relationship Id="rId2" Type="http://schemas.openxmlformats.org/officeDocument/2006/relationships/hyperlink" Target="https://doi.org/10.3905/jsf.2020.1.0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fma.org/resources/research/us-asset-backed-securities-statistics/us-asset-backed-securities-statistics-sifma/" TargetMode="External"/><Relationship Id="rId5" Type="http://schemas.openxmlformats.org/officeDocument/2006/relationships/hyperlink" Target="https://www.sifma.org/resources/research/us-mortgage-backed-securities-statistics/us-mortgage-backed-securities-statistics-sifma/" TargetMode="External"/><Relationship Id="rId4" Type="http://schemas.openxmlformats.org/officeDocument/2006/relationships/hyperlink" Target="http://library.lol/main/235A35F79CA2C02BAAC69B1322AF4CD3" TargetMode="External"/><Relationship Id="rId9" Type="http://schemas.openxmlformats.org/officeDocument/2006/relationships/hyperlink" Target="https://www.justice.gov/opa/pr/justice-department-and-state-partners-secure-1375-billion-settlement-sp-defrauding-investo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17/chapter-II/part-230#p-230.436(g)" TargetMode="External"/><Relationship Id="rId7" Type="http://schemas.openxmlformats.org/officeDocument/2006/relationships/hyperlink" Target="https://www.sec.gov/divisions/corpfin/cf-noaction/2010/ford072210-1120.htm" TargetMode="External"/><Relationship Id="rId2" Type="http://schemas.openxmlformats.org/officeDocument/2006/relationships/hyperlink" Target="https://www.govinfo.gov/content/pkg/FR-1981-08-18/pdf/FR-1981-08-18.pdf#page=2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info.gov/content/pkg/PLAW-111publ203/pdf/PLAW-111publ203.pdf" TargetMode="External"/><Relationship Id="rId5" Type="http://schemas.openxmlformats.org/officeDocument/2006/relationships/hyperlink" Target="https://www.govinfo.gov/content/pkg/FR-1982-03-16/pdf/FR-1982-03-16.pdf#page=207" TargetMode="External"/><Relationship Id="rId4" Type="http://schemas.openxmlformats.org/officeDocument/2006/relationships/hyperlink" Target="https://www.govinfo.gov/content/pkg/CFR-2020-title17-vol3/pdf/CFR-2020-title17-vol3-sec230-436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online.com/article/20180831/ONLINE/180839970/s-p-to-pay-a-215-million-to-settle-cdo-ratings-lawsuit" TargetMode="External"/><Relationship Id="rId3" Type="http://schemas.openxmlformats.org/officeDocument/2006/relationships/hyperlink" Target="https://www.hsgac.senate.gov/subcommittees/investigations/media/senate-investigations-subcommittee-releases-levin-coburn-report-on-the-financial-crisis" TargetMode="External"/><Relationship Id="rId7" Type="http://schemas.openxmlformats.org/officeDocument/2006/relationships/hyperlink" Target="https://www.justice.gov/opa/pr/justice-department-and-state-partners-secure-nearly-864-million-settlement-moody-s-arising" TargetMode="External"/><Relationship Id="rId2" Type="http://schemas.openxmlformats.org/officeDocument/2006/relationships/hyperlink" Target="http://fcic.law.stanford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urts.state.ny.us/REPORTER/pdfs/2020/2020_33994.pdf" TargetMode="External"/><Relationship Id="rId5" Type="http://schemas.openxmlformats.org/officeDocument/2006/relationships/hyperlink" Target="https://www.leagle.com/decision/inadvfdco131219000160" TargetMode="External"/><Relationship Id="rId4" Type="http://schemas.openxmlformats.org/officeDocument/2006/relationships/hyperlink" Target="https://www.leagle.com/decision/infdco20150512b73" TargetMode="External"/><Relationship Id="rId9" Type="http://schemas.openxmlformats.org/officeDocument/2006/relationships/hyperlink" Target="https://www.thelawyermag.com/au/news/general/top-litigators-help-close-settlement-in-class-action-that-may-have-global-implications/20790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stice.gov/opa/pr/deutsche-bank-agrees-pay-72-billion-misleading-investors-its-sale-residential-mortgage-backed" TargetMode="External"/><Relationship Id="rId13" Type="http://schemas.openxmlformats.org/officeDocument/2006/relationships/hyperlink" Target="https://www.justice.gov/usao-co/pr/hsbc-agrees-pay-765-million-connection-its-sale-residential-mortgage-backed-securities" TargetMode="External"/><Relationship Id="rId3" Type="http://schemas.openxmlformats.org/officeDocument/2006/relationships/hyperlink" Target="https://www.justice.gov/opa/pr/justice-department-federal-and-state-partners-secure-record-7-billion-global-settlement" TargetMode="External"/><Relationship Id="rId7" Type="http://schemas.openxmlformats.org/officeDocument/2006/relationships/hyperlink" Target="https://www.justice.gov/opa/pr/goldman-sachs-agrees-pay-more-5-billion-connection-its-sale-residential-mortgage-backed" TargetMode="External"/><Relationship Id="rId12" Type="http://schemas.openxmlformats.org/officeDocument/2006/relationships/hyperlink" Target="https://www.justice.gov/opa/pr/royal-bank-scotland-agrees-pay-49-billion-financial-crisis-era-misconduct" TargetMode="External"/><Relationship Id="rId2" Type="http://schemas.openxmlformats.org/officeDocument/2006/relationships/hyperlink" Target="https://www.justice.gov/opa/pr/justice-department-federal-and-state-partners-secure-record-13-billion-global-settl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stice.gov/opa/pr/morgan-stanley-agrees-pay-26-billion-penalty-connection-its-sale-residential-mortgage-backed" TargetMode="External"/><Relationship Id="rId11" Type="http://schemas.openxmlformats.org/officeDocument/2006/relationships/hyperlink" Target="https://www.justice.gov/opa/pr/wells-fargo-agrees-pay-209-billion-penalty-allegedly-misrepresenting-quality-loans-used" TargetMode="External"/><Relationship Id="rId5" Type="http://schemas.openxmlformats.org/officeDocument/2006/relationships/hyperlink" Target="https://www.reuters.com/article/us-morgan-stanley-legal-settlement/morgan-stanley-to-pay-2-6-billion-to-settle-mortgage-bond-claims-idUSKBN0LT2MF20150226" TargetMode="External"/><Relationship Id="rId15" Type="http://schemas.openxmlformats.org/officeDocument/2006/relationships/hyperlink" Target="https://www.justice.gov/opa/pr/general-electric-agrees-pay-15-billion-penalty-alleged-misrepresentations-concerning-subprime" TargetMode="External"/><Relationship Id="rId10" Type="http://schemas.openxmlformats.org/officeDocument/2006/relationships/hyperlink" Target="https://www.justice.gov/opa/pr/barclays-agrees-pay-2-billion-civil-penalties-resolve-claims-fraud-sale-residential-mortgage" TargetMode="External"/><Relationship Id="rId4" Type="http://schemas.openxmlformats.org/officeDocument/2006/relationships/hyperlink" Target="https://www.justice.gov/opa/pr/bank-america-pay-1665-billion-historic-justice-department-settlement-financial-fraud-leading" TargetMode="External"/><Relationship Id="rId9" Type="http://schemas.openxmlformats.org/officeDocument/2006/relationships/hyperlink" Target="https://www.justice.gov/opa/pr/credit-suisse-agrees-pay-528-billion-connection-its-sale-residential-mortgage-backed" TargetMode="External"/><Relationship Id="rId14" Type="http://schemas.openxmlformats.org/officeDocument/2006/relationships/hyperlink" Target="https://www.justice.gov/usao-edny/pr/nomura-agrees-pay-480-million-civil-penalties-misleading-investors-sale-residentia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gle.com/decision/infdco20150512b73" TargetMode="External"/><Relationship Id="rId2" Type="http://schemas.openxmlformats.org/officeDocument/2006/relationships/hyperlink" Target="https://s3.amazonaws.com/cdn.orrick.com/files/FHFANomur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hfa.gov/Media/PublicAffairs/Pages/FHFA-Final-Update-on-Private-Label-Securities-Actions-9172018.aspx" TargetMode="External"/><Relationship Id="rId5" Type="http://schemas.openxmlformats.org/officeDocument/2006/relationships/hyperlink" Target="https://www.fhfa.gov/SupervisionRegulation/LegalDocuments/Pages/Litigation.aspx" TargetMode="External"/><Relationship Id="rId4" Type="http://schemas.openxmlformats.org/officeDocument/2006/relationships/hyperlink" Target="https://www.leagle.com/decision/infco201710020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143001"/>
            <a:ext cx="10363200" cy="190793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Franklin Gothic Demi" panose="020B0703020102020204" pitchFamily="34" charset="0"/>
              </a:rPr>
              <a:t>Credit Rating Failures in the Aftermath of the Mortgage Meltdown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97977" y="3200400"/>
            <a:ext cx="8393723" cy="29805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ranklin Gothic Demi" panose="020B0703020102020204" pitchFamily="34" charset="0"/>
              </a:rPr>
              <a:t>Mark Adelson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Independent Consultant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Editor, Journal of Structured Finance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Americans for Financial Reform—</a:t>
            </a:r>
            <a:r>
              <a:rPr lang="en-US" sz="2600" dirty="0" err="1"/>
              <a:t>FinReg</a:t>
            </a:r>
            <a:r>
              <a:rPr lang="en-US" sz="2600" dirty="0"/>
              <a:t> Group</a:t>
            </a:r>
            <a:br>
              <a:rPr lang="en-US" sz="2600" dirty="0"/>
            </a:br>
            <a:r>
              <a:rPr lang="en-US" sz="2600"/>
              <a:t>January 12, </a:t>
            </a:r>
            <a:r>
              <a:rPr lang="en-US" sz="2600" dirty="0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6FB9-F7B6-498F-92FB-93555990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Rating Agency 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27D35-BB41-42B4-87A9-4E643B572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hlinkClick r:id="rId2"/>
              </a:rPr>
              <a:t>S&amp;P 2015 settlement</a:t>
            </a:r>
            <a:r>
              <a:rPr lang="en-US" dirty="0"/>
              <a:t>: $1.375 billion</a:t>
            </a:r>
          </a:p>
          <a:p>
            <a:pPr>
              <a:spcAft>
                <a:spcPts val="1800"/>
              </a:spcAft>
            </a:pPr>
            <a:r>
              <a:rPr lang="en-US" dirty="0">
                <a:hlinkClick r:id="rId3"/>
              </a:rPr>
              <a:t>Moody’s 2017 settlement</a:t>
            </a:r>
            <a:r>
              <a:rPr lang="en-US" dirty="0"/>
              <a:t>: $864 million</a:t>
            </a:r>
          </a:p>
          <a:p>
            <a:pPr>
              <a:spcAft>
                <a:spcPts val="1800"/>
              </a:spcAft>
            </a:pPr>
            <a:r>
              <a:rPr lang="en-US" dirty="0">
                <a:hlinkClick r:id="rId4"/>
              </a:rPr>
              <a:t>S&amp;P 2018 Australian settlement</a:t>
            </a:r>
            <a:r>
              <a:rPr lang="en-US" dirty="0"/>
              <a:t>: A$215 million</a:t>
            </a:r>
          </a:p>
          <a:p>
            <a:pPr>
              <a:spcAft>
                <a:spcPts val="1800"/>
              </a:spcAft>
            </a:pPr>
            <a:r>
              <a:rPr lang="en-US" dirty="0">
                <a:hlinkClick r:id="rId5"/>
              </a:rPr>
              <a:t>Fitch 2019 Australian settlement</a:t>
            </a:r>
            <a:r>
              <a:rPr lang="en-US" dirty="0"/>
              <a:t>: A$27 million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E1F21-382C-4735-91B0-B5653F4A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18E96-73F8-416A-9A55-846F0BB23075}"/>
              </a:ext>
            </a:extLst>
          </p:cNvPr>
          <p:cNvSpPr txBox="1"/>
          <p:nvPr/>
        </p:nvSpPr>
        <p:spPr>
          <a:xfrm>
            <a:off x="1173600" y="4672800"/>
            <a:ext cx="931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3">
                    <a:lumMod val="25000"/>
                  </a:schemeClr>
                </a:solidFill>
                <a:latin typeface="Franklin Gothic Demi" panose="020B0703020102020204" pitchFamily="34" charset="0"/>
              </a:rPr>
              <a:t>But Nobody Went to Jail.</a:t>
            </a:r>
          </a:p>
        </p:txBody>
      </p:sp>
    </p:spTree>
    <p:extLst>
      <p:ext uri="{BB962C8B-B14F-4D97-AF65-F5344CB8AC3E}">
        <p14:creationId xmlns:p14="http://schemas.microsoft.com/office/powerpoint/2010/main" val="345634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2F8602-99D9-4CA8-B685-15294B60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Moody’s “Idealized” Default Rates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01BE44-CD67-4C3D-BD27-83F62C93F6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4499257"/>
              </p:ext>
            </p:extLst>
          </p:nvPr>
        </p:nvGraphicFramePr>
        <p:xfrm>
          <a:off x="0" y="1133856"/>
          <a:ext cx="7955280" cy="541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ECEDF-6112-4B20-98AF-382371CA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D3EF87B-170E-4CA5-977E-826B7B935A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7593259"/>
              </p:ext>
            </p:extLst>
          </p:nvPr>
        </p:nvGraphicFramePr>
        <p:xfrm>
          <a:off x="8010144" y="1389889"/>
          <a:ext cx="3814069" cy="4480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867">
                  <a:extLst>
                    <a:ext uri="{9D8B030D-6E8A-4147-A177-3AD203B41FA5}">
                      <a16:colId xmlns:a16="http://schemas.microsoft.com/office/drawing/2014/main" val="2712906397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1320026604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983857019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2928179246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1911774268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3261660823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887978986"/>
                    </a:ext>
                  </a:extLst>
                </a:gridCol>
              </a:tblGrid>
              <a:tr h="407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Years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336745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7.2%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609566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3.5%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11.7%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0946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0.8%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5.2%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15.6%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272142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0.3%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6.8%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18.1%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305536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8.4%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20.7%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046588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2.0%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9.8%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22.7%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50368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2.4%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10.7%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24.0%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089268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0.8%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2.9%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11.7%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25.2%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3731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3.2%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12.7%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26.2%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18519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0.2%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3.6%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13.5%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27.2%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978344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7C9742EC-65E5-419C-84E9-D314B6131E5B}"/>
              </a:ext>
            </a:extLst>
          </p:cNvPr>
          <p:cNvSpPr/>
          <p:nvPr/>
        </p:nvSpPr>
        <p:spPr>
          <a:xfrm rot="20590202">
            <a:off x="1024542" y="5790850"/>
            <a:ext cx="881542" cy="356616"/>
          </a:xfrm>
          <a:prstGeom prst="rightArrow">
            <a:avLst>
              <a:gd name="adj1" fmla="val 50000"/>
              <a:gd name="adj2" fmla="val 93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6244AB-A065-483B-962B-6247F7838E6B}"/>
              </a:ext>
            </a:extLst>
          </p:cNvPr>
          <p:cNvSpPr/>
          <p:nvPr/>
        </p:nvSpPr>
        <p:spPr>
          <a:xfrm rot="18339939">
            <a:off x="6529107" y="3516314"/>
            <a:ext cx="428352" cy="92139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2F8602-99D9-4CA8-B685-15294B60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S&amp;P Assumed Default Rates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01BE44-CD67-4C3D-BD27-83F62C93F6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4969414"/>
              </p:ext>
            </p:extLst>
          </p:nvPr>
        </p:nvGraphicFramePr>
        <p:xfrm>
          <a:off x="0" y="1133856"/>
          <a:ext cx="7955280" cy="541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ECEDF-6112-4B20-98AF-382371CA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D3EF87B-170E-4CA5-977E-826B7B935A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7487121"/>
              </p:ext>
            </p:extLst>
          </p:nvPr>
        </p:nvGraphicFramePr>
        <p:xfrm>
          <a:off x="8010144" y="1060705"/>
          <a:ext cx="3814069" cy="4480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867">
                  <a:extLst>
                    <a:ext uri="{9D8B030D-6E8A-4147-A177-3AD203B41FA5}">
                      <a16:colId xmlns:a16="http://schemas.microsoft.com/office/drawing/2014/main" val="2712906397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1320026604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983857019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2928179246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1911774268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3261660823"/>
                    </a:ext>
                  </a:extLst>
                </a:gridCol>
                <a:gridCol w="544867">
                  <a:extLst>
                    <a:ext uri="{9D8B030D-6E8A-4147-A177-3AD203B41FA5}">
                      <a16:colId xmlns:a16="http://schemas.microsoft.com/office/drawing/2014/main" val="887978986"/>
                    </a:ext>
                  </a:extLst>
                </a:gridCol>
              </a:tblGrid>
              <a:tr h="407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Years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336745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7.1%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609566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13.4%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0946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6.8%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19.0%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272142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9.5%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24.1%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305536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12.3%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28.6%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046588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15.2%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32.7%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50368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6.0%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18.1%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36.3%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089268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7.4%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20.8%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39.7%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3731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8.8%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23.6%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42.7%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18519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4.6%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10.3%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26.2%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45.4%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978344"/>
                  </a:ext>
                </a:extLst>
              </a:tr>
            </a:tbl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95CF3C5B-0B6E-454B-B9C2-D50165FD68EF}"/>
              </a:ext>
            </a:extLst>
          </p:cNvPr>
          <p:cNvSpPr txBox="1"/>
          <p:nvPr/>
        </p:nvSpPr>
        <p:spPr>
          <a:xfrm>
            <a:off x="7936230" y="5560433"/>
            <a:ext cx="3347466" cy="2642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Franklin Gothic Book" panose="020B0503020102020204" pitchFamily="34" charset="0"/>
              </a:rPr>
              <a:t>Source: S&amp;P CDO Criteria, June 2019.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7D0B384-58BF-4245-9766-9ECE72F1CB0A}"/>
              </a:ext>
            </a:extLst>
          </p:cNvPr>
          <p:cNvSpPr/>
          <p:nvPr/>
        </p:nvSpPr>
        <p:spPr>
          <a:xfrm rot="20590202">
            <a:off x="978822" y="5818282"/>
            <a:ext cx="881542" cy="356616"/>
          </a:xfrm>
          <a:prstGeom prst="rightArrow">
            <a:avLst>
              <a:gd name="adj1" fmla="val 50000"/>
              <a:gd name="adj2" fmla="val 93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B1A88D-006A-489D-A1BA-733AC5B9CC72}"/>
              </a:ext>
            </a:extLst>
          </p:cNvPr>
          <p:cNvSpPr/>
          <p:nvPr/>
        </p:nvSpPr>
        <p:spPr>
          <a:xfrm rot="18339939">
            <a:off x="6529107" y="3516314"/>
            <a:ext cx="428352" cy="92139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2F8602-99D9-4CA8-B685-15294B60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 10-Year Rate of Defaults (as of December 31, 2017)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01BE44-CD67-4C3D-BD27-83F62C93F6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2221101"/>
              </p:ext>
            </p:extLst>
          </p:nvPr>
        </p:nvGraphicFramePr>
        <p:xfrm>
          <a:off x="73152" y="1143000"/>
          <a:ext cx="8229600" cy="541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682DE00-CEAB-4ADF-83ED-277E5F29ED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9232324"/>
              </p:ext>
            </p:extLst>
          </p:nvPr>
        </p:nvGraphicFramePr>
        <p:xfrm>
          <a:off x="8412480" y="1691641"/>
          <a:ext cx="3384296" cy="3749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074">
                  <a:extLst>
                    <a:ext uri="{9D8B030D-6E8A-4147-A177-3AD203B41FA5}">
                      <a16:colId xmlns:a16="http://schemas.microsoft.com/office/drawing/2014/main" val="3063703856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4266660954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4046098094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2306136938"/>
                    </a:ext>
                  </a:extLst>
                </a:gridCol>
              </a:tblGrid>
              <a:tr h="53557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Moody's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S&amp;P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Fitch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021781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Aaa/</a:t>
                      </a:r>
                      <a:b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</a:b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AAA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1%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0%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0%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804027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Aa/AA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653387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484600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Baa/BBB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965443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Ba/BB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70328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B/B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17%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10%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8324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ECEDF-6112-4B20-98AF-382371CA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5E79B-5A04-4B46-AB2E-1660C814F6C4}"/>
              </a:ext>
            </a:extLst>
          </p:cNvPr>
          <p:cNvSpPr txBox="1"/>
          <p:nvPr/>
        </p:nvSpPr>
        <p:spPr>
          <a:xfrm>
            <a:off x="1261239" y="1064172"/>
            <a:ext cx="16159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FF"/>
                </a:solidFill>
                <a:sym typeface="Wingdings" panose="05000000000000000000" pitchFamily="2" charset="2"/>
              </a:rPr>
              <a:t>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8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2F8602-99D9-4CA8-B685-15294B60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RMBS 10-Year Rate of Defaults (as of December 31, 2017)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01BE44-CD67-4C3D-BD27-83F62C93F6E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3152" y="1143000"/>
          <a:ext cx="8229600" cy="541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682DE00-CEAB-4ADF-83ED-277E5F29ED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5350605"/>
              </p:ext>
            </p:extLst>
          </p:nvPr>
        </p:nvGraphicFramePr>
        <p:xfrm>
          <a:off x="8412480" y="1691641"/>
          <a:ext cx="3384296" cy="3749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074">
                  <a:extLst>
                    <a:ext uri="{9D8B030D-6E8A-4147-A177-3AD203B41FA5}">
                      <a16:colId xmlns:a16="http://schemas.microsoft.com/office/drawing/2014/main" val="3063703856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4266660954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4046098094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2306136938"/>
                    </a:ext>
                  </a:extLst>
                </a:gridCol>
              </a:tblGrid>
              <a:tr h="53557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Moody's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S&amp;P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Fitch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021781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Aaa/</a:t>
                      </a:r>
                      <a:b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</a:b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AAA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30%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31%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35%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04027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Aa/AA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8653387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4484600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Baa/BBB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965443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Ba/BB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170328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B/B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78324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ECEDF-6112-4B20-98AF-382371CA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E6EA1C-34BD-45A8-AC56-708F27FDF9FA}"/>
              </a:ext>
            </a:extLst>
          </p:cNvPr>
          <p:cNvSpPr/>
          <p:nvPr/>
        </p:nvSpPr>
        <p:spPr>
          <a:xfrm rot="20300458">
            <a:off x="1570006" y="3034155"/>
            <a:ext cx="1478635" cy="338044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38AE0E-467C-4FBF-A3E0-C6343301D30D}"/>
              </a:ext>
            </a:extLst>
          </p:cNvPr>
          <p:cNvSpPr/>
          <p:nvPr/>
        </p:nvSpPr>
        <p:spPr>
          <a:xfrm>
            <a:off x="8202169" y="2139696"/>
            <a:ext cx="3849624" cy="7132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1E965-8225-4FEE-8D31-6A3921A4F6A2}"/>
              </a:ext>
            </a:extLst>
          </p:cNvPr>
          <p:cNvSpPr txBox="1"/>
          <p:nvPr/>
        </p:nvSpPr>
        <p:spPr>
          <a:xfrm>
            <a:off x="1040528" y="1340067"/>
            <a:ext cx="1710558" cy="192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3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2F8602-99D9-4CA8-B685-15294B60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CDOs 10-Year Rate of Defaults (as of December 31, 2017)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01BE44-CD67-4C3D-BD27-83F62C93F6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4301659"/>
              </p:ext>
            </p:extLst>
          </p:nvPr>
        </p:nvGraphicFramePr>
        <p:xfrm>
          <a:off x="73152" y="1143000"/>
          <a:ext cx="8229600" cy="541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682DE00-CEAB-4ADF-83ED-277E5F29ED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8251555"/>
              </p:ext>
            </p:extLst>
          </p:nvPr>
        </p:nvGraphicFramePr>
        <p:xfrm>
          <a:off x="8412480" y="1691641"/>
          <a:ext cx="3384296" cy="3749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074">
                  <a:extLst>
                    <a:ext uri="{9D8B030D-6E8A-4147-A177-3AD203B41FA5}">
                      <a16:colId xmlns:a16="http://schemas.microsoft.com/office/drawing/2014/main" val="3063703856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4266660954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4046098094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2306136938"/>
                    </a:ext>
                  </a:extLst>
                </a:gridCol>
              </a:tblGrid>
              <a:tr h="53557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Moody's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S&amp;P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Fitch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021781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Aaa/</a:t>
                      </a:r>
                      <a:b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</a:b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AAA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804027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Aa/AA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653387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484600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Baa/BBB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965443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Ba/BB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70328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B/B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8324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ECEDF-6112-4B20-98AF-382371CA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631BBD-7515-414C-AE20-81B6E6902C66}"/>
              </a:ext>
            </a:extLst>
          </p:cNvPr>
          <p:cNvSpPr/>
          <p:nvPr/>
        </p:nvSpPr>
        <p:spPr>
          <a:xfrm rot="20300458">
            <a:off x="1570006" y="3034155"/>
            <a:ext cx="1478635" cy="338044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087DC5-932C-4E89-BAE6-99E932D47B33}"/>
              </a:ext>
            </a:extLst>
          </p:cNvPr>
          <p:cNvSpPr/>
          <p:nvPr/>
        </p:nvSpPr>
        <p:spPr>
          <a:xfrm>
            <a:off x="8202169" y="2139696"/>
            <a:ext cx="3849624" cy="7132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4721D-FFDD-40D7-BE3F-A9FB8BBF02C2}"/>
              </a:ext>
            </a:extLst>
          </p:cNvPr>
          <p:cNvSpPr txBox="1"/>
          <p:nvPr/>
        </p:nvSpPr>
        <p:spPr>
          <a:xfrm>
            <a:off x="1111473" y="1324303"/>
            <a:ext cx="1710558" cy="192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2F8602-99D9-4CA8-B685-15294B60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CMBS 10-Year Rate of Defaults (as of December 31, 2017)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01BE44-CD67-4C3D-BD27-83F62C93F6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7877466"/>
              </p:ext>
            </p:extLst>
          </p:nvPr>
        </p:nvGraphicFramePr>
        <p:xfrm>
          <a:off x="73152" y="1143000"/>
          <a:ext cx="8229600" cy="541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682DE00-CEAB-4ADF-83ED-277E5F29ED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3482470"/>
              </p:ext>
            </p:extLst>
          </p:nvPr>
        </p:nvGraphicFramePr>
        <p:xfrm>
          <a:off x="8412480" y="1691641"/>
          <a:ext cx="3384296" cy="3749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074">
                  <a:extLst>
                    <a:ext uri="{9D8B030D-6E8A-4147-A177-3AD203B41FA5}">
                      <a16:colId xmlns:a16="http://schemas.microsoft.com/office/drawing/2014/main" val="3063703856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4266660954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4046098094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2306136938"/>
                    </a:ext>
                  </a:extLst>
                </a:gridCol>
              </a:tblGrid>
              <a:tr h="53557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Moody's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S&amp;P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Fitch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021781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Aaa/</a:t>
                      </a:r>
                      <a:b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</a:b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AAA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804027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Aa/AA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653387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484600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Baa/BBB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965443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Ba/BB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70328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B/B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8324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ECEDF-6112-4B20-98AF-382371CA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631BBD-7515-414C-AE20-81B6E6902C66}"/>
              </a:ext>
            </a:extLst>
          </p:cNvPr>
          <p:cNvSpPr/>
          <p:nvPr/>
        </p:nvSpPr>
        <p:spPr>
          <a:xfrm rot="19708046">
            <a:off x="2633601" y="2749930"/>
            <a:ext cx="1423130" cy="338044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087DC5-932C-4E89-BAE6-99E932D47B33}"/>
              </a:ext>
            </a:extLst>
          </p:cNvPr>
          <p:cNvSpPr/>
          <p:nvPr/>
        </p:nvSpPr>
        <p:spPr>
          <a:xfrm>
            <a:off x="8171172" y="2666639"/>
            <a:ext cx="3849624" cy="7132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F12FE-9B32-4833-A4EF-41A2E987F90A}"/>
              </a:ext>
            </a:extLst>
          </p:cNvPr>
          <p:cNvSpPr txBox="1"/>
          <p:nvPr/>
        </p:nvSpPr>
        <p:spPr>
          <a:xfrm>
            <a:off x="1694797" y="1190296"/>
            <a:ext cx="1710558" cy="192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2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6DDC9F-FCF5-40AB-A819-BE381330B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18190" r="4419" b="19741"/>
          <a:stretch/>
        </p:blipFill>
        <p:spPr>
          <a:xfrm>
            <a:off x="116538" y="938048"/>
            <a:ext cx="11778546" cy="551004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A76C358-B2EF-4E9C-A09B-D82D8261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Fitting “Ford Motor Credit” into the High-Level 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A51D74-A0BE-48E5-AE2C-60449967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143000"/>
            <a:ext cx="11410951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Laws and regulations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Trade and commerce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Financial regulation</a:t>
            </a:r>
          </a:p>
          <a:p>
            <a:pPr lvl="3">
              <a:lnSpc>
                <a:spcPct val="90000"/>
              </a:lnSpc>
            </a:pPr>
            <a:r>
              <a:rPr lang="en-US" sz="2600" dirty="0"/>
              <a:t>Securities regulation</a:t>
            </a:r>
          </a:p>
          <a:p>
            <a:pPr lvl="4">
              <a:lnSpc>
                <a:spcPct val="90000"/>
              </a:lnSpc>
            </a:pPr>
            <a:r>
              <a:rPr lang="en-US" sz="2600" dirty="0"/>
              <a:t>Investor protection</a:t>
            </a:r>
          </a:p>
          <a:p>
            <a:pPr lvl="5">
              <a:lnSpc>
                <a:spcPct val="90000"/>
              </a:lnSpc>
            </a:pPr>
            <a:r>
              <a:rPr lang="en-US" sz="2600" dirty="0">
                <a:latin typeface="Franklin Gothic Book" panose="020B0503020102020204" pitchFamily="34" charset="0"/>
              </a:rPr>
              <a:t>Government enforcement (civil and criminal)</a:t>
            </a:r>
          </a:p>
          <a:p>
            <a:pPr lvl="5">
              <a:lnSpc>
                <a:spcPct val="90000"/>
              </a:lnSpc>
            </a:pPr>
            <a:r>
              <a:rPr lang="en-US" sz="2600" dirty="0">
                <a:latin typeface="Franklin Gothic Book" panose="020B0503020102020204" pitchFamily="34" charset="0"/>
              </a:rPr>
              <a:t>Private right of action (e.g., 1933 Act § 11)</a:t>
            </a:r>
          </a:p>
          <a:p>
            <a:pPr lvl="6"/>
            <a:r>
              <a:rPr lang="en-US" sz="2600" dirty="0">
                <a:latin typeface="Franklin Gothic Demi" panose="020B0703020102020204" pitchFamily="34" charset="0"/>
              </a:rPr>
              <a:t>Whom to sue</a:t>
            </a:r>
            <a:r>
              <a:rPr lang="en-US" sz="2600" dirty="0">
                <a:latin typeface="Franklin Gothic Book" panose="020B0503020102020204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  </a:t>
            </a:r>
            <a:endParaRPr lang="en-US" sz="26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lvl="6"/>
            <a:r>
              <a:rPr lang="en-US" sz="2600" dirty="0">
                <a:latin typeface="Franklin Gothic Demi" panose="020B0703020102020204" pitchFamily="34" charset="0"/>
              </a:rPr>
              <a:t>Why to sue</a:t>
            </a:r>
            <a:r>
              <a:rPr lang="en-US" sz="2600" dirty="0">
                <a:latin typeface="Franklin Gothic Book" panose="020B0503020102020204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  </a:t>
            </a:r>
            <a:endParaRPr lang="en-US" sz="26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lvl="6"/>
            <a:r>
              <a:rPr lang="en-US" sz="2600" dirty="0">
                <a:latin typeface="Franklin Gothic Book" panose="020B0503020102020204" pitchFamily="34" charset="0"/>
              </a:rPr>
              <a:t>When to sue</a:t>
            </a:r>
          </a:p>
          <a:p>
            <a:pPr lvl="6"/>
            <a:r>
              <a:rPr lang="en-US" sz="2600" dirty="0">
                <a:latin typeface="Franklin Gothic Book" panose="020B0503020102020204" pitchFamily="34" charset="0"/>
              </a:rPr>
              <a:t>Remedies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68D66-16AE-4A68-B4A3-A2AF919F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1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8D5FA9-6906-4B3B-BDD6-A79CD49F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5F0E1-1371-48B0-BF3B-13AEC783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6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C9DC-2900-402B-9F9E-F02368C4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Securitization Issuance Volume ($ trillions)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2C1CA06-3552-4F45-B46D-CA5EC5568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671723"/>
              </p:ext>
            </p:extLst>
          </p:nvPr>
        </p:nvGraphicFramePr>
        <p:xfrm>
          <a:off x="304800" y="1143000"/>
          <a:ext cx="1168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0301A-670B-4FE7-B6F9-61C864EE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91708AD6-BAD3-45E0-9522-2E8C75807885}"/>
              </a:ext>
            </a:extLst>
          </p:cNvPr>
          <p:cNvSpPr txBox="1"/>
          <p:nvPr/>
        </p:nvSpPr>
        <p:spPr>
          <a:xfrm>
            <a:off x="1558740" y="2992035"/>
            <a:ext cx="1067881" cy="841443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Housing Bubble Starts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8A3015A-4F92-4A70-A94A-D951AF363A0E}"/>
              </a:ext>
            </a:extLst>
          </p:cNvPr>
          <p:cNvSpPr txBox="1"/>
          <p:nvPr/>
        </p:nvSpPr>
        <p:spPr>
          <a:xfrm>
            <a:off x="6320883" y="2427311"/>
            <a:ext cx="1067881" cy="841443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Mortgage Meltdown Starts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EF5D3FD-6246-4CAF-A341-409FDCD2F6C4}"/>
              </a:ext>
            </a:extLst>
          </p:cNvPr>
          <p:cNvSpPr txBox="1"/>
          <p:nvPr/>
        </p:nvSpPr>
        <p:spPr>
          <a:xfrm>
            <a:off x="6269002" y="4088277"/>
            <a:ext cx="1067881" cy="8414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Financial Crisis Starts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5A9D1B6E-D9D0-48D1-881F-B4D5D375C9F7}"/>
              </a:ext>
            </a:extLst>
          </p:cNvPr>
          <p:cNvSpPr txBox="1"/>
          <p:nvPr/>
        </p:nvSpPr>
        <p:spPr>
          <a:xfrm>
            <a:off x="8173937" y="2609152"/>
            <a:ext cx="932774" cy="8900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Dodd-Frank 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ECBC1-2545-4E0B-AA94-8010C134C8BE}"/>
              </a:ext>
            </a:extLst>
          </p:cNvPr>
          <p:cNvSpPr txBox="1"/>
          <p:nvPr/>
        </p:nvSpPr>
        <p:spPr>
          <a:xfrm>
            <a:off x="589561" y="6103523"/>
            <a:ext cx="2548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Source: SIFMA</a:t>
            </a:r>
          </a:p>
        </p:txBody>
      </p:sp>
    </p:spTree>
    <p:extLst>
      <p:ext uri="{BB962C8B-B14F-4D97-AF65-F5344CB8AC3E}">
        <p14:creationId xmlns:p14="http://schemas.microsoft.com/office/powerpoint/2010/main" val="106288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3D4F48-5F82-4134-ACD3-3E3EEC56B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5" y="1223391"/>
            <a:ext cx="4393728" cy="2103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08BDC-54D5-414A-B39E-8430BE58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These Movies Have in Common?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0C68D-0E01-4E66-B80B-9F8D05B8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4C3FA3-333C-4563-9B3A-8A1F5CF47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52" y="1223391"/>
            <a:ext cx="5060480" cy="2105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440D15-0CB8-4E07-807E-A2BA38B94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5" y="3997452"/>
            <a:ext cx="4983698" cy="2103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A9914A-2B81-4502-8CFF-2151C58DB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3997452"/>
            <a:ext cx="4206240" cy="21031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702D1E9-52CC-452A-851A-9012ABEEF513}"/>
              </a:ext>
            </a:extLst>
          </p:cNvPr>
          <p:cNvSpPr txBox="1"/>
          <p:nvPr/>
        </p:nvSpPr>
        <p:spPr>
          <a:xfrm>
            <a:off x="1895704" y="3328416"/>
            <a:ext cx="213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Citizen Kane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CC294E-D308-4ABD-B137-09D4FC54C812}"/>
              </a:ext>
            </a:extLst>
          </p:cNvPr>
          <p:cNvSpPr txBox="1"/>
          <p:nvPr/>
        </p:nvSpPr>
        <p:spPr>
          <a:xfrm>
            <a:off x="7668768" y="3316224"/>
            <a:ext cx="213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Fight Club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CC5CB4-080A-4503-8FDD-72422EAE2674}"/>
              </a:ext>
            </a:extLst>
          </p:cNvPr>
          <p:cNvSpPr txBox="1"/>
          <p:nvPr/>
        </p:nvSpPr>
        <p:spPr>
          <a:xfrm>
            <a:off x="2237232" y="6105144"/>
            <a:ext cx="213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Pulp Fiction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8950FA-7C4D-4873-881E-9EA71583C6F5}"/>
              </a:ext>
            </a:extLst>
          </p:cNvPr>
          <p:cNvSpPr txBox="1"/>
          <p:nvPr/>
        </p:nvSpPr>
        <p:spPr>
          <a:xfrm>
            <a:off x="8086344" y="6111240"/>
            <a:ext cx="213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Forrest Gump</a:t>
            </a:r>
          </a:p>
        </p:txBody>
      </p:sp>
    </p:spTree>
    <p:extLst>
      <p:ext uri="{BB962C8B-B14F-4D97-AF65-F5344CB8AC3E}">
        <p14:creationId xmlns:p14="http://schemas.microsoft.com/office/powerpoint/2010/main" val="3315601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C9DC-2900-402B-9F9E-F02368C4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U.S. Non-mortgage Securitization Issuance Volume ($ billions)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2C1CA06-3552-4F45-B46D-CA5EC5568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494470"/>
              </p:ext>
            </p:extLst>
          </p:nvPr>
        </p:nvGraphicFramePr>
        <p:xfrm>
          <a:off x="304800" y="1143000"/>
          <a:ext cx="1168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0301A-670B-4FE7-B6F9-61C864EE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650A2-4DCA-4A0D-9313-AAE8CADBD14B}"/>
              </a:ext>
            </a:extLst>
          </p:cNvPr>
          <p:cNvSpPr txBox="1"/>
          <p:nvPr/>
        </p:nvSpPr>
        <p:spPr>
          <a:xfrm>
            <a:off x="443257" y="6277259"/>
            <a:ext cx="366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Source: SIFMA</a:t>
            </a:r>
          </a:p>
        </p:txBody>
      </p:sp>
    </p:spTree>
    <p:extLst>
      <p:ext uri="{BB962C8B-B14F-4D97-AF65-F5344CB8AC3E}">
        <p14:creationId xmlns:p14="http://schemas.microsoft.com/office/powerpoint/2010/main" val="249786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30877-268A-4AD0-AD39-0E2760F7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AA440-CA2A-436D-92AA-035B96BBF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i="1" dirty="0">
                <a:hlinkClick r:id="rId2"/>
              </a:rPr>
              <a:t>The Mortgage Meltdown and the Failure of Investor Protection</a:t>
            </a:r>
            <a:r>
              <a:rPr lang="en-US" sz="2400" dirty="0"/>
              <a:t> (2020)</a:t>
            </a:r>
          </a:p>
          <a:p>
            <a:pPr>
              <a:spcBef>
                <a:spcPts val="1800"/>
              </a:spcBef>
            </a:pPr>
            <a:r>
              <a:rPr lang="en-US" sz="2400" i="1" dirty="0">
                <a:hlinkClick r:id="rId3"/>
              </a:rPr>
              <a:t>The Deeper Causes of the Financial Crisis: Mortgages Alone Cannot Explain It</a:t>
            </a:r>
            <a:r>
              <a:rPr lang="en-US" sz="2400" dirty="0"/>
              <a:t> (2013)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hlinkClick r:id="rId4"/>
              </a:rPr>
              <a:t>Handbook of Mortgage-Backed Securities</a:t>
            </a:r>
            <a:r>
              <a:rPr lang="en-US" sz="2400" dirty="0"/>
              <a:t> (2016)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SIFMA </a:t>
            </a:r>
            <a:r>
              <a:rPr lang="en-US" sz="2400" dirty="0">
                <a:hlinkClick r:id="rId5"/>
              </a:rPr>
              <a:t>MBS statistics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SIFMA </a:t>
            </a:r>
            <a:r>
              <a:rPr lang="en-US" sz="2400" dirty="0">
                <a:hlinkClick r:id="rId6"/>
              </a:rPr>
              <a:t>ABS statistics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S&amp;P-DOJ case: </a:t>
            </a:r>
            <a:r>
              <a:rPr lang="en-US" sz="2400" dirty="0">
                <a:hlinkClick r:id="rId7"/>
              </a:rPr>
              <a:t>complaint</a:t>
            </a:r>
            <a:r>
              <a:rPr lang="en-US" sz="2400" dirty="0"/>
              <a:t> (2013), </a:t>
            </a:r>
            <a:r>
              <a:rPr lang="en-US" sz="2400" dirty="0">
                <a:hlinkClick r:id="rId8"/>
              </a:rPr>
              <a:t>order</a:t>
            </a:r>
            <a:r>
              <a:rPr lang="en-US" sz="2400" dirty="0"/>
              <a:t> (2013), </a:t>
            </a:r>
            <a:r>
              <a:rPr lang="en-US" sz="2400" dirty="0">
                <a:hlinkClick r:id="rId9"/>
              </a:rPr>
              <a:t>settlement</a:t>
            </a:r>
            <a:r>
              <a:rPr lang="en-US" sz="2400" dirty="0"/>
              <a:t> (2015)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E8F5A-9513-433A-8BAC-2D307DD1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2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2F8602-99D9-4CA8-B685-15294B60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RMBS 10-Year Rate of Defaults (as of December 31, 2017)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01BE44-CD67-4C3D-BD27-83F62C93F6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3171175"/>
              </p:ext>
            </p:extLst>
          </p:nvPr>
        </p:nvGraphicFramePr>
        <p:xfrm>
          <a:off x="73152" y="1143000"/>
          <a:ext cx="8229600" cy="541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682DE00-CEAB-4ADF-83ED-277E5F29ED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3373947"/>
              </p:ext>
            </p:extLst>
          </p:nvPr>
        </p:nvGraphicFramePr>
        <p:xfrm>
          <a:off x="8412480" y="1691641"/>
          <a:ext cx="3384296" cy="3749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074">
                  <a:extLst>
                    <a:ext uri="{9D8B030D-6E8A-4147-A177-3AD203B41FA5}">
                      <a16:colId xmlns:a16="http://schemas.microsoft.com/office/drawing/2014/main" val="3063703856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4266660954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4046098094"/>
                    </a:ext>
                  </a:extLst>
                </a:gridCol>
                <a:gridCol w="846074">
                  <a:extLst>
                    <a:ext uri="{9D8B030D-6E8A-4147-A177-3AD203B41FA5}">
                      <a16:colId xmlns:a16="http://schemas.microsoft.com/office/drawing/2014/main" val="2306136938"/>
                    </a:ext>
                  </a:extLst>
                </a:gridCol>
              </a:tblGrid>
              <a:tr h="53557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Moody's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S&amp;P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Fitch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021781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Aaa/</a:t>
                      </a:r>
                      <a:b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</a:b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Heavy" panose="020B0903020102020204" pitchFamily="34" charset="0"/>
                        </a:rPr>
                        <a:t>AAA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30%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31%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35%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04027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Aa/AA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8653387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4484600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Baa/BBB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965443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Ba/BB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170328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B/B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78324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ECEDF-6112-4B20-98AF-382371CA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E6EA1C-34BD-45A8-AC56-708F27FDF9FA}"/>
              </a:ext>
            </a:extLst>
          </p:cNvPr>
          <p:cNvSpPr/>
          <p:nvPr/>
        </p:nvSpPr>
        <p:spPr>
          <a:xfrm rot="20300458">
            <a:off x="1570006" y="3034155"/>
            <a:ext cx="1478635" cy="338044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38AE0E-467C-4FBF-A3E0-C6343301D30D}"/>
              </a:ext>
            </a:extLst>
          </p:cNvPr>
          <p:cNvSpPr/>
          <p:nvPr/>
        </p:nvSpPr>
        <p:spPr>
          <a:xfrm>
            <a:off x="8202169" y="2139696"/>
            <a:ext cx="3849624" cy="7132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1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82FF-0357-45B3-A823-685AFD85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MBS Issuance and Loan Originations ($ trillions)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E3318D-6060-477C-8AD3-20F1A2B95C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087900"/>
              </p:ext>
            </p:extLst>
          </p:nvPr>
        </p:nvGraphicFramePr>
        <p:xfrm>
          <a:off x="304800" y="1143000"/>
          <a:ext cx="1168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32372-6F1D-4B3C-9A7B-A69B8BDC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6E4C8-BFE2-4B24-ACF9-4F70968C92EB}"/>
              </a:ext>
            </a:extLst>
          </p:cNvPr>
          <p:cNvSpPr txBox="1"/>
          <p:nvPr/>
        </p:nvSpPr>
        <p:spPr>
          <a:xfrm>
            <a:off x="465187" y="6375018"/>
            <a:ext cx="366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Source: SIFMA, Inside Mortgage Finance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40817FB-4832-4CE0-BAD5-5B62CFC75DE8}"/>
              </a:ext>
            </a:extLst>
          </p:cNvPr>
          <p:cNvSpPr txBox="1"/>
          <p:nvPr/>
        </p:nvSpPr>
        <p:spPr>
          <a:xfrm>
            <a:off x="4391151" y="1393694"/>
            <a:ext cx="1067881" cy="84144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Housing Bubble Starts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8126FD4-304F-464D-A245-627FD250CF3C}"/>
              </a:ext>
            </a:extLst>
          </p:cNvPr>
          <p:cNvSpPr txBox="1"/>
          <p:nvPr/>
        </p:nvSpPr>
        <p:spPr>
          <a:xfrm>
            <a:off x="5625566" y="1530603"/>
            <a:ext cx="1067881" cy="84144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Mortgage Meltdown Starts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8DDA2EA-0861-4E45-A9D0-AB093A70C916}"/>
              </a:ext>
            </a:extLst>
          </p:cNvPr>
          <p:cNvSpPr txBox="1"/>
          <p:nvPr/>
        </p:nvSpPr>
        <p:spPr>
          <a:xfrm>
            <a:off x="7029457" y="1694824"/>
            <a:ext cx="1067881" cy="84144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Financial Crisis Starts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2D7F436-531E-4C98-AFB3-7D63EA327DFA}"/>
              </a:ext>
            </a:extLst>
          </p:cNvPr>
          <p:cNvSpPr txBox="1"/>
          <p:nvPr/>
        </p:nvSpPr>
        <p:spPr>
          <a:xfrm>
            <a:off x="8279369" y="1783438"/>
            <a:ext cx="932774" cy="89008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Dodd-Frank Act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1A9A9EF-978E-4820-B387-EF54973AF262}"/>
              </a:ext>
            </a:extLst>
          </p:cNvPr>
          <p:cNvCxnSpPr>
            <a:cxnSpLocks/>
          </p:cNvCxnSpPr>
          <p:nvPr/>
        </p:nvCxnSpPr>
        <p:spPr>
          <a:xfrm rot="5400000">
            <a:off x="6978113" y="2607589"/>
            <a:ext cx="1635072" cy="1534335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DC96E132-FD2E-4F40-8A24-5474DDF3722E}"/>
              </a:ext>
            </a:extLst>
          </p:cNvPr>
          <p:cNvCxnSpPr>
            <a:cxnSpLocks/>
          </p:cNvCxnSpPr>
          <p:nvPr/>
        </p:nvCxnSpPr>
        <p:spPr>
          <a:xfrm rot="5400000">
            <a:off x="4091552" y="2224011"/>
            <a:ext cx="604436" cy="464948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74CB3904-D11E-4DD2-A0D3-5A2ABDEC2961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5288664" y="2895247"/>
            <a:ext cx="1394045" cy="347643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9ADD079D-65F8-48BE-AFC2-AC5E5D242C9B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5933236" y="2817851"/>
            <a:ext cx="1911747" cy="1348578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61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B29C-10AA-40FE-A948-97BC69C0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2010 Three-way Stand-off: SEC vs. Rating Agencies vs. Issuers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A14F5-90D4-40DC-BF1F-814D19D0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Franklin Gothic Demi" panose="020B0703020102020204" pitchFamily="34" charset="0"/>
              </a:rPr>
              <a:t>1981:</a:t>
            </a:r>
            <a:r>
              <a:rPr lang="en-US" sz="2800" dirty="0"/>
              <a:t> Proposal. </a:t>
            </a:r>
            <a:r>
              <a:rPr lang="en-US" sz="2400" i="1" dirty="0"/>
              <a:t>Disclosure of Securities Ratings in Registration Statements</a:t>
            </a:r>
            <a:r>
              <a:rPr lang="en-US" sz="2400" dirty="0"/>
              <a:t>, Rel. Nos. 33-6336, 34-18012, </a:t>
            </a:r>
            <a:r>
              <a:rPr lang="en-US" sz="2400" dirty="0">
                <a:hlinkClick r:id="rId2"/>
              </a:rPr>
              <a:t>46 Fed. Reg. 42024</a:t>
            </a:r>
            <a:r>
              <a:rPr lang="en-US" sz="2400" dirty="0"/>
              <a:t> (18 Aug. 1981)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>
                <a:latin typeface="Franklin Gothic Demi" panose="020B0703020102020204" pitchFamily="34" charset="0"/>
              </a:rPr>
              <a:t>1982:</a:t>
            </a:r>
            <a:r>
              <a:rPr lang="en-US" sz="2800" dirty="0"/>
              <a:t> Ratings not considered part of a registration statement, which would otherwise trigger potential liability. </a:t>
            </a:r>
            <a:r>
              <a:rPr lang="en-US" sz="2400" dirty="0">
                <a:hlinkClick r:id="rId3"/>
              </a:rPr>
              <a:t>SEC Rule 436(g)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17 C.F.R. § 230.436(g)</a:t>
            </a:r>
            <a:r>
              <a:rPr lang="en-US" sz="2400" dirty="0"/>
              <a:t>; </a:t>
            </a:r>
            <a:r>
              <a:rPr lang="en-US" sz="2400" i="1" dirty="0"/>
              <a:t>Adoption of Integrated Disclosure System</a:t>
            </a:r>
            <a:r>
              <a:rPr lang="en-US" sz="2400" dirty="0"/>
              <a:t>, Rel. Nos. 3-6383, 34-18524, </a:t>
            </a:r>
            <a:r>
              <a:rPr lang="en-US" sz="2400" dirty="0">
                <a:hlinkClick r:id="rId5"/>
              </a:rPr>
              <a:t>47 Fed. Reg. 11380, 11441</a:t>
            </a:r>
            <a:r>
              <a:rPr lang="en-US" sz="2400" dirty="0"/>
              <a:t> (16 Mar. 1982)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>
                <a:latin typeface="Franklin Gothic Demi" panose="020B0703020102020204" pitchFamily="34" charset="0"/>
              </a:rPr>
              <a:t>2010:</a:t>
            </a:r>
            <a:r>
              <a:rPr lang="en-US" sz="2800" dirty="0"/>
              <a:t> </a:t>
            </a:r>
            <a:r>
              <a:rPr lang="en-US" sz="2800" dirty="0">
                <a:hlinkClick r:id="rId6"/>
              </a:rPr>
              <a:t>Dodd-Frank Act</a:t>
            </a:r>
            <a:r>
              <a:rPr lang="en-US" sz="2800" dirty="0"/>
              <a:t> § 939G nullifies Rule 436(g), intending to impose liability on rating agencies by requiring consent to liability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ranklin Gothic Demi" panose="020B0703020102020204" pitchFamily="34" charset="0"/>
              </a:rPr>
              <a:t>2010:</a:t>
            </a:r>
            <a:r>
              <a:rPr lang="en-US" sz="2800" dirty="0"/>
              <a:t> Rating agencies refuse to provide consents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Franklin Gothic Demi" panose="020B0703020102020204" pitchFamily="34" charset="0"/>
              </a:rPr>
              <a:t>2010:</a:t>
            </a:r>
            <a:r>
              <a:rPr lang="en-US" sz="2800" dirty="0"/>
              <a:t> </a:t>
            </a:r>
            <a:r>
              <a:rPr lang="en-US" sz="2800" dirty="0">
                <a:hlinkClick r:id="rId7"/>
              </a:rPr>
              <a:t>SEC no-action letter re </a:t>
            </a:r>
            <a:r>
              <a:rPr lang="en-US" sz="2800" dirty="0">
                <a:latin typeface="Franklin Gothic Demi" panose="020B0703020102020204" pitchFamily="34" charset="0"/>
                <a:hlinkClick r:id="rId7"/>
              </a:rPr>
              <a:t>Ford Motor Credit</a:t>
            </a:r>
            <a:r>
              <a:rPr lang="en-US" sz="2800" dirty="0"/>
              <a:t> dodges DFA § 939G by allowing issuers to omit ratings from prospectuses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CD49-7537-4D82-9EEA-02A90EA7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3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A6A4-DE93-4380-A356-A1F8FF36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Mortgage Meltdown — The Aftermath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A0EB9-8858-418A-BC82-515ECE1A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1143000"/>
            <a:ext cx="11344508" cy="5334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$1 trillion (</a:t>
            </a:r>
            <a:r>
              <a:rPr lang="en-US" sz="2800" b="1" baseline="16000" dirty="0"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2800" dirty="0">
                <a:sym typeface="Symbol" panose="05050102010706020507" pitchFamily="18" charset="2"/>
              </a:rPr>
              <a:t>20%) </a:t>
            </a:r>
            <a:r>
              <a:rPr lang="en-US" sz="2800" dirty="0"/>
              <a:t>of losses on mortgage loans from 2007 through roughly 2016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Industry-wide breakdown of loan origination and securitization practices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Loans did not conform to the descriptions in the securities offering materials or comply with contractual representations and warranties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Huge failure of investor protection because of short limitations periods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Servicing violations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ym typeface="Symbol" panose="05050102010706020507" pitchFamily="18" charset="2"/>
              </a:rPr>
              <a:t>Investors and the government have recovered less than 25%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ym typeface="Symbol" panose="05050102010706020507" pitchFamily="18" charset="2"/>
              </a:rPr>
              <a:t>Horrible performance of credit ratings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699D9-8CE5-4EB5-B243-2A7FBA13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0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1141-DC78-4AEB-869F-1D8D0E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Know What Happened &amp;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ED37-439F-4969-B78A-D8DA9D43D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reports did not cover the full magnitude of the wrongdoing</a:t>
            </a:r>
          </a:p>
          <a:p>
            <a:pPr lvl="1"/>
            <a:r>
              <a:rPr lang="en-US" dirty="0">
                <a:hlinkClick r:id="rId2"/>
              </a:rPr>
              <a:t>FCIC</a:t>
            </a:r>
            <a:r>
              <a:rPr lang="en-US" dirty="0"/>
              <a:t> (2009) and </a:t>
            </a:r>
            <a:r>
              <a:rPr lang="en-US" dirty="0">
                <a:hlinkClick r:id="rId3"/>
              </a:rPr>
              <a:t>U.S. Senate</a:t>
            </a:r>
            <a:r>
              <a:rPr lang="en-US" dirty="0"/>
              <a:t> (2011)</a:t>
            </a:r>
          </a:p>
          <a:p>
            <a:r>
              <a:rPr lang="en-US" dirty="0"/>
              <a:t>DOJ investigations/settlements found much more (2013-2019)</a:t>
            </a:r>
          </a:p>
          <a:p>
            <a:r>
              <a:rPr lang="en-US" i="1" dirty="0">
                <a:hlinkClick r:id="rId4"/>
              </a:rPr>
              <a:t>FHFA v. Nomura</a:t>
            </a:r>
            <a:r>
              <a:rPr lang="en-US" dirty="0"/>
              <a:t> trial and decision (2015)</a:t>
            </a:r>
          </a:p>
          <a:p>
            <a:r>
              <a:rPr lang="en-US" dirty="0"/>
              <a:t>Trials in private cases (</a:t>
            </a:r>
            <a:r>
              <a:rPr lang="en-US" i="1" dirty="0">
                <a:hlinkClick r:id="rId5"/>
              </a:rPr>
              <a:t>Assured</a:t>
            </a:r>
            <a:r>
              <a:rPr lang="en-US" dirty="0"/>
              <a:t> 2013 and </a:t>
            </a:r>
            <a:r>
              <a:rPr lang="en-US" i="1" dirty="0">
                <a:hlinkClick r:id="rId6"/>
              </a:rPr>
              <a:t>MBIA</a:t>
            </a:r>
            <a:r>
              <a:rPr lang="en-US" dirty="0"/>
              <a:t> 2020)</a:t>
            </a:r>
          </a:p>
          <a:p>
            <a:r>
              <a:rPr lang="en-US" dirty="0">
                <a:latin typeface="Franklin Gothic Demi" panose="020B0703020102020204" pitchFamily="34" charset="0"/>
              </a:rPr>
              <a:t>Rating agency cases</a:t>
            </a:r>
          </a:p>
          <a:p>
            <a:pPr lvl="1"/>
            <a:r>
              <a:rPr lang="en-US" dirty="0"/>
              <a:t>U.S.: </a:t>
            </a:r>
            <a:r>
              <a:rPr lang="en-US" dirty="0">
                <a:hlinkClick r:id="rId4"/>
              </a:rPr>
              <a:t>S&amp;P</a:t>
            </a:r>
            <a:r>
              <a:rPr lang="en-US" dirty="0"/>
              <a:t> (2015), </a:t>
            </a:r>
            <a:r>
              <a:rPr lang="en-US" dirty="0">
                <a:hlinkClick r:id="rId7"/>
              </a:rPr>
              <a:t>Moody’s</a:t>
            </a:r>
            <a:r>
              <a:rPr lang="en-US" dirty="0"/>
              <a:t> (2017), &amp; SEC enforcement</a:t>
            </a:r>
          </a:p>
          <a:p>
            <a:pPr lvl="1"/>
            <a:r>
              <a:rPr lang="en-US" dirty="0"/>
              <a:t>Australia: </a:t>
            </a:r>
            <a:r>
              <a:rPr lang="en-US" dirty="0">
                <a:hlinkClick r:id="rId8"/>
              </a:rPr>
              <a:t>S&amp;P</a:t>
            </a:r>
            <a:r>
              <a:rPr lang="en-US" dirty="0"/>
              <a:t> (2018), </a:t>
            </a:r>
            <a:r>
              <a:rPr lang="en-US" dirty="0">
                <a:hlinkClick r:id="rId9"/>
              </a:rPr>
              <a:t>Fitch</a:t>
            </a:r>
            <a:r>
              <a:rPr lang="en-US" dirty="0"/>
              <a:t> (2019)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68FFC-8487-4CEE-B6D6-9D78070F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2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13F2-46C1-4CF6-8191-C3FBB1A8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Selected Settlements of DOJ MBS Cases ($ billions)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D0B089-F17C-46DD-8CF7-4A7A67579E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1066800"/>
          <a:ext cx="8595360" cy="5326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5269731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132444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510385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596395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849961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5451203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2338406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Medium" panose="020B0603020102020204" pitchFamily="34" charset="0"/>
                        </a:rPr>
                        <a:t>Date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Medium" panose="020B0603020102020204" pitchFamily="34" charset="0"/>
                        </a:rPr>
                        <a:t>Total Amount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Medium" panose="020B0603020102020204" pitchFamily="34" charset="0"/>
                        </a:rPr>
                        <a:t>Cash Penalty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dirty="0">
                          <a:effectLst/>
                          <a:latin typeface="Franklin Gothic Medium" panose="020B0603020102020204" pitchFamily="34" charset="0"/>
                        </a:rPr>
                        <a:t>Consumer Relief</a:t>
                      </a:r>
                      <a:endParaRPr lang="en-US" sz="1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Medium" panose="020B0603020102020204" pitchFamily="34" charset="0"/>
                        </a:rPr>
                        <a:t>Defendant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Medium" panose="020B0603020102020204" pitchFamily="34" charset="0"/>
                        </a:rPr>
                        <a:t>Plaintiff(s)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Admissions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887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11/19/2013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13.0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9.0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4.0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2"/>
                        </a:rPr>
                        <a:t>JP Morgan Chase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 + states</a:t>
                      </a:r>
                      <a:r>
                        <a:rPr lang="en-US" sz="1600" kern="800" baseline="30000" dirty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63882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7/14/2014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7.0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4.5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3"/>
                        </a:rPr>
                        <a:t>Citigroup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 + states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3625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8/21/2014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16.65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9.65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7.0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4"/>
                        </a:rPr>
                        <a:t>Bank of America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 + states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279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2/25/2015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2.6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2.6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5"/>
                        </a:rPr>
                        <a:t>Morgan Stanley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59045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2/11/2016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3.173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2.773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0.4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6"/>
                        </a:rPr>
                        <a:t>Morgan Stanley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 + states</a:t>
                      </a:r>
                      <a:r>
                        <a:rPr lang="en-US" sz="1600" kern="800" baseline="30000" dirty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8447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4/11/2016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5.06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3.26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1.8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7"/>
                        </a:rPr>
                        <a:t>Goldman Sachs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 + states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76534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1/17/2017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7.2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3.1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4.1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8"/>
                        </a:rPr>
                        <a:t>Deutsche Bank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36330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1/18/2017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5.28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2.48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9"/>
                        </a:rPr>
                        <a:t>Credit Suisse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11540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3/29/2018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0"/>
                        </a:rPr>
                        <a:t>Barclays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1916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8/1/2018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2.09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2.09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1"/>
                        </a:rPr>
                        <a:t>Wells Fargo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3</a:t>
                      </a:r>
                      <a:endParaRPr kumimoji="0" lang="en-US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3025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8/14/2018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4.9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4.9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2"/>
                        </a:rPr>
                        <a:t>Royal Bank of Scotland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3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3233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10/9/2018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0.765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0.765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3"/>
                        </a:rPr>
                        <a:t>HSBC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6556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10/16/2018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0.48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0.48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4"/>
                        </a:rPr>
                        <a:t>Nomura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3</a:t>
                      </a:r>
                      <a:endParaRPr kumimoji="0" lang="en-US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854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4/12/2019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1.5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1.5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5"/>
                        </a:rPr>
                        <a:t>General Electric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2620046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Includes $4 billion of a previously announced settlement with the FHFA.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Reported as $3.2 billion but includes $2.6 billion of a previously announced settlement with DOJ.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Settlement details DOJ’s findings but defendant did not admit to them.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endParaRPr lang="en-US" sz="1600" kern="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endParaRPr lang="en-US" sz="1600" kern="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endParaRPr lang="en-US" sz="1600" kern="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48240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EF3A5-33EF-4866-9228-51E15016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9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13F2-46C1-4CF6-8191-C3FBB1A8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Selected Settlements of FHFA &amp; GSE MBS Cases ($ millions)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EF3A5-33EF-4866-9228-51E15016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C49AF3E-942B-42BA-BF7A-55F84E4E2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081619"/>
              </p:ext>
            </p:extLst>
          </p:nvPr>
        </p:nvGraphicFramePr>
        <p:xfrm>
          <a:off x="929640" y="1172932"/>
          <a:ext cx="10332720" cy="5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8941890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98957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45707501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3592222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03152372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9802358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37944558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385631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Defendant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Plaintiff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Defendant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Plaintiff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6349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12/31/2010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963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1,520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of America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Fannie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2/27/2014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Société Générale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41007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12/31/2010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1,350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of America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Freddie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3/21/2014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Credit Suisse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062218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5/28/2013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Citigroup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3/26/2014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  <a:latin typeface="Franklin Gothic Demi" panose="020B07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9,300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of America, Countrywide, and Merrill Lynch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983406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7/25/2013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UBS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824252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10/25/2013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Demi" panose="020B07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5,100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JP Morgan Chase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4/24/2014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Barclays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0727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11/6/2013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Wells Fargo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4/29/2014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Horizon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40289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12/2/2013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of America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Freddie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6/19/2014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RBS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64878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12/20/2013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1,925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Deutsche Bank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8/22/2014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3,150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Goldman Sachs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83453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12/31/2013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Ally Financial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9/12/2014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HSBC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716737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1/7/2014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Demi" panose="020B07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10,300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of America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Fannie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7/12/2017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  <a:latin typeface="Franklin Gothic Demi" panose="020B07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5,500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RBS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5145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2/7/2014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1,250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Morgan Stanley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6/25/2018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847</a:t>
                      </a:r>
                    </a:p>
                  </a:txBody>
                  <a:tcPr marL="45720" marR="18288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Nomura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FHFA*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245388"/>
                  </a:ext>
                </a:extLst>
              </a:tr>
              <a:tr h="274320">
                <a:tc gridSpan="8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Case was tried and affirmed on appeal. </a:t>
                      </a:r>
                      <a:r>
                        <a:rPr lang="en-US" sz="1400" i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Federal Housing Finance Agency v. Nomura Holdings America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104 F. Supp. 3d 441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(S.D.N.Y. 2015), aff’d. 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873 F.3d 85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(2d Cir. 2017), cert. denied 585 U.S. ___ (No. 17 1302, 25 Jun 2018). </a:t>
                      </a:r>
                      <a:r>
                        <a:rPr lang="en-US" sz="14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Note: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Links to the complaints in the FHFA cases are available at 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https://www.fhfa.gov/SupervisionRegulation/LegalDocuments/Pages/Litigation.aspx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a list of the FHFA settlements appears at 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https://www.fhfa.gov/Media/PublicAffairs/Pages/FHFA-Final-Update-on-Private-Label-Securities-Actions-9172018.aspx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75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949660"/>
      </p:ext>
    </p:extLst>
  </p:cSld>
  <p:clrMapOvr>
    <a:masterClrMapping/>
  </p:clrMapOvr>
</p:sld>
</file>

<file path=ppt/theme/theme1.xml><?xml version="1.0" encoding="utf-8"?>
<a:theme xmlns:a="http://schemas.openxmlformats.org/drawingml/2006/main" name="MHA Light Background01">
  <a:themeElements>
    <a:clrScheme name="MHA Custom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FB3B3"/>
      </a:accent1>
      <a:accent2>
        <a:srgbClr val="FFFFCC"/>
      </a:accent2>
      <a:accent3>
        <a:srgbClr val="B3FFB3"/>
      </a:accent3>
      <a:accent4>
        <a:srgbClr val="B9FFFF"/>
      </a:accent4>
      <a:accent5>
        <a:srgbClr val="B7B3FF"/>
      </a:accent5>
      <a:accent6>
        <a:srgbClr val="FF9FE6"/>
      </a:accent6>
      <a:hlink>
        <a:srgbClr val="0000FF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A Light Template 2021-11-08.potx" id="{A3290974-52C4-456B-81B3-5B0EB3166CE0}" vid="{9BF8DF33-1172-4D69-B467-ECBC565BB4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MHA Light Template 2021-11-08</Template>
  <TotalTime>1165</TotalTime>
  <Words>1808</Words>
  <Application>Microsoft Office PowerPoint</Application>
  <PresentationFormat>Widescreen</PresentationFormat>
  <Paragraphs>613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Franklin Gothic Book</vt:lpstr>
      <vt:lpstr>Franklin Gothic Demi</vt:lpstr>
      <vt:lpstr>Franklin Gothic Heavy</vt:lpstr>
      <vt:lpstr>Franklin Gothic Medium</vt:lpstr>
      <vt:lpstr>Franklin Gothic Medium Cond</vt:lpstr>
      <vt:lpstr>Segoe UI Emoji</vt:lpstr>
      <vt:lpstr>Symbol</vt:lpstr>
      <vt:lpstr>MHA Light Background01</vt:lpstr>
      <vt:lpstr>Credit Rating Failures in the Aftermath of the Mortgage Meltdown</vt:lpstr>
      <vt:lpstr>What Do These Movies Have in Common?</vt:lpstr>
      <vt:lpstr>RMBS 10-Year Rate of Defaults (as of December 31, 2017)</vt:lpstr>
      <vt:lpstr>U.S. MBS Issuance and Loan Originations ($ trillions)</vt:lpstr>
      <vt:lpstr>2010 Three-way Stand-off: SEC vs. Rating Agencies vs. Issuers</vt:lpstr>
      <vt:lpstr>Mortgage Meltdown — The Aftermath</vt:lpstr>
      <vt:lpstr>How Do We Know What Happened &amp; Why?</vt:lpstr>
      <vt:lpstr>Selected Settlements of DOJ MBS Cases ($ billions)</vt:lpstr>
      <vt:lpstr>Selected Settlements of FHFA &amp; GSE MBS Cases ($ millions)</vt:lpstr>
      <vt:lpstr>Rating Agency Litigation</vt:lpstr>
      <vt:lpstr>Moody’s “Idealized” Default Rates</vt:lpstr>
      <vt:lpstr>S&amp;P Assumed Default Rates</vt:lpstr>
      <vt:lpstr>ABS 10-Year Rate of Defaults (as of December 31, 2017)</vt:lpstr>
      <vt:lpstr>RMBS 10-Year Rate of Defaults (as of December 31, 2017)</vt:lpstr>
      <vt:lpstr>CDOs 10-Year Rate of Defaults (as of December 31, 2017)</vt:lpstr>
      <vt:lpstr>CMBS 10-Year Rate of Defaults (as of December 31, 2017)</vt:lpstr>
      <vt:lpstr>Fitting “Ford Motor Credit” into the High-Level View</vt:lpstr>
      <vt:lpstr>Appendix</vt:lpstr>
      <vt:lpstr>U.S. Securitization Issuance Volume ($ trillions)</vt:lpstr>
      <vt:lpstr>U.S. Non-mortgage Securitization Issuance Volume ($ billions)</vt:lpstr>
      <vt:lpstr>Additional Resources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Securitization Global Perspective and Selected Issues</dc:title>
  <dc:creator>Mark Adelson</dc:creator>
  <cp:lastModifiedBy>Mark Adelson</cp:lastModifiedBy>
  <cp:revision>31</cp:revision>
  <cp:lastPrinted>2022-01-12T18:45:02Z</cp:lastPrinted>
  <dcterms:created xsi:type="dcterms:W3CDTF">2021-11-08T19:09:25Z</dcterms:created>
  <dcterms:modified xsi:type="dcterms:W3CDTF">2022-02-07T23:45:27Z</dcterms:modified>
</cp:coreProperties>
</file>