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7" r:id="rId2"/>
    <p:sldId id="494" r:id="rId3"/>
    <p:sldId id="495" r:id="rId4"/>
    <p:sldId id="261" r:id="rId5"/>
    <p:sldId id="504" r:id="rId6"/>
    <p:sldId id="263" r:id="rId7"/>
    <p:sldId id="499" r:id="rId8"/>
    <p:sldId id="496" r:id="rId9"/>
    <p:sldId id="500" r:id="rId10"/>
    <p:sldId id="497" r:id="rId11"/>
    <p:sldId id="498" r:id="rId12"/>
    <p:sldId id="486" r:id="rId13"/>
    <p:sldId id="502" r:id="rId14"/>
    <p:sldId id="503" r:id="rId15"/>
    <p:sldId id="472" r:id="rId16"/>
    <p:sldId id="473" r:id="rId17"/>
    <p:sldId id="474" r:id="rId18"/>
    <p:sldId id="475" r:id="rId19"/>
    <p:sldId id="501" r:id="rId20"/>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userDrawn="1">
          <p15:clr>
            <a:srgbClr val="A4A3A4"/>
          </p15:clr>
        </p15:guide>
        <p15:guide id="2" pos="288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FFCC"/>
    <a:srgbClr val="FFFF99"/>
    <a:srgbClr val="FFCCCC"/>
    <a:srgbClr val="CCFFCC"/>
    <a:srgbClr val="CCECFF"/>
    <a:srgbClr val="99FF99"/>
    <a:srgbClr val="DEBDFF"/>
    <a:srgbClr val="CCFFFF"/>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autoAdjust="0"/>
  </p:normalViewPr>
  <p:slideViewPr>
    <p:cSldViewPr snapToGrid="0">
      <p:cViewPr varScale="1">
        <p:scale>
          <a:sx n="84" d="100"/>
          <a:sy n="84" d="100"/>
        </p:scale>
        <p:origin x="581" y="77"/>
      </p:cViewPr>
      <p:guideLst>
        <p:guide orient="horz" pos="2160"/>
        <p:guide pos="3840"/>
      </p:guideLst>
    </p:cSldViewPr>
  </p:slideViewPr>
  <p:outlineViewPr>
    <p:cViewPr>
      <p:scale>
        <a:sx n="33" d="100"/>
        <a:sy n="33" d="100"/>
      </p:scale>
      <p:origin x="0" y="-2827"/>
    </p:cViewPr>
  </p:outlin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54" d="100"/>
          <a:sy n="54" d="100"/>
        </p:scale>
        <p:origin x="-2844" y="-9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928363574118455E-2"/>
          <c:y val="1.7348146704619191E-2"/>
          <c:w val="0.9295552892844916"/>
          <c:h val="0.87085113575227224"/>
        </c:manualLayout>
      </c:layout>
      <c:barChart>
        <c:barDir val="col"/>
        <c:grouping val="stacked"/>
        <c:varyColors val="0"/>
        <c:ser>
          <c:idx val="0"/>
          <c:order val="0"/>
          <c:tx>
            <c:strRef>
              <c:f>Sheet1!$B$1</c:f>
              <c:strCache>
                <c:ptCount val="1"/>
                <c:pt idx="0">
                  <c:v>Agency MBS</c:v>
                </c:pt>
              </c:strCache>
            </c:strRef>
          </c:tx>
          <c:spPr>
            <a:solidFill>
              <a:srgbClr val="CCFFCC"/>
            </a:solidFill>
            <a:ln w="3175">
              <a:solidFill>
                <a:schemeClr val="tx1"/>
              </a:solid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E-399A-4BE5-99CC-05E0189781D5}"/>
                </c:ext>
              </c:extLst>
            </c:dLbl>
            <c:dLbl>
              <c:idx val="1"/>
              <c:delete val="1"/>
              <c:extLst>
                <c:ext xmlns:c15="http://schemas.microsoft.com/office/drawing/2012/chart" uri="{CE6537A1-D6FC-4f65-9D91-7224C49458BB}"/>
                <c:ext xmlns:c16="http://schemas.microsoft.com/office/drawing/2014/chart" uri="{C3380CC4-5D6E-409C-BE32-E72D297353CC}">
                  <c16:uniqueId val="{0000000F-399A-4BE5-99CC-05E0189781D5}"/>
                </c:ext>
              </c:extLst>
            </c:dLbl>
            <c:dLbl>
              <c:idx val="2"/>
              <c:delete val="1"/>
              <c:extLst>
                <c:ext xmlns:c15="http://schemas.microsoft.com/office/drawing/2012/chart" uri="{CE6537A1-D6FC-4f65-9D91-7224C49458BB}"/>
                <c:ext xmlns:c16="http://schemas.microsoft.com/office/drawing/2014/chart" uri="{C3380CC4-5D6E-409C-BE32-E72D297353CC}">
                  <c16:uniqueId val="{00000010-399A-4BE5-99CC-05E0189781D5}"/>
                </c:ext>
              </c:extLst>
            </c:dLbl>
            <c:dLbl>
              <c:idx val="3"/>
              <c:delete val="1"/>
              <c:extLst>
                <c:ext xmlns:c15="http://schemas.microsoft.com/office/drawing/2012/chart" uri="{CE6537A1-D6FC-4f65-9D91-7224C49458BB}"/>
                <c:ext xmlns:c16="http://schemas.microsoft.com/office/drawing/2014/chart" uri="{C3380CC4-5D6E-409C-BE32-E72D297353CC}">
                  <c16:uniqueId val="{00000011-399A-4BE5-99CC-05E0189781D5}"/>
                </c:ext>
              </c:extLst>
            </c:dLbl>
            <c:dLbl>
              <c:idx val="4"/>
              <c:delete val="1"/>
              <c:extLst>
                <c:ext xmlns:c15="http://schemas.microsoft.com/office/drawing/2012/chart" uri="{CE6537A1-D6FC-4f65-9D91-7224C49458BB}"/>
                <c:ext xmlns:c16="http://schemas.microsoft.com/office/drawing/2014/chart" uri="{C3380CC4-5D6E-409C-BE32-E72D297353CC}">
                  <c16:uniqueId val="{00000012-399A-4BE5-99CC-05E0189781D5}"/>
                </c:ext>
              </c:extLst>
            </c:dLbl>
            <c:dLbl>
              <c:idx val="5"/>
              <c:delete val="1"/>
              <c:extLst>
                <c:ext xmlns:c15="http://schemas.microsoft.com/office/drawing/2012/chart" uri="{CE6537A1-D6FC-4f65-9D91-7224C49458BB}"/>
                <c:ext xmlns:c16="http://schemas.microsoft.com/office/drawing/2014/chart" uri="{C3380CC4-5D6E-409C-BE32-E72D297353CC}">
                  <c16:uniqueId val="{00000013-399A-4BE5-99CC-05E0189781D5}"/>
                </c:ext>
              </c:extLst>
            </c:dLbl>
            <c:spPr>
              <a:noFill/>
              <a:ln>
                <a:noFill/>
              </a:ln>
              <a:effectLst/>
            </c:spPr>
            <c:txPr>
              <a:bodyPr rot="-5400000" spcFirstLastPara="1" vertOverflow="ellipsis" wrap="square" lIns="38100" tIns="19050" rIns="38100" bIns="19050" anchor="ctr" anchorCtr="1">
                <a:spAutoFit/>
              </a:bodyPr>
              <a:lstStyle/>
              <a:p>
                <a:pPr>
                  <a:defRPr sz="1197"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Sheet1!$A$2:$A$32</c:f>
              <c:strCache>
                <c:ptCount val="30"/>
                <c:pt idx="0">
                  <c:v>1995</c:v>
                </c:pt>
                <c:pt idx="5">
                  <c:v>2000</c:v>
                </c:pt>
                <c:pt idx="10">
                  <c:v>2005</c:v>
                </c:pt>
                <c:pt idx="15">
                  <c:v>2010</c:v>
                </c:pt>
                <c:pt idx="20">
                  <c:v>2015</c:v>
                </c:pt>
                <c:pt idx="25">
                  <c:v>2020</c:v>
                </c:pt>
                <c:pt idx="28">
                  <c:v>YTD
'21</c:v>
                </c:pt>
                <c:pt idx="29">
                  <c:v>YTD
'22</c:v>
                </c:pt>
              </c:strCache>
            </c:strRef>
          </c:cat>
          <c:val>
            <c:numRef>
              <c:f>Sheet1!$B$2:$B$32</c:f>
              <c:numCache>
                <c:formatCode>#,##0.00</c:formatCode>
                <c:ptCount val="31"/>
                <c:pt idx="0" formatCode="General">
                  <c:v>0</c:v>
                </c:pt>
                <c:pt idx="1">
                  <c:v>0.37107934038600005</c:v>
                </c:pt>
                <c:pt idx="2">
                  <c:v>0.36869545876399995</c:v>
                </c:pt>
                <c:pt idx="3">
                  <c:v>0.72609917838600002</c:v>
                </c:pt>
                <c:pt idx="4">
                  <c:v>0.68423302086399984</c:v>
                </c:pt>
                <c:pt idx="5">
                  <c:v>0.48438576360000002</c:v>
                </c:pt>
                <c:pt idx="6">
                  <c:v>1.0896536500329999</c:v>
                </c:pt>
                <c:pt idx="7">
                  <c:v>1.4462906198679999</c:v>
                </c:pt>
                <c:pt idx="8">
                  <c:v>2.1643346291409995</c:v>
                </c:pt>
                <c:pt idx="9">
                  <c:v>1.0359341835619997</c:v>
                </c:pt>
                <c:pt idx="10">
                  <c:v>0.99564012797599977</c:v>
                </c:pt>
                <c:pt idx="11">
                  <c:v>0.90371433112299981</c:v>
                </c:pt>
                <c:pt idx="12">
                  <c:v>1.1482971099869999</c:v>
                </c:pt>
                <c:pt idx="13">
                  <c:v>1.1738846181339999</c:v>
                </c:pt>
                <c:pt idx="14">
                  <c:v>1.7773703228619999</c:v>
                </c:pt>
                <c:pt idx="15">
                  <c:v>1.4282708656630003</c:v>
                </c:pt>
                <c:pt idx="16">
                  <c:v>1.2422512874030001</c:v>
                </c:pt>
                <c:pt idx="17">
                  <c:v>1.7586828514729997</c:v>
                </c:pt>
                <c:pt idx="18">
                  <c:v>1.6242934324929996</c:v>
                </c:pt>
                <c:pt idx="19">
                  <c:v>0.98900912227399995</c:v>
                </c:pt>
                <c:pt idx="20">
                  <c:v>1.330802695044</c:v>
                </c:pt>
                <c:pt idx="21">
                  <c:v>1.5596180828819997</c:v>
                </c:pt>
                <c:pt idx="22">
                  <c:v>1.4023630083560001</c:v>
                </c:pt>
                <c:pt idx="23">
                  <c:v>1.334441</c:v>
                </c:pt>
                <c:pt idx="24">
                  <c:v>1.7067640000000002</c:v>
                </c:pt>
                <c:pt idx="25">
                  <c:v>3.5595796607949994</c:v>
                </c:pt>
                <c:pt idx="26">
                  <c:v>3.7179754281840003</c:v>
                </c:pt>
                <c:pt idx="28">
                  <c:v>1.4981377098049997</c:v>
                </c:pt>
                <c:pt idx="29">
                  <c:v>0.82656988074399995</c:v>
                </c:pt>
              </c:numCache>
            </c:numRef>
          </c:val>
          <c:extLst>
            <c:ext xmlns:c16="http://schemas.microsoft.com/office/drawing/2014/chart" uri="{C3380CC4-5D6E-409C-BE32-E72D297353CC}">
              <c16:uniqueId val="{00000000-399A-4BE5-99CC-05E0189781D5}"/>
            </c:ext>
          </c:extLst>
        </c:ser>
        <c:ser>
          <c:idx val="1"/>
          <c:order val="1"/>
          <c:tx>
            <c:strRef>
              <c:f>Sheet1!$C$1</c:f>
              <c:strCache>
                <c:ptCount val="1"/>
                <c:pt idx="0">
                  <c:v>Non-Agency RMBS</c:v>
                </c:pt>
              </c:strCache>
            </c:strRef>
          </c:tx>
          <c:spPr>
            <a:solidFill>
              <a:srgbClr val="FFCCCC"/>
            </a:solidFill>
            <a:ln w="3175">
              <a:solidFill>
                <a:schemeClr val="tx1"/>
              </a:solidFill>
            </a:ln>
            <a:effectLst/>
          </c:spPr>
          <c:invertIfNegative val="0"/>
          <c:dLbls>
            <c:dLbl>
              <c:idx val="10"/>
              <c:tx>
                <c:rich>
                  <a:bodyPr/>
                  <a:lstStyle/>
                  <a:p>
                    <a:r>
                      <a:rPr lang="en-US" sz="3200" b="0" i="0" u="none" strike="noStrike" kern="1200" baseline="0" dirty="0">
                        <a:solidFill>
                          <a:prstClr val="black"/>
                        </a:solidFill>
                        <a:latin typeface="Franklin Gothic Book" panose="020B0503020102020204" pitchFamily="34" charset="0"/>
                        <a:sym typeface="Wingdings" panose="05000000000000000000" pitchFamily="2" charset="2"/>
                      </a:rPr>
                      <a:t></a:t>
                    </a:r>
                    <a:endParaRPr lang="en-US" sz="3200"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399A-4BE5-99CC-05E0189781D5}"/>
                </c:ext>
              </c:extLst>
            </c:dLbl>
            <c:dLbl>
              <c:idx val="11"/>
              <c:tx>
                <c:rich>
                  <a:bodyPr/>
                  <a:lstStyle/>
                  <a:p>
                    <a:r>
                      <a:rPr lang="en-US" sz="3200" b="0" i="0" u="none" strike="noStrike" kern="1200" baseline="0" dirty="0">
                        <a:solidFill>
                          <a:prstClr val="black"/>
                        </a:solidFill>
                        <a:latin typeface="Franklin Gothic Book" panose="020B0503020102020204" pitchFamily="34" charset="0"/>
                        <a:sym typeface="Wingdings" panose="05000000000000000000" pitchFamily="2" charset="2"/>
                      </a:rPr>
                      <a:t></a:t>
                    </a:r>
                    <a:endParaRPr lang="en-US" sz="3200"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399A-4BE5-99CC-05E0189781D5}"/>
                </c:ext>
              </c:extLst>
            </c:dLbl>
            <c:dLbl>
              <c:idx val="12"/>
              <c:tx>
                <c:rich>
                  <a:bodyPr/>
                  <a:lstStyle/>
                  <a:p>
                    <a:r>
                      <a:rPr lang="en-US" sz="3200" b="0" i="0" u="none" strike="noStrike" kern="1200" baseline="0" dirty="0">
                        <a:solidFill>
                          <a:prstClr val="black"/>
                        </a:solidFill>
                        <a:latin typeface="Franklin Gothic Book" panose="020B0503020102020204" pitchFamily="34" charset="0"/>
                        <a:sym typeface="Wingdings" panose="05000000000000000000" pitchFamily="2" charset="2"/>
                      </a:rPr>
                      <a:t></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399A-4BE5-99CC-05E0189781D5}"/>
                </c:ext>
              </c:extLst>
            </c:dLbl>
            <c:spPr>
              <a:noFill/>
              <a:ln>
                <a:noFill/>
              </a:ln>
              <a:effectLst/>
            </c:spPr>
            <c:txPr>
              <a:bodyPr rot="0" spcFirstLastPara="1" vertOverflow="ellipsis" vert="horz" wrap="square" lIns="38100" tIns="19050" rIns="38100" bIns="19050" anchor="ctr" anchorCtr="1">
                <a:spAutoFit/>
              </a:bodyPr>
              <a:lstStyle/>
              <a:p>
                <a:pPr>
                  <a:defRPr sz="3200"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Sheet1!$A$2:$A$32</c:f>
              <c:strCache>
                <c:ptCount val="30"/>
                <c:pt idx="0">
                  <c:v>1995</c:v>
                </c:pt>
                <c:pt idx="5">
                  <c:v>2000</c:v>
                </c:pt>
                <c:pt idx="10">
                  <c:v>2005</c:v>
                </c:pt>
                <c:pt idx="15">
                  <c:v>2010</c:v>
                </c:pt>
                <c:pt idx="20">
                  <c:v>2015</c:v>
                </c:pt>
                <c:pt idx="25">
                  <c:v>2020</c:v>
                </c:pt>
                <c:pt idx="28">
                  <c:v>YTD
'21</c:v>
                </c:pt>
                <c:pt idx="29">
                  <c:v>YTD
'22</c:v>
                </c:pt>
              </c:strCache>
            </c:strRef>
          </c:cat>
          <c:val>
            <c:numRef>
              <c:f>Sheet1!$C$2:$C$32</c:f>
              <c:numCache>
                <c:formatCode>#,##0.00</c:formatCode>
                <c:ptCount val="31"/>
                <c:pt idx="0" formatCode="General">
                  <c:v>0</c:v>
                </c:pt>
                <c:pt idx="1">
                  <c:v>8.4928435000000149E-2</c:v>
                </c:pt>
                <c:pt idx="2">
                  <c:v>0.13800140100000019</c:v>
                </c:pt>
                <c:pt idx="3">
                  <c:v>0.23161954299999948</c:v>
                </c:pt>
                <c:pt idx="4">
                  <c:v>0.1817482640000001</c:v>
                </c:pt>
                <c:pt idx="5">
                  <c:v>0.14843730299999947</c:v>
                </c:pt>
                <c:pt idx="6">
                  <c:v>0.27203429699999848</c:v>
                </c:pt>
                <c:pt idx="7">
                  <c:v>0.42099464700000189</c:v>
                </c:pt>
                <c:pt idx="8">
                  <c:v>0.66457968769999909</c:v>
                </c:pt>
                <c:pt idx="9">
                  <c:v>0.91782280019999707</c:v>
                </c:pt>
                <c:pt idx="10">
                  <c:v>1.2590979470000054</c:v>
                </c:pt>
                <c:pt idx="11">
                  <c:v>1.2780108197000026</c:v>
                </c:pt>
                <c:pt idx="12">
                  <c:v>0.78821748199998853</c:v>
                </c:pt>
                <c:pt idx="13">
                  <c:v>5.2712687999999952E-2</c:v>
                </c:pt>
                <c:pt idx="14">
                  <c:v>7.2454343999999962E-2</c:v>
                </c:pt>
                <c:pt idx="15">
                  <c:v>6.6638849999999888E-2</c:v>
                </c:pt>
                <c:pt idx="16">
                  <c:v>3.7146532000000038E-2</c:v>
                </c:pt>
                <c:pt idx="17">
                  <c:v>2.7922267000000014E-2</c:v>
                </c:pt>
                <c:pt idx="18">
                  <c:v>5.0197845000000012E-2</c:v>
                </c:pt>
                <c:pt idx="19">
                  <c:v>7.3907405000000148E-2</c:v>
                </c:pt>
                <c:pt idx="20">
                  <c:v>9.7449011200000005E-2</c:v>
                </c:pt>
                <c:pt idx="21">
                  <c:v>8.552004299999999E-2</c:v>
                </c:pt>
                <c:pt idx="22">
                  <c:v>0.12592626300000007</c:v>
                </c:pt>
                <c:pt idx="23">
                  <c:v>0.18135820199999997</c:v>
                </c:pt>
                <c:pt idx="24">
                  <c:v>0.13966876002</c:v>
                </c:pt>
                <c:pt idx="25">
                  <c:v>0.18729127000000001</c:v>
                </c:pt>
                <c:pt idx="26">
                  <c:v>0.27169961499999995</c:v>
                </c:pt>
                <c:pt idx="28">
                  <c:v>6.6252338000000008E-2</c:v>
                </c:pt>
                <c:pt idx="29">
                  <c:v>1.0403898999999999E-2</c:v>
                </c:pt>
              </c:numCache>
            </c:numRef>
          </c:val>
          <c:extLst>
            <c:ext xmlns:c16="http://schemas.microsoft.com/office/drawing/2014/chart" uri="{C3380CC4-5D6E-409C-BE32-E72D297353CC}">
              <c16:uniqueId val="{00000001-399A-4BE5-99CC-05E0189781D5}"/>
            </c:ext>
          </c:extLst>
        </c:ser>
        <c:ser>
          <c:idx val="2"/>
          <c:order val="2"/>
          <c:tx>
            <c:strRef>
              <c:f>Sheet1!$D$1</c:f>
              <c:strCache>
                <c:ptCount val="1"/>
                <c:pt idx="0">
                  <c:v>Non-Agency CMBS</c:v>
                </c:pt>
              </c:strCache>
            </c:strRef>
          </c:tx>
          <c:spPr>
            <a:solidFill>
              <a:srgbClr val="FFFFCC"/>
            </a:solidFill>
            <a:ln w="3175">
              <a:solidFill>
                <a:schemeClr val="tx1"/>
              </a:solidFill>
            </a:ln>
            <a:effectLst/>
          </c:spPr>
          <c:invertIfNegative val="0"/>
          <c:cat>
            <c:strRef>
              <c:f>Sheet1!$A$2:$A$32</c:f>
              <c:strCache>
                <c:ptCount val="30"/>
                <c:pt idx="0">
                  <c:v>1995</c:v>
                </c:pt>
                <c:pt idx="5">
                  <c:v>2000</c:v>
                </c:pt>
                <c:pt idx="10">
                  <c:v>2005</c:v>
                </c:pt>
                <c:pt idx="15">
                  <c:v>2010</c:v>
                </c:pt>
                <c:pt idx="20">
                  <c:v>2015</c:v>
                </c:pt>
                <c:pt idx="25">
                  <c:v>2020</c:v>
                </c:pt>
                <c:pt idx="28">
                  <c:v>YTD
'21</c:v>
                </c:pt>
                <c:pt idx="29">
                  <c:v>YTD
'22</c:v>
                </c:pt>
              </c:strCache>
            </c:strRef>
          </c:cat>
          <c:val>
            <c:numRef>
              <c:f>Sheet1!$D$2:$D$32</c:f>
              <c:numCache>
                <c:formatCode>#,##0.00</c:formatCode>
                <c:ptCount val="31"/>
                <c:pt idx="0" formatCode="General">
                  <c:v>0</c:v>
                </c:pt>
                <c:pt idx="1">
                  <c:v>2.341827400000001E-2</c:v>
                </c:pt>
                <c:pt idx="2">
                  <c:v>4.1084476000000009E-2</c:v>
                </c:pt>
                <c:pt idx="3">
                  <c:v>7.5881197999999969E-2</c:v>
                </c:pt>
                <c:pt idx="4">
                  <c:v>5.6680610999999922E-2</c:v>
                </c:pt>
                <c:pt idx="5">
                  <c:v>4.7074009999999993E-2</c:v>
                </c:pt>
                <c:pt idx="6">
                  <c:v>6.7427725000000077E-2</c:v>
                </c:pt>
                <c:pt idx="7">
                  <c:v>5.4426577000000108E-2</c:v>
                </c:pt>
                <c:pt idx="8">
                  <c:v>8.3505269000000187E-2</c:v>
                </c:pt>
                <c:pt idx="9">
                  <c:v>0.10097378700000001</c:v>
                </c:pt>
                <c:pt idx="10">
                  <c:v>0.17581675999999977</c:v>
                </c:pt>
                <c:pt idx="11">
                  <c:v>0.2137867989999995</c:v>
                </c:pt>
                <c:pt idx="12">
                  <c:v>0.24088989499999985</c:v>
                </c:pt>
                <c:pt idx="13">
                  <c:v>1.731950300000001E-2</c:v>
                </c:pt>
                <c:pt idx="14">
                  <c:v>1.1043413E-2</c:v>
                </c:pt>
                <c:pt idx="15">
                  <c:v>2.4619021000000001E-2</c:v>
                </c:pt>
                <c:pt idx="16">
                  <c:v>3.4490367999999993E-2</c:v>
                </c:pt>
                <c:pt idx="17">
                  <c:v>4.8030688999999988E-2</c:v>
                </c:pt>
                <c:pt idx="18">
                  <c:v>8.7994120999999967E-2</c:v>
                </c:pt>
                <c:pt idx="19">
                  <c:v>0.10057259600000007</c:v>
                </c:pt>
                <c:pt idx="20">
                  <c:v>0.10181680649999998</c:v>
                </c:pt>
                <c:pt idx="21">
                  <c:v>7.8431759000000031E-2</c:v>
                </c:pt>
                <c:pt idx="22">
                  <c:v>9.8000181000000089E-2</c:v>
                </c:pt>
                <c:pt idx="23">
                  <c:v>8.8711927999999995E-2</c:v>
                </c:pt>
                <c:pt idx="24">
                  <c:v>0.105070396</c:v>
                </c:pt>
                <c:pt idx="25">
                  <c:v>5.8916970000000006E-2</c:v>
                </c:pt>
                <c:pt idx="26">
                  <c:v>0.13717179999999995</c:v>
                </c:pt>
                <c:pt idx="28">
                  <c:v>2.9798601999999997E-2</c:v>
                </c:pt>
                <c:pt idx="29">
                  <c:v>2.2251117999999997E-2</c:v>
                </c:pt>
              </c:numCache>
            </c:numRef>
          </c:val>
          <c:extLst>
            <c:ext xmlns:c16="http://schemas.microsoft.com/office/drawing/2014/chart" uri="{C3380CC4-5D6E-409C-BE32-E72D297353CC}">
              <c16:uniqueId val="{00000002-399A-4BE5-99CC-05E0189781D5}"/>
            </c:ext>
          </c:extLst>
        </c:ser>
        <c:ser>
          <c:idx val="3"/>
          <c:order val="3"/>
          <c:tx>
            <c:strRef>
              <c:f>Sheet1!$E$1</c:f>
              <c:strCache>
                <c:ptCount val="1"/>
                <c:pt idx="0">
                  <c:v>ABS</c:v>
                </c:pt>
              </c:strCache>
            </c:strRef>
          </c:tx>
          <c:spPr>
            <a:solidFill>
              <a:srgbClr val="CCFFFF"/>
            </a:solidFill>
            <a:ln w="3175">
              <a:solidFill>
                <a:schemeClr val="tx1"/>
              </a:solidFill>
            </a:ln>
            <a:effectLst/>
          </c:spPr>
          <c:invertIfNegative val="0"/>
          <c:cat>
            <c:strRef>
              <c:f>Sheet1!$A$2:$A$32</c:f>
              <c:strCache>
                <c:ptCount val="30"/>
                <c:pt idx="0">
                  <c:v>1995</c:v>
                </c:pt>
                <c:pt idx="5">
                  <c:v>2000</c:v>
                </c:pt>
                <c:pt idx="10">
                  <c:v>2005</c:v>
                </c:pt>
                <c:pt idx="15">
                  <c:v>2010</c:v>
                </c:pt>
                <c:pt idx="20">
                  <c:v>2015</c:v>
                </c:pt>
                <c:pt idx="25">
                  <c:v>2020</c:v>
                </c:pt>
                <c:pt idx="28">
                  <c:v>YTD
'21</c:v>
                </c:pt>
                <c:pt idx="29">
                  <c:v>YTD
'22</c:v>
                </c:pt>
              </c:strCache>
            </c:strRef>
          </c:cat>
          <c:val>
            <c:numRef>
              <c:f>Sheet1!$E$2:$E$32</c:f>
              <c:numCache>
                <c:formatCode>#,##0.00</c:formatCode>
                <c:ptCount val="31"/>
                <c:pt idx="0" formatCode="General">
                  <c:v>0</c:v>
                </c:pt>
                <c:pt idx="1">
                  <c:v>0.12048479445752001</c:v>
                </c:pt>
                <c:pt idx="2">
                  <c:v>0.12417233200289998</c:v>
                </c:pt>
                <c:pt idx="3">
                  <c:v>0.14335745305155001</c:v>
                </c:pt>
                <c:pt idx="4">
                  <c:v>0.14458287000354</c:v>
                </c:pt>
                <c:pt idx="5">
                  <c:v>0.18532583173354999</c:v>
                </c:pt>
                <c:pt idx="6">
                  <c:v>0.20636083604777994</c:v>
                </c:pt>
                <c:pt idx="7">
                  <c:v>0.21211517150147</c:v>
                </c:pt>
                <c:pt idx="8">
                  <c:v>0.22875555435607001</c:v>
                </c:pt>
                <c:pt idx="9">
                  <c:v>0.20611244656685002</c:v>
                </c:pt>
                <c:pt idx="10">
                  <c:v>0.27958276285278</c:v>
                </c:pt>
                <c:pt idx="11">
                  <c:v>0.26243472602458995</c:v>
                </c:pt>
                <c:pt idx="12">
                  <c:v>0.30618795257546005</c:v>
                </c:pt>
                <c:pt idx="13">
                  <c:v>0.13390758414564999</c:v>
                </c:pt>
                <c:pt idx="14">
                  <c:v>0.16524108142977001</c:v>
                </c:pt>
                <c:pt idx="15">
                  <c:v>0.11784433856793999</c:v>
                </c:pt>
                <c:pt idx="16">
                  <c:v>0.12867914373380002</c:v>
                </c:pt>
                <c:pt idx="17">
                  <c:v>0.19916916750238003</c:v>
                </c:pt>
                <c:pt idx="18">
                  <c:v>0.20912907157444</c:v>
                </c:pt>
                <c:pt idx="19">
                  <c:v>0.25329219667373004</c:v>
                </c:pt>
                <c:pt idx="20">
                  <c:v>0.21673270861810998</c:v>
                </c:pt>
                <c:pt idx="21">
                  <c:v>0.20573571566556997</c:v>
                </c:pt>
                <c:pt idx="22">
                  <c:v>0.25603157346620009</c:v>
                </c:pt>
                <c:pt idx="23">
                  <c:v>0.23623045137099996</c:v>
                </c:pt>
                <c:pt idx="24">
                  <c:v>0.26475632212000005</c:v>
                </c:pt>
                <c:pt idx="25">
                  <c:v>0.20120315899999996</c:v>
                </c:pt>
                <c:pt idx="26">
                  <c:v>0.31936792300000005</c:v>
                </c:pt>
                <c:pt idx="28">
                  <c:v>9.270930799999999E-2</c:v>
                </c:pt>
                <c:pt idx="29">
                  <c:v>8.432126999999999E-2</c:v>
                </c:pt>
              </c:numCache>
            </c:numRef>
          </c:val>
          <c:extLst>
            <c:ext xmlns:c16="http://schemas.microsoft.com/office/drawing/2014/chart" uri="{C3380CC4-5D6E-409C-BE32-E72D297353CC}">
              <c16:uniqueId val="{00000004-399A-4BE5-99CC-05E0189781D5}"/>
            </c:ext>
          </c:extLst>
        </c:ser>
        <c:ser>
          <c:idx val="4"/>
          <c:order val="4"/>
          <c:tx>
            <c:strRef>
              <c:f>Sheet1!$F$1</c:f>
              <c:strCache>
                <c:ptCount val="1"/>
                <c:pt idx="0">
                  <c:v>CDO/CLO</c:v>
                </c:pt>
              </c:strCache>
            </c:strRef>
          </c:tx>
          <c:spPr>
            <a:solidFill>
              <a:srgbClr val="DEBDFF"/>
            </a:solidFill>
            <a:ln w="3175">
              <a:solidFill>
                <a:schemeClr val="tx1"/>
              </a:solidFill>
            </a:ln>
            <a:effectLst/>
          </c:spPr>
          <c:invertIfNegative val="0"/>
          <c:dLbls>
            <c:dLbl>
              <c:idx val="10"/>
              <c:tx>
                <c:rich>
                  <a:bodyPr/>
                  <a:lstStyle/>
                  <a:p>
                    <a:r>
                      <a:rPr lang="en-US" sz="1200" b="0" i="0" u="none" strike="noStrike" kern="1200" baseline="0" dirty="0">
                        <a:solidFill>
                          <a:prstClr val="black"/>
                        </a:solidFill>
                        <a:latin typeface="Franklin Gothic Book" panose="020B0503020102020204" pitchFamily="34" charset="0"/>
                        <a:sym typeface="Wingdings" panose="05000000000000000000" pitchFamily="2" charset="2"/>
                      </a:rPr>
                      <a:t></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C-399A-4BE5-99CC-05E0189781D5}"/>
                </c:ext>
              </c:extLst>
            </c:dLbl>
            <c:dLbl>
              <c:idx val="11"/>
              <c:tx>
                <c:rich>
                  <a:bodyPr rot="0" spcFirstLastPara="1" vertOverflow="ellipsis" vert="horz" wrap="square" lIns="38100" tIns="19050" rIns="38100" bIns="19050" anchor="ctr" anchorCtr="1">
                    <a:spAutoFit/>
                  </a:bodyPr>
                  <a:lstStyle/>
                  <a:p>
                    <a:pPr>
                      <a:defRPr sz="3200" b="0" i="0" u="none" strike="noStrike" kern="1200" baseline="0">
                        <a:solidFill>
                          <a:schemeClr val="tx1"/>
                        </a:solidFill>
                        <a:latin typeface="Franklin Gothic Book" panose="020B0503020102020204" pitchFamily="34" charset="0"/>
                        <a:ea typeface="+mn-ea"/>
                        <a:cs typeface="+mn-cs"/>
                      </a:defRPr>
                    </a:pPr>
                    <a:r>
                      <a:rPr lang="en-US" sz="3200" b="0" i="0" u="none" strike="noStrike" kern="1200" baseline="0" dirty="0">
                        <a:solidFill>
                          <a:prstClr val="black"/>
                        </a:solidFill>
                        <a:latin typeface="Franklin Gothic Book" panose="020B0503020102020204" pitchFamily="34" charset="0"/>
                        <a:sym typeface="Wingdings" panose="05000000000000000000" pitchFamily="2" charset="2"/>
                      </a:rPr>
                      <a:t></a:t>
                    </a:r>
                    <a:endParaRPr lang="en-US" sz="3200" dirty="0"/>
                  </a:p>
                </c:rich>
              </c:tx>
              <c:spPr>
                <a:noFill/>
                <a:ln>
                  <a:noFill/>
                </a:ln>
                <a:effectLst/>
              </c:spPr>
              <c:txPr>
                <a:bodyPr rot="0" spcFirstLastPara="1" vertOverflow="ellipsis" vert="horz" wrap="square" lIns="38100" tIns="19050" rIns="38100" bIns="19050" anchor="ctr" anchorCtr="1">
                  <a:spAutoFit/>
                </a:bodyPr>
                <a:lstStyle/>
                <a:p>
                  <a:pPr>
                    <a:defRPr sz="3200"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B-399A-4BE5-99CC-05E0189781D5}"/>
                </c:ext>
              </c:extLst>
            </c:dLbl>
            <c:dLbl>
              <c:idx val="12"/>
              <c:tx>
                <c:rich>
                  <a:bodyPr rot="0" spcFirstLastPara="1" vertOverflow="ellipsis" vert="horz" wrap="square" lIns="38100" tIns="19050" rIns="38100" bIns="19050" anchor="ctr" anchorCtr="1">
                    <a:spAutoFit/>
                  </a:bodyPr>
                  <a:lstStyle/>
                  <a:p>
                    <a:pPr>
                      <a:defRPr sz="3200" b="0" i="0" u="none" strike="noStrike" kern="1200" baseline="0">
                        <a:solidFill>
                          <a:schemeClr val="tx1"/>
                        </a:solidFill>
                        <a:latin typeface="Franklin Gothic Book" panose="020B0503020102020204" pitchFamily="34" charset="0"/>
                        <a:ea typeface="+mn-ea"/>
                        <a:cs typeface="+mn-cs"/>
                      </a:defRPr>
                    </a:pPr>
                    <a:r>
                      <a:rPr lang="en-US" sz="3200" b="0" i="0" u="none" strike="noStrike" kern="1200" baseline="0" dirty="0">
                        <a:solidFill>
                          <a:prstClr val="black"/>
                        </a:solidFill>
                        <a:latin typeface="Franklin Gothic Book" panose="020B0503020102020204" pitchFamily="34" charset="0"/>
                        <a:sym typeface="Wingdings" panose="05000000000000000000" pitchFamily="2" charset="2"/>
                      </a:rPr>
                      <a:t></a:t>
                    </a:r>
                    <a:endParaRPr lang="en-US" sz="3200" dirty="0"/>
                  </a:p>
                </c:rich>
              </c:tx>
              <c:spPr>
                <a:noFill/>
                <a:ln>
                  <a:noFill/>
                </a:ln>
                <a:effectLst/>
              </c:spPr>
              <c:txPr>
                <a:bodyPr rot="0" spcFirstLastPara="1" vertOverflow="ellipsis" vert="horz" wrap="square" lIns="38100" tIns="19050" rIns="38100" bIns="19050" anchor="ctr" anchorCtr="1">
                  <a:spAutoFit/>
                </a:bodyPr>
                <a:lstStyle/>
                <a:p>
                  <a:pPr>
                    <a:defRPr sz="3200"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399A-4BE5-99CC-05E0189781D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Sheet1!$A$2:$A$32</c:f>
              <c:strCache>
                <c:ptCount val="30"/>
                <c:pt idx="0">
                  <c:v>1995</c:v>
                </c:pt>
                <c:pt idx="5">
                  <c:v>2000</c:v>
                </c:pt>
                <c:pt idx="10">
                  <c:v>2005</c:v>
                </c:pt>
                <c:pt idx="15">
                  <c:v>2010</c:v>
                </c:pt>
                <c:pt idx="20">
                  <c:v>2015</c:v>
                </c:pt>
                <c:pt idx="25">
                  <c:v>2020</c:v>
                </c:pt>
                <c:pt idx="28">
                  <c:v>YTD
'21</c:v>
                </c:pt>
                <c:pt idx="29">
                  <c:v>YTD
'22</c:v>
                </c:pt>
              </c:strCache>
            </c:strRef>
          </c:cat>
          <c:val>
            <c:numRef>
              <c:f>Sheet1!$F$2:$F$32</c:f>
              <c:numCache>
                <c:formatCode>#,##0.00</c:formatCode>
                <c:ptCount val="31"/>
                <c:pt idx="0" formatCode="General">
                  <c:v>0</c:v>
                </c:pt>
                <c:pt idx="1">
                  <c:v>6.7449999999999997E-4</c:v>
                </c:pt>
                <c:pt idx="2">
                  <c:v>1.8924400000000001E-2</c:v>
                </c:pt>
                <c:pt idx="3">
                  <c:v>4.0808300000000006E-2</c:v>
                </c:pt>
                <c:pt idx="4">
                  <c:v>5.1710800000000001E-2</c:v>
                </c:pt>
                <c:pt idx="5">
                  <c:v>5.4947400000000007E-2</c:v>
                </c:pt>
                <c:pt idx="6">
                  <c:v>5.5038800000000006E-2</c:v>
                </c:pt>
                <c:pt idx="7">
                  <c:v>5.6454600000000014E-2</c:v>
                </c:pt>
                <c:pt idx="8">
                  <c:v>5.8817300000000003E-2</c:v>
                </c:pt>
                <c:pt idx="9">
                  <c:v>0.12446309999999999</c:v>
                </c:pt>
                <c:pt idx="10">
                  <c:v>0.19413129999999992</c:v>
                </c:pt>
                <c:pt idx="11">
                  <c:v>0.39575710000000019</c:v>
                </c:pt>
                <c:pt idx="12">
                  <c:v>0.4896801900000004</c:v>
                </c:pt>
                <c:pt idx="13">
                  <c:v>8.1306719999999985E-2</c:v>
                </c:pt>
                <c:pt idx="14">
                  <c:v>1.2664502999999999E-2</c:v>
                </c:pt>
                <c:pt idx="15">
                  <c:v>8.0718660000000005E-3</c:v>
                </c:pt>
                <c:pt idx="16">
                  <c:v>2.2300639000000001E-2</c:v>
                </c:pt>
                <c:pt idx="17">
                  <c:v>5.9838400000000007E-2</c:v>
                </c:pt>
                <c:pt idx="18">
                  <c:v>9.4992733999999995E-2</c:v>
                </c:pt>
                <c:pt idx="19">
                  <c:v>0.140062615</c:v>
                </c:pt>
                <c:pt idx="20">
                  <c:v>0.11666469927575999</c:v>
                </c:pt>
                <c:pt idx="21">
                  <c:v>0.11968401300000001</c:v>
                </c:pt>
                <c:pt idx="22">
                  <c:v>0.294263752652</c:v>
                </c:pt>
                <c:pt idx="23">
                  <c:v>0.28069416200000002</c:v>
                </c:pt>
                <c:pt idx="24">
                  <c:v>0.16990001299999999</c:v>
                </c:pt>
                <c:pt idx="25">
                  <c:v>0.103080296</c:v>
                </c:pt>
                <c:pt idx="26">
                  <c:v>0.26252278400000001</c:v>
                </c:pt>
                <c:pt idx="28">
                  <c:v>8.4763369000000005E-2</c:v>
                </c:pt>
                <c:pt idx="29">
                  <c:v>1.6434781999999998E-2</c:v>
                </c:pt>
              </c:numCache>
            </c:numRef>
          </c:val>
          <c:extLst>
            <c:ext xmlns:c16="http://schemas.microsoft.com/office/drawing/2014/chart" uri="{C3380CC4-5D6E-409C-BE32-E72D297353CC}">
              <c16:uniqueId val="{00000005-399A-4BE5-99CC-05E0189781D5}"/>
            </c:ext>
          </c:extLst>
        </c:ser>
        <c:dLbls>
          <c:showLegendKey val="0"/>
          <c:showVal val="0"/>
          <c:showCatName val="0"/>
          <c:showSerName val="0"/>
          <c:showPercent val="0"/>
          <c:showBubbleSize val="0"/>
        </c:dLbls>
        <c:gapWidth val="50"/>
        <c:overlap val="100"/>
        <c:axId val="582644608"/>
        <c:axId val="582645592"/>
      </c:barChart>
      <c:catAx>
        <c:axId val="582644608"/>
        <c:scaling>
          <c:orientation val="minMax"/>
        </c:scaling>
        <c:delete val="0"/>
        <c:axPos val="b"/>
        <c:numFmt formatCode="General" sourceLinked="1"/>
        <c:majorTickMark val="out"/>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Franklin Gothic Book" panose="020B0503020102020204" pitchFamily="34" charset="0"/>
                <a:ea typeface="+mn-ea"/>
                <a:cs typeface="+mn-cs"/>
              </a:defRPr>
            </a:pPr>
            <a:endParaRPr lang="en-US"/>
          </a:p>
        </c:txPr>
        <c:crossAx val="582645592"/>
        <c:crosses val="autoZero"/>
        <c:auto val="1"/>
        <c:lblAlgn val="ctr"/>
        <c:lblOffset val="100"/>
        <c:tickMarkSkip val="5"/>
        <c:noMultiLvlLbl val="0"/>
      </c:catAx>
      <c:valAx>
        <c:axId val="582645592"/>
        <c:scaling>
          <c:orientation val="minMax"/>
        </c:scaling>
        <c:delete val="0"/>
        <c:axPos val="l"/>
        <c:minorGridlines>
          <c:spPr>
            <a:ln w="3175" cap="flat" cmpd="sng" algn="ctr">
              <a:solidFill>
                <a:schemeClr val="bg1">
                  <a:lumMod val="65000"/>
                </a:schemeClr>
              </a:solidFill>
              <a:round/>
            </a:ln>
            <a:effectLst/>
          </c:spPr>
        </c:minorGridlines>
        <c:numFmt formatCode="#,##0.0" sourceLinked="0"/>
        <c:majorTickMark val="out"/>
        <c:minorTickMark val="none"/>
        <c:tickLblPos val="nextTo"/>
        <c:spPr>
          <a:noFill/>
          <a:ln w="6350">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Franklin Gothic Book" panose="020B0503020102020204" pitchFamily="34" charset="0"/>
                <a:ea typeface="+mn-ea"/>
                <a:cs typeface="+mn-cs"/>
              </a:defRPr>
            </a:pPr>
            <a:endParaRPr lang="en-US"/>
          </a:p>
        </c:txPr>
        <c:crossAx val="582644608"/>
        <c:crosses val="autoZero"/>
        <c:crossBetween val="midCat"/>
        <c:majorUnit val="1"/>
        <c:minorUnit val="0.5"/>
      </c:valAx>
      <c:spPr>
        <a:noFill/>
        <a:ln w="6350">
          <a:solidFill>
            <a:schemeClr val="tx1"/>
          </a:solidFill>
        </a:ln>
        <a:effectLst/>
      </c:spPr>
    </c:plotArea>
    <c:legend>
      <c:legendPos val="b"/>
      <c:layout>
        <c:manualLayout>
          <c:xMode val="edge"/>
          <c:yMode val="edge"/>
          <c:x val="4.164181787059227E-2"/>
          <c:y val="5.1985888200650358E-2"/>
          <c:w val="0.40802071208490237"/>
          <c:h val="0.18932638914934186"/>
        </c:manualLayout>
      </c:layout>
      <c:overlay val="0"/>
      <c:spPr>
        <a:solidFill>
          <a:schemeClr val="bg1"/>
        </a:solidFill>
        <a:ln w="6350">
          <a:solidFill>
            <a:schemeClr val="tx1"/>
          </a:solidFill>
        </a:ln>
        <a:effectLst/>
      </c:spPr>
      <c:txPr>
        <a:bodyPr rot="0" spcFirstLastPara="1" vertOverflow="ellipsis" vert="horz" wrap="square" anchor="ctr" anchorCtr="1"/>
        <a:lstStyle/>
        <a:p>
          <a:pPr>
            <a:defRPr sz="1800" b="0" i="0" u="none" strike="noStrike" kern="1200" baseline="0">
              <a:solidFill>
                <a:schemeClr val="tx1"/>
              </a:solidFill>
              <a:latin typeface="Franklin Gothic Book" panose="020B05030201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Franklin Gothic Book" panose="020B05030201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928363574118455E-2"/>
          <c:y val="1.7348146704619191E-2"/>
          <c:w val="0.9295552892844916"/>
          <c:h val="0.87085113575227224"/>
        </c:manualLayout>
      </c:layout>
      <c:barChart>
        <c:barDir val="col"/>
        <c:grouping val="stacked"/>
        <c:varyColors val="0"/>
        <c:ser>
          <c:idx val="1"/>
          <c:order val="0"/>
          <c:tx>
            <c:strRef>
              <c:f>Sheet1!$C$1</c:f>
              <c:strCache>
                <c:ptCount val="1"/>
                <c:pt idx="0">
                  <c:v>Non-Agency RMBS</c:v>
                </c:pt>
              </c:strCache>
            </c:strRef>
          </c:tx>
          <c:spPr>
            <a:solidFill>
              <a:srgbClr val="FFCCCC"/>
            </a:solidFill>
            <a:ln w="3175">
              <a:solidFill>
                <a:schemeClr val="tx1"/>
              </a:solidFill>
            </a:ln>
            <a:effectLst/>
          </c:spPr>
          <c:invertIfNegative val="0"/>
          <c:dLbls>
            <c:dLbl>
              <c:idx val="10"/>
              <c:tx>
                <c:rich>
                  <a:bodyPr/>
                  <a:lstStyle/>
                  <a:p>
                    <a:r>
                      <a:rPr lang="en-US" sz="3200" b="0" i="0" u="none" strike="noStrike" kern="1200" baseline="0" dirty="0">
                        <a:solidFill>
                          <a:prstClr val="black"/>
                        </a:solidFill>
                        <a:latin typeface="Franklin Gothic Book" panose="020B0503020102020204" pitchFamily="34" charset="0"/>
                        <a:sym typeface="Wingdings" panose="05000000000000000000" pitchFamily="2" charset="2"/>
                      </a:rPr>
                      <a:t></a:t>
                    </a:r>
                    <a:endParaRPr lang="en-US" sz="3200" dirty="0"/>
                  </a:p>
                </c:rich>
              </c:tx>
              <c:showLegendKey val="0"/>
              <c:showVal val="1"/>
              <c:showCatName val="1"/>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399A-4BE5-99CC-05E0189781D5}"/>
                </c:ext>
              </c:extLst>
            </c:dLbl>
            <c:dLbl>
              <c:idx val="11"/>
              <c:tx>
                <c:rich>
                  <a:bodyPr/>
                  <a:lstStyle/>
                  <a:p>
                    <a:r>
                      <a:rPr lang="en-US" sz="3200" b="0" i="0" u="none" strike="noStrike" kern="1200" baseline="0" dirty="0">
                        <a:solidFill>
                          <a:prstClr val="black"/>
                        </a:solidFill>
                        <a:latin typeface="Franklin Gothic Book" panose="020B0503020102020204" pitchFamily="34" charset="0"/>
                        <a:sym typeface="Wingdings" panose="05000000000000000000" pitchFamily="2" charset="2"/>
                      </a:rPr>
                      <a:t></a:t>
                    </a:r>
                    <a:endParaRPr lang="en-US" sz="3200"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399A-4BE5-99CC-05E0189781D5}"/>
                </c:ext>
              </c:extLst>
            </c:dLbl>
            <c:dLbl>
              <c:idx val="12"/>
              <c:tx>
                <c:rich>
                  <a:bodyPr/>
                  <a:lstStyle/>
                  <a:p>
                    <a:r>
                      <a:rPr lang="en-US" sz="3200" b="0" i="0" u="none" strike="noStrike" kern="1200" baseline="0" dirty="0">
                        <a:solidFill>
                          <a:prstClr val="black"/>
                        </a:solidFill>
                        <a:latin typeface="Franklin Gothic Book" panose="020B0503020102020204" pitchFamily="34" charset="0"/>
                        <a:sym typeface="Wingdings" panose="05000000000000000000" pitchFamily="2" charset="2"/>
                      </a:rPr>
                      <a:t></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399A-4BE5-99CC-05E0189781D5}"/>
                </c:ext>
              </c:extLst>
            </c:dLbl>
            <c:dLbl>
              <c:idx val="25"/>
              <c:spPr>
                <a:noFill/>
                <a:ln>
                  <a:noFill/>
                </a:ln>
                <a:effectLst/>
              </c:spPr>
              <c:txPr>
                <a:bodyPr rot="-5400000" spcFirstLastPara="1" vertOverflow="ellipsis" wrap="square" lIns="38100" tIns="19050" rIns="38100" bIns="19050" anchor="ctr" anchorCtr="1">
                  <a:spAutoFit/>
                </a:bodyPr>
                <a:lstStyle/>
                <a:p>
                  <a:pPr>
                    <a:defRPr sz="1200"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613-4B06-8F8B-EA30D29C1700}"/>
                </c:ext>
              </c:extLst>
            </c:dLbl>
            <c:dLbl>
              <c:idx val="26"/>
              <c:spPr>
                <a:noFill/>
                <a:ln>
                  <a:noFill/>
                </a:ln>
                <a:effectLst/>
              </c:spPr>
              <c:txPr>
                <a:bodyPr rot="-5400000" spcFirstLastPara="1" vertOverflow="ellipsis" wrap="square" lIns="38100" tIns="19050" rIns="38100" bIns="19050" anchor="ctr" anchorCtr="1">
                  <a:spAutoFit/>
                </a:bodyPr>
                <a:lstStyle/>
                <a:p>
                  <a:pPr>
                    <a:defRPr sz="1200"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613-4B06-8F8B-EA30D29C1700}"/>
                </c:ext>
              </c:extLst>
            </c:dLbl>
            <c:spPr>
              <a:noFill/>
              <a:ln>
                <a:noFill/>
              </a:ln>
              <a:effectLst/>
            </c:spPr>
            <c:txPr>
              <a:bodyPr rot="0" spcFirstLastPara="1" vertOverflow="ellipsis" vert="horz" wrap="square" lIns="38100" tIns="19050" rIns="38100" bIns="19050" anchor="ctr" anchorCtr="1">
                <a:spAutoFit/>
              </a:bodyPr>
              <a:lstStyle/>
              <a:p>
                <a:pPr>
                  <a:defRPr sz="3200"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Sheet1!$A$2:$A$32</c:f>
              <c:strCache>
                <c:ptCount val="30"/>
                <c:pt idx="0">
                  <c:v>1995</c:v>
                </c:pt>
                <c:pt idx="5">
                  <c:v>2000</c:v>
                </c:pt>
                <c:pt idx="10">
                  <c:v>2005</c:v>
                </c:pt>
                <c:pt idx="15">
                  <c:v>2010</c:v>
                </c:pt>
                <c:pt idx="20">
                  <c:v>2015</c:v>
                </c:pt>
                <c:pt idx="25">
                  <c:v>2020</c:v>
                </c:pt>
                <c:pt idx="28">
                  <c:v>YTD
'21</c:v>
                </c:pt>
                <c:pt idx="29">
                  <c:v>YTD
'22</c:v>
                </c:pt>
              </c:strCache>
            </c:strRef>
          </c:cat>
          <c:val>
            <c:numRef>
              <c:f>Sheet1!$C$2:$C$32</c:f>
              <c:numCache>
                <c:formatCode>#,##0.00</c:formatCode>
                <c:ptCount val="31"/>
                <c:pt idx="0" formatCode="General">
                  <c:v>0</c:v>
                </c:pt>
                <c:pt idx="1">
                  <c:v>8.4928435000000149E-2</c:v>
                </c:pt>
                <c:pt idx="2">
                  <c:v>0.13800140100000019</c:v>
                </c:pt>
                <c:pt idx="3">
                  <c:v>0.23161954299999948</c:v>
                </c:pt>
                <c:pt idx="4">
                  <c:v>0.1817482640000001</c:v>
                </c:pt>
                <c:pt idx="5">
                  <c:v>0.14843730299999947</c:v>
                </c:pt>
                <c:pt idx="6">
                  <c:v>0.27203429699999848</c:v>
                </c:pt>
                <c:pt idx="7">
                  <c:v>0.42099464700000189</c:v>
                </c:pt>
                <c:pt idx="8">
                  <c:v>0.66457968769999909</c:v>
                </c:pt>
                <c:pt idx="9">
                  <c:v>0.91782280019999707</c:v>
                </c:pt>
                <c:pt idx="10">
                  <c:v>1.2590979470000054</c:v>
                </c:pt>
                <c:pt idx="11">
                  <c:v>1.2780108197000026</c:v>
                </c:pt>
                <c:pt idx="12">
                  <c:v>0.78821748199998853</c:v>
                </c:pt>
                <c:pt idx="13">
                  <c:v>5.2712687999999952E-2</c:v>
                </c:pt>
                <c:pt idx="14">
                  <c:v>7.2454343999999962E-2</c:v>
                </c:pt>
                <c:pt idx="15">
                  <c:v>6.6638849999999888E-2</c:v>
                </c:pt>
                <c:pt idx="16">
                  <c:v>3.7146532000000038E-2</c:v>
                </c:pt>
                <c:pt idx="17">
                  <c:v>2.7922267000000014E-2</c:v>
                </c:pt>
                <c:pt idx="18">
                  <c:v>5.0197845000000012E-2</c:v>
                </c:pt>
                <c:pt idx="19">
                  <c:v>7.3907405000000148E-2</c:v>
                </c:pt>
                <c:pt idx="20">
                  <c:v>9.7449011200000005E-2</c:v>
                </c:pt>
                <c:pt idx="21">
                  <c:v>8.552004299999999E-2</c:v>
                </c:pt>
                <c:pt idx="22">
                  <c:v>0.12592626300000007</c:v>
                </c:pt>
                <c:pt idx="23">
                  <c:v>0.18135820199999997</c:v>
                </c:pt>
                <c:pt idx="24">
                  <c:v>0.13966876002</c:v>
                </c:pt>
                <c:pt idx="25">
                  <c:v>0.18729127000000001</c:v>
                </c:pt>
                <c:pt idx="26">
                  <c:v>0.27169961499999995</c:v>
                </c:pt>
                <c:pt idx="28">
                  <c:v>6.6252338000000008E-2</c:v>
                </c:pt>
                <c:pt idx="29">
                  <c:v>1.0403898999999999E-2</c:v>
                </c:pt>
              </c:numCache>
            </c:numRef>
          </c:val>
          <c:extLst>
            <c:ext xmlns:c16="http://schemas.microsoft.com/office/drawing/2014/chart" uri="{C3380CC4-5D6E-409C-BE32-E72D297353CC}">
              <c16:uniqueId val="{00000001-399A-4BE5-99CC-05E0189781D5}"/>
            </c:ext>
          </c:extLst>
        </c:ser>
        <c:ser>
          <c:idx val="2"/>
          <c:order val="1"/>
          <c:tx>
            <c:strRef>
              <c:f>Sheet1!$D$1</c:f>
              <c:strCache>
                <c:ptCount val="1"/>
                <c:pt idx="0">
                  <c:v>Non-Agency CMBS</c:v>
                </c:pt>
              </c:strCache>
            </c:strRef>
          </c:tx>
          <c:spPr>
            <a:solidFill>
              <a:srgbClr val="FFFFCC"/>
            </a:solidFill>
            <a:ln w="3175">
              <a:solidFill>
                <a:schemeClr val="tx1"/>
              </a:solidFill>
            </a:ln>
            <a:effectLst/>
          </c:spPr>
          <c:invertIfNegative val="0"/>
          <c:cat>
            <c:strRef>
              <c:f>Sheet1!$A$2:$A$32</c:f>
              <c:strCache>
                <c:ptCount val="30"/>
                <c:pt idx="0">
                  <c:v>1995</c:v>
                </c:pt>
                <c:pt idx="5">
                  <c:v>2000</c:v>
                </c:pt>
                <c:pt idx="10">
                  <c:v>2005</c:v>
                </c:pt>
                <c:pt idx="15">
                  <c:v>2010</c:v>
                </c:pt>
                <c:pt idx="20">
                  <c:v>2015</c:v>
                </c:pt>
                <c:pt idx="25">
                  <c:v>2020</c:v>
                </c:pt>
                <c:pt idx="28">
                  <c:v>YTD
'21</c:v>
                </c:pt>
                <c:pt idx="29">
                  <c:v>YTD
'22</c:v>
                </c:pt>
              </c:strCache>
            </c:strRef>
          </c:cat>
          <c:val>
            <c:numRef>
              <c:f>Sheet1!$D$2:$D$32</c:f>
              <c:numCache>
                <c:formatCode>#,##0.00</c:formatCode>
                <c:ptCount val="31"/>
                <c:pt idx="0" formatCode="General">
                  <c:v>0</c:v>
                </c:pt>
                <c:pt idx="1">
                  <c:v>2.341827400000001E-2</c:v>
                </c:pt>
                <c:pt idx="2">
                  <c:v>4.1084476000000009E-2</c:v>
                </c:pt>
                <c:pt idx="3">
                  <c:v>7.5881197999999969E-2</c:v>
                </c:pt>
                <c:pt idx="4">
                  <c:v>5.6680610999999922E-2</c:v>
                </c:pt>
                <c:pt idx="5">
                  <c:v>4.7074009999999993E-2</c:v>
                </c:pt>
                <c:pt idx="6">
                  <c:v>6.7427725000000077E-2</c:v>
                </c:pt>
                <c:pt idx="7">
                  <c:v>5.4426577000000108E-2</c:v>
                </c:pt>
                <c:pt idx="8">
                  <c:v>8.3505269000000187E-2</c:v>
                </c:pt>
                <c:pt idx="9">
                  <c:v>0.10097378700000001</c:v>
                </c:pt>
                <c:pt idx="10">
                  <c:v>0.17581675999999977</c:v>
                </c:pt>
                <c:pt idx="11">
                  <c:v>0.2137867989999995</c:v>
                </c:pt>
                <c:pt idx="12">
                  <c:v>0.24088989499999985</c:v>
                </c:pt>
                <c:pt idx="13">
                  <c:v>1.731950300000001E-2</c:v>
                </c:pt>
                <c:pt idx="14">
                  <c:v>1.1043413E-2</c:v>
                </c:pt>
                <c:pt idx="15">
                  <c:v>2.4619021000000001E-2</c:v>
                </c:pt>
                <c:pt idx="16">
                  <c:v>3.4490367999999993E-2</c:v>
                </c:pt>
                <c:pt idx="17">
                  <c:v>4.8030688999999988E-2</c:v>
                </c:pt>
                <c:pt idx="18">
                  <c:v>8.7994120999999967E-2</c:v>
                </c:pt>
                <c:pt idx="19">
                  <c:v>0.10057259600000007</c:v>
                </c:pt>
                <c:pt idx="20">
                  <c:v>0.10181680649999998</c:v>
                </c:pt>
                <c:pt idx="21">
                  <c:v>7.8431759000000031E-2</c:v>
                </c:pt>
                <c:pt idx="22">
                  <c:v>9.8000181000000089E-2</c:v>
                </c:pt>
                <c:pt idx="23">
                  <c:v>8.8711927999999995E-2</c:v>
                </c:pt>
                <c:pt idx="24">
                  <c:v>0.105070396</c:v>
                </c:pt>
                <c:pt idx="25">
                  <c:v>5.8916970000000006E-2</c:v>
                </c:pt>
                <c:pt idx="26">
                  <c:v>0.13717179999999995</c:v>
                </c:pt>
                <c:pt idx="28">
                  <c:v>2.9798601999999997E-2</c:v>
                </c:pt>
                <c:pt idx="29">
                  <c:v>2.2251117999999997E-2</c:v>
                </c:pt>
              </c:numCache>
            </c:numRef>
          </c:val>
          <c:extLst>
            <c:ext xmlns:c16="http://schemas.microsoft.com/office/drawing/2014/chart" uri="{C3380CC4-5D6E-409C-BE32-E72D297353CC}">
              <c16:uniqueId val="{00000002-399A-4BE5-99CC-05E0189781D5}"/>
            </c:ext>
          </c:extLst>
        </c:ser>
        <c:ser>
          <c:idx val="3"/>
          <c:order val="2"/>
          <c:tx>
            <c:strRef>
              <c:f>Sheet1!$E$1</c:f>
              <c:strCache>
                <c:ptCount val="1"/>
                <c:pt idx="0">
                  <c:v>ABS</c:v>
                </c:pt>
              </c:strCache>
            </c:strRef>
          </c:tx>
          <c:spPr>
            <a:solidFill>
              <a:srgbClr val="CCFFFF"/>
            </a:solidFill>
            <a:ln w="3175">
              <a:solidFill>
                <a:schemeClr val="tx1"/>
              </a:solidFill>
            </a:ln>
            <a:effectLst/>
          </c:spPr>
          <c:invertIfNegative val="0"/>
          <c:dLbls>
            <c:dLbl>
              <c:idx val="25"/>
              <c:spPr>
                <a:noFill/>
                <a:ln>
                  <a:noFill/>
                </a:ln>
                <a:effectLst/>
              </c:spPr>
              <c:txPr>
                <a:bodyPr rot="-5400000" spcFirstLastPara="1" vertOverflow="ellipsis" wrap="square" lIns="38100" tIns="19050" rIns="38100" bIns="19050" anchor="ctr" anchorCtr="1">
                  <a:spAutoFit/>
                </a:bodyPr>
                <a:lstStyle/>
                <a:p>
                  <a:pPr>
                    <a:defRPr sz="1197"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613-4B06-8F8B-EA30D29C1700}"/>
                </c:ext>
              </c:extLst>
            </c:dLbl>
            <c:dLbl>
              <c:idx val="26"/>
              <c:spPr>
                <a:noFill/>
                <a:ln>
                  <a:noFill/>
                </a:ln>
                <a:effectLst/>
              </c:spPr>
              <c:txPr>
                <a:bodyPr rot="-5400000" spcFirstLastPara="1" vertOverflow="ellipsis" wrap="square" lIns="38100" tIns="19050" rIns="38100" bIns="19050" anchor="ctr" anchorCtr="1">
                  <a:spAutoFit/>
                </a:bodyPr>
                <a:lstStyle/>
                <a:p>
                  <a:pPr>
                    <a:defRPr sz="1197"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613-4B06-8F8B-EA30D29C170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Sheet1!$A$2:$A$32</c:f>
              <c:strCache>
                <c:ptCount val="30"/>
                <c:pt idx="0">
                  <c:v>1995</c:v>
                </c:pt>
                <c:pt idx="5">
                  <c:v>2000</c:v>
                </c:pt>
                <c:pt idx="10">
                  <c:v>2005</c:v>
                </c:pt>
                <c:pt idx="15">
                  <c:v>2010</c:v>
                </c:pt>
                <c:pt idx="20">
                  <c:v>2015</c:v>
                </c:pt>
                <c:pt idx="25">
                  <c:v>2020</c:v>
                </c:pt>
                <c:pt idx="28">
                  <c:v>YTD
'21</c:v>
                </c:pt>
                <c:pt idx="29">
                  <c:v>YTD
'22</c:v>
                </c:pt>
              </c:strCache>
            </c:strRef>
          </c:cat>
          <c:val>
            <c:numRef>
              <c:f>Sheet1!$E$2:$E$32</c:f>
              <c:numCache>
                <c:formatCode>#,##0.00</c:formatCode>
                <c:ptCount val="31"/>
                <c:pt idx="0" formatCode="General">
                  <c:v>0</c:v>
                </c:pt>
                <c:pt idx="1">
                  <c:v>0.12048479445752001</c:v>
                </c:pt>
                <c:pt idx="2">
                  <c:v>0.12417233200289998</c:v>
                </c:pt>
                <c:pt idx="3">
                  <c:v>0.14335745305155001</c:v>
                </c:pt>
                <c:pt idx="4">
                  <c:v>0.14458287000354</c:v>
                </c:pt>
                <c:pt idx="5">
                  <c:v>0.18532583173354999</c:v>
                </c:pt>
                <c:pt idx="6">
                  <c:v>0.20636083604777994</c:v>
                </c:pt>
                <c:pt idx="7">
                  <c:v>0.21211517150147</c:v>
                </c:pt>
                <c:pt idx="8">
                  <c:v>0.22875555435607001</c:v>
                </c:pt>
                <c:pt idx="9">
                  <c:v>0.20611244656685002</c:v>
                </c:pt>
                <c:pt idx="10">
                  <c:v>0.27958276285278</c:v>
                </c:pt>
                <c:pt idx="11">
                  <c:v>0.26243472602458995</c:v>
                </c:pt>
                <c:pt idx="12">
                  <c:v>0.30618795257546005</c:v>
                </c:pt>
                <c:pt idx="13">
                  <c:v>0.13390758414564999</c:v>
                </c:pt>
                <c:pt idx="14">
                  <c:v>0.16524108142977001</c:v>
                </c:pt>
                <c:pt idx="15">
                  <c:v>0.11784433856793999</c:v>
                </c:pt>
                <c:pt idx="16">
                  <c:v>0.12867914373380002</c:v>
                </c:pt>
                <c:pt idx="17">
                  <c:v>0.19916916750238003</c:v>
                </c:pt>
                <c:pt idx="18">
                  <c:v>0.20912907157444</c:v>
                </c:pt>
                <c:pt idx="19">
                  <c:v>0.25329219667373004</c:v>
                </c:pt>
                <c:pt idx="20">
                  <c:v>0.21673270861810998</c:v>
                </c:pt>
                <c:pt idx="21">
                  <c:v>0.20573571566556997</c:v>
                </c:pt>
                <c:pt idx="22">
                  <c:v>0.25603157346620009</c:v>
                </c:pt>
                <c:pt idx="23">
                  <c:v>0.23623045137099996</c:v>
                </c:pt>
                <c:pt idx="24">
                  <c:v>0.26475632212000005</c:v>
                </c:pt>
                <c:pt idx="25">
                  <c:v>0.20120315899999996</c:v>
                </c:pt>
                <c:pt idx="26">
                  <c:v>0.31936792300000005</c:v>
                </c:pt>
                <c:pt idx="28">
                  <c:v>9.270930799999999E-2</c:v>
                </c:pt>
                <c:pt idx="29">
                  <c:v>8.432126999999999E-2</c:v>
                </c:pt>
              </c:numCache>
            </c:numRef>
          </c:val>
          <c:extLst>
            <c:ext xmlns:c16="http://schemas.microsoft.com/office/drawing/2014/chart" uri="{C3380CC4-5D6E-409C-BE32-E72D297353CC}">
              <c16:uniqueId val="{00000004-399A-4BE5-99CC-05E0189781D5}"/>
            </c:ext>
          </c:extLst>
        </c:ser>
        <c:ser>
          <c:idx val="4"/>
          <c:order val="3"/>
          <c:tx>
            <c:strRef>
              <c:f>Sheet1!$F$1</c:f>
              <c:strCache>
                <c:ptCount val="1"/>
                <c:pt idx="0">
                  <c:v>CDO/CLO</c:v>
                </c:pt>
              </c:strCache>
            </c:strRef>
          </c:tx>
          <c:spPr>
            <a:solidFill>
              <a:srgbClr val="DEBDFF"/>
            </a:solidFill>
            <a:ln w="3175">
              <a:solidFill>
                <a:schemeClr val="tx1"/>
              </a:solidFill>
            </a:ln>
            <a:effectLst/>
          </c:spPr>
          <c:invertIfNegative val="0"/>
          <c:dLbls>
            <c:dLbl>
              <c:idx val="10"/>
              <c:tx>
                <c:rich>
                  <a:bodyPr rot="0" spcFirstLastPara="1" vertOverflow="ellipsis" vert="horz" wrap="square" lIns="38100" tIns="19050" rIns="38100" bIns="19050" anchor="ctr" anchorCtr="1">
                    <a:noAutofit/>
                  </a:bodyPr>
                  <a:lstStyle/>
                  <a:p>
                    <a:pPr>
                      <a:defRPr sz="2400" b="0" i="0" u="none" strike="noStrike" kern="1200" baseline="0">
                        <a:solidFill>
                          <a:schemeClr val="tx1"/>
                        </a:solidFill>
                        <a:latin typeface="Franklin Gothic Book" panose="020B0503020102020204" pitchFamily="34" charset="0"/>
                        <a:ea typeface="+mn-ea"/>
                        <a:cs typeface="+mn-cs"/>
                      </a:defRPr>
                    </a:pPr>
                    <a:r>
                      <a:rPr lang="en-US" sz="2400" b="0" i="0" u="none" strike="noStrike" kern="1200" baseline="0" dirty="0">
                        <a:solidFill>
                          <a:prstClr val="black"/>
                        </a:solidFill>
                        <a:latin typeface="Franklin Gothic Book" panose="020B0503020102020204" pitchFamily="34" charset="0"/>
                        <a:sym typeface="Wingdings" panose="05000000000000000000" pitchFamily="2" charset="2"/>
                      </a:rPr>
                      <a:t></a:t>
                    </a:r>
                    <a:endParaRPr lang="en-US" sz="2400" dirty="0"/>
                  </a:p>
                </c:rich>
              </c:tx>
              <c:spPr>
                <a:noFill/>
                <a:ln>
                  <a:noFill/>
                </a:ln>
                <a:effectLst/>
              </c:spPr>
              <c:txPr>
                <a:bodyPr rot="0" spcFirstLastPara="1" vertOverflow="ellipsis" vert="horz" wrap="square" lIns="38100" tIns="19050" rIns="38100" bIns="19050" anchor="ctr" anchorCtr="1">
                  <a:noAutofit/>
                </a:bodyPr>
                <a:lstStyle/>
                <a:p>
                  <a:pPr>
                    <a:defRPr sz="2400"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1.5130434782608696E-2"/>
                      <c:h val="4.4532086476123778E-2"/>
                    </c:manualLayout>
                  </c15:layout>
                  <c15:showDataLabelsRange val="0"/>
                </c:ext>
                <c:ext xmlns:c16="http://schemas.microsoft.com/office/drawing/2014/chart" uri="{C3380CC4-5D6E-409C-BE32-E72D297353CC}">
                  <c16:uniqueId val="{0000000C-399A-4BE5-99CC-05E0189781D5}"/>
                </c:ext>
              </c:extLst>
            </c:dLbl>
            <c:dLbl>
              <c:idx val="11"/>
              <c:tx>
                <c:rich>
                  <a:bodyPr rot="0" spcFirstLastPara="1" vertOverflow="ellipsis" vert="horz" wrap="square" lIns="38100" tIns="19050" rIns="38100" bIns="19050" anchor="ctr" anchorCtr="1">
                    <a:spAutoFit/>
                  </a:bodyPr>
                  <a:lstStyle/>
                  <a:p>
                    <a:pPr>
                      <a:defRPr sz="3200" b="0" i="0" u="none" strike="noStrike" kern="1200" baseline="0">
                        <a:solidFill>
                          <a:schemeClr val="tx1"/>
                        </a:solidFill>
                        <a:latin typeface="Franklin Gothic Book" panose="020B0503020102020204" pitchFamily="34" charset="0"/>
                        <a:ea typeface="+mn-ea"/>
                        <a:cs typeface="+mn-cs"/>
                      </a:defRPr>
                    </a:pPr>
                    <a:r>
                      <a:rPr lang="en-US" sz="3200" b="0" i="0" u="none" strike="noStrike" kern="1200" baseline="0" dirty="0">
                        <a:solidFill>
                          <a:prstClr val="black"/>
                        </a:solidFill>
                        <a:latin typeface="Franklin Gothic Book" panose="020B0503020102020204" pitchFamily="34" charset="0"/>
                        <a:sym typeface="Wingdings" panose="05000000000000000000" pitchFamily="2" charset="2"/>
                      </a:rPr>
                      <a:t></a:t>
                    </a:r>
                    <a:endParaRPr lang="en-US" sz="3200" dirty="0"/>
                  </a:p>
                </c:rich>
              </c:tx>
              <c:spPr>
                <a:noFill/>
                <a:ln>
                  <a:noFill/>
                </a:ln>
                <a:effectLst/>
              </c:spPr>
              <c:txPr>
                <a:bodyPr rot="0" spcFirstLastPara="1" vertOverflow="ellipsis" vert="horz" wrap="square" lIns="38100" tIns="19050" rIns="38100" bIns="19050" anchor="ctr" anchorCtr="1">
                  <a:spAutoFit/>
                </a:bodyPr>
                <a:lstStyle/>
                <a:p>
                  <a:pPr>
                    <a:defRPr sz="3200"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B-399A-4BE5-99CC-05E0189781D5}"/>
                </c:ext>
              </c:extLst>
            </c:dLbl>
            <c:dLbl>
              <c:idx val="12"/>
              <c:tx>
                <c:rich>
                  <a:bodyPr rot="0" spcFirstLastPara="1" vertOverflow="ellipsis" vert="horz" wrap="square" lIns="38100" tIns="19050" rIns="38100" bIns="19050" anchor="ctr" anchorCtr="1">
                    <a:spAutoFit/>
                  </a:bodyPr>
                  <a:lstStyle/>
                  <a:p>
                    <a:pPr>
                      <a:defRPr sz="3200" b="0" i="0" u="none" strike="noStrike" kern="1200" baseline="0">
                        <a:solidFill>
                          <a:schemeClr val="tx1"/>
                        </a:solidFill>
                        <a:latin typeface="Franklin Gothic Book" panose="020B0503020102020204" pitchFamily="34" charset="0"/>
                        <a:ea typeface="+mn-ea"/>
                        <a:cs typeface="+mn-cs"/>
                      </a:defRPr>
                    </a:pPr>
                    <a:r>
                      <a:rPr lang="en-US" sz="3200" b="0" i="0" u="none" strike="noStrike" kern="1200" baseline="0" dirty="0">
                        <a:solidFill>
                          <a:prstClr val="black"/>
                        </a:solidFill>
                        <a:latin typeface="Franklin Gothic Book" panose="020B0503020102020204" pitchFamily="34" charset="0"/>
                        <a:sym typeface="Wingdings" panose="05000000000000000000" pitchFamily="2" charset="2"/>
                      </a:rPr>
                      <a:t></a:t>
                    </a:r>
                    <a:endParaRPr lang="en-US" sz="3200" dirty="0"/>
                  </a:p>
                </c:rich>
              </c:tx>
              <c:spPr>
                <a:noFill/>
                <a:ln>
                  <a:noFill/>
                </a:ln>
                <a:effectLst/>
              </c:spPr>
              <c:txPr>
                <a:bodyPr rot="0" spcFirstLastPara="1" vertOverflow="ellipsis" vert="horz" wrap="square" lIns="38100" tIns="19050" rIns="38100" bIns="19050" anchor="ctr" anchorCtr="1">
                  <a:spAutoFit/>
                </a:bodyPr>
                <a:lstStyle/>
                <a:p>
                  <a:pPr>
                    <a:defRPr sz="3200"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399A-4BE5-99CC-05E0189781D5}"/>
                </c:ext>
              </c:extLst>
            </c:dLbl>
            <c:dLbl>
              <c:idx val="26"/>
              <c:spPr>
                <a:noFill/>
                <a:ln>
                  <a:noFill/>
                </a:ln>
                <a:effectLst/>
              </c:spPr>
              <c:txPr>
                <a:bodyPr rot="-5400000" spcFirstLastPara="1" vertOverflow="ellipsis" wrap="square" lIns="38100" tIns="19050" rIns="38100" bIns="19050" anchor="ctr" anchorCtr="1">
                  <a:spAutoFit/>
                </a:bodyPr>
                <a:lstStyle/>
                <a:p>
                  <a:pPr>
                    <a:defRPr sz="1197"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613-4B06-8F8B-EA30D29C170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Sheet1!$A$2:$A$32</c:f>
              <c:strCache>
                <c:ptCount val="30"/>
                <c:pt idx="0">
                  <c:v>1995</c:v>
                </c:pt>
                <c:pt idx="5">
                  <c:v>2000</c:v>
                </c:pt>
                <c:pt idx="10">
                  <c:v>2005</c:v>
                </c:pt>
                <c:pt idx="15">
                  <c:v>2010</c:v>
                </c:pt>
                <c:pt idx="20">
                  <c:v>2015</c:v>
                </c:pt>
                <c:pt idx="25">
                  <c:v>2020</c:v>
                </c:pt>
                <c:pt idx="28">
                  <c:v>YTD
'21</c:v>
                </c:pt>
                <c:pt idx="29">
                  <c:v>YTD
'22</c:v>
                </c:pt>
              </c:strCache>
            </c:strRef>
          </c:cat>
          <c:val>
            <c:numRef>
              <c:f>Sheet1!$F$2:$F$32</c:f>
              <c:numCache>
                <c:formatCode>#,##0.00</c:formatCode>
                <c:ptCount val="31"/>
                <c:pt idx="0" formatCode="General">
                  <c:v>0</c:v>
                </c:pt>
                <c:pt idx="1">
                  <c:v>6.7449999999999997E-4</c:v>
                </c:pt>
                <c:pt idx="2">
                  <c:v>1.8924400000000001E-2</c:v>
                </c:pt>
                <c:pt idx="3">
                  <c:v>4.0808300000000006E-2</c:v>
                </c:pt>
                <c:pt idx="4">
                  <c:v>5.1710800000000001E-2</c:v>
                </c:pt>
                <c:pt idx="5">
                  <c:v>5.4947400000000007E-2</c:v>
                </c:pt>
                <c:pt idx="6">
                  <c:v>5.5038800000000006E-2</c:v>
                </c:pt>
                <c:pt idx="7">
                  <c:v>5.6454600000000014E-2</c:v>
                </c:pt>
                <c:pt idx="8">
                  <c:v>5.8817300000000003E-2</c:v>
                </c:pt>
                <c:pt idx="9">
                  <c:v>0.12446309999999999</c:v>
                </c:pt>
                <c:pt idx="10">
                  <c:v>0.19413129999999992</c:v>
                </c:pt>
                <c:pt idx="11">
                  <c:v>0.39575710000000019</c:v>
                </c:pt>
                <c:pt idx="12">
                  <c:v>0.4896801900000004</c:v>
                </c:pt>
                <c:pt idx="13">
                  <c:v>8.1306719999999985E-2</c:v>
                </c:pt>
                <c:pt idx="14">
                  <c:v>1.2664502999999999E-2</c:v>
                </c:pt>
                <c:pt idx="15">
                  <c:v>8.0718660000000005E-3</c:v>
                </c:pt>
                <c:pt idx="16">
                  <c:v>2.2300639000000001E-2</c:v>
                </c:pt>
                <c:pt idx="17">
                  <c:v>5.9838400000000007E-2</c:v>
                </c:pt>
                <c:pt idx="18">
                  <c:v>9.4992733999999995E-2</c:v>
                </c:pt>
                <c:pt idx="19">
                  <c:v>0.140062615</c:v>
                </c:pt>
                <c:pt idx="20">
                  <c:v>0.11666469927575999</c:v>
                </c:pt>
                <c:pt idx="21">
                  <c:v>0.11968401300000001</c:v>
                </c:pt>
                <c:pt idx="22">
                  <c:v>0.294263752652</c:v>
                </c:pt>
                <c:pt idx="23">
                  <c:v>0.28069416200000002</c:v>
                </c:pt>
                <c:pt idx="24">
                  <c:v>0.16990001299999999</c:v>
                </c:pt>
                <c:pt idx="25">
                  <c:v>0.103080296</c:v>
                </c:pt>
                <c:pt idx="26">
                  <c:v>0.26252278400000001</c:v>
                </c:pt>
                <c:pt idx="28">
                  <c:v>8.4763369000000005E-2</c:v>
                </c:pt>
                <c:pt idx="29">
                  <c:v>1.6434781999999998E-2</c:v>
                </c:pt>
              </c:numCache>
            </c:numRef>
          </c:val>
          <c:extLst>
            <c:ext xmlns:c16="http://schemas.microsoft.com/office/drawing/2014/chart" uri="{C3380CC4-5D6E-409C-BE32-E72D297353CC}">
              <c16:uniqueId val="{00000005-399A-4BE5-99CC-05E0189781D5}"/>
            </c:ext>
          </c:extLst>
        </c:ser>
        <c:dLbls>
          <c:showLegendKey val="0"/>
          <c:showVal val="0"/>
          <c:showCatName val="0"/>
          <c:showSerName val="0"/>
          <c:showPercent val="0"/>
          <c:showBubbleSize val="0"/>
        </c:dLbls>
        <c:gapWidth val="50"/>
        <c:overlap val="100"/>
        <c:axId val="582644608"/>
        <c:axId val="582645592"/>
      </c:barChart>
      <c:catAx>
        <c:axId val="582644608"/>
        <c:scaling>
          <c:orientation val="minMax"/>
        </c:scaling>
        <c:delete val="0"/>
        <c:axPos val="b"/>
        <c:numFmt formatCode="General" sourceLinked="1"/>
        <c:majorTickMark val="out"/>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Franklin Gothic Book" panose="020B0503020102020204" pitchFamily="34" charset="0"/>
                <a:ea typeface="+mn-ea"/>
                <a:cs typeface="+mn-cs"/>
              </a:defRPr>
            </a:pPr>
            <a:endParaRPr lang="en-US"/>
          </a:p>
        </c:txPr>
        <c:crossAx val="582645592"/>
        <c:crosses val="autoZero"/>
        <c:auto val="1"/>
        <c:lblAlgn val="ctr"/>
        <c:lblOffset val="100"/>
        <c:tickMarkSkip val="5"/>
        <c:noMultiLvlLbl val="0"/>
      </c:catAx>
      <c:valAx>
        <c:axId val="582645592"/>
        <c:scaling>
          <c:orientation val="minMax"/>
        </c:scaling>
        <c:delete val="0"/>
        <c:axPos val="l"/>
        <c:minorGridlines>
          <c:spPr>
            <a:ln w="3175" cap="flat" cmpd="sng" algn="ctr">
              <a:solidFill>
                <a:schemeClr val="bg1">
                  <a:lumMod val="65000"/>
                </a:schemeClr>
              </a:solidFill>
              <a:round/>
            </a:ln>
            <a:effectLst/>
          </c:spPr>
        </c:minorGridlines>
        <c:numFmt formatCode="#,##0.0" sourceLinked="0"/>
        <c:majorTickMark val="out"/>
        <c:minorTickMark val="none"/>
        <c:tickLblPos val="nextTo"/>
        <c:spPr>
          <a:noFill/>
          <a:ln w="6350">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Franklin Gothic Book" panose="020B0503020102020204" pitchFamily="34" charset="0"/>
                <a:ea typeface="+mn-ea"/>
                <a:cs typeface="+mn-cs"/>
              </a:defRPr>
            </a:pPr>
            <a:endParaRPr lang="en-US"/>
          </a:p>
        </c:txPr>
        <c:crossAx val="582644608"/>
        <c:crosses val="autoZero"/>
        <c:crossBetween val="midCat"/>
        <c:minorUnit val="0.25"/>
      </c:valAx>
      <c:spPr>
        <a:noFill/>
        <a:ln w="6350">
          <a:solidFill>
            <a:schemeClr val="tx1"/>
          </a:solidFill>
        </a:ln>
        <a:effectLst/>
      </c:spPr>
    </c:plotArea>
    <c:legend>
      <c:legendPos val="b"/>
      <c:layout>
        <c:manualLayout>
          <c:xMode val="edge"/>
          <c:yMode val="edge"/>
          <c:x val="5.9033122218418353E-2"/>
          <c:y val="5.4379376120327325E-2"/>
          <c:w val="0.19389027730229375"/>
          <c:h val="0.34969421931360911"/>
        </c:manualLayout>
      </c:layout>
      <c:overlay val="0"/>
      <c:spPr>
        <a:solidFill>
          <a:schemeClr val="bg1"/>
        </a:solidFill>
        <a:ln w="6350">
          <a:solidFill>
            <a:schemeClr val="tx1"/>
          </a:solidFill>
        </a:ln>
        <a:effectLst/>
      </c:spPr>
      <c:txPr>
        <a:bodyPr rot="0" spcFirstLastPara="1" vertOverflow="ellipsis" vert="horz" wrap="square" anchor="ctr" anchorCtr="1"/>
        <a:lstStyle/>
        <a:p>
          <a:pPr>
            <a:defRPr sz="1800" b="0" i="0" u="none" strike="noStrike" kern="1200" baseline="0">
              <a:solidFill>
                <a:schemeClr val="tx1"/>
              </a:solidFill>
              <a:latin typeface="Franklin Gothic Book" panose="020B05030201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Franklin Gothic Book" panose="020B05030201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389678192399868E-2"/>
          <c:y val="3.5000000000000003E-2"/>
          <c:w val="0.92065380006846975"/>
          <c:h val="0.87948897246053204"/>
        </c:manualLayout>
      </c:layout>
      <c:barChart>
        <c:barDir val="col"/>
        <c:grouping val="stacked"/>
        <c:varyColors val="0"/>
        <c:ser>
          <c:idx val="0"/>
          <c:order val="0"/>
          <c:tx>
            <c:strRef>
              <c:f>Sheet1!$A$2</c:f>
              <c:strCache>
                <c:ptCount val="1"/>
                <c:pt idx="0">
                  <c:v>RMBS</c:v>
                </c:pt>
              </c:strCache>
            </c:strRef>
          </c:tx>
          <c:spPr>
            <a:solidFill>
              <a:schemeClr val="accent1"/>
            </a:solidFill>
            <a:ln w="6350">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Sheet1!$B$1:$G$1</c:f>
              <c:numCache>
                <c:formatCode>General</c:formatCode>
                <c:ptCount val="6"/>
                <c:pt idx="0">
                  <c:v>2016</c:v>
                </c:pt>
                <c:pt idx="1">
                  <c:v>2017</c:v>
                </c:pt>
                <c:pt idx="2">
                  <c:v>2018</c:v>
                </c:pt>
                <c:pt idx="3">
                  <c:v>2019</c:v>
                </c:pt>
                <c:pt idx="4">
                  <c:v>2020</c:v>
                </c:pt>
                <c:pt idx="5">
                  <c:v>2021</c:v>
                </c:pt>
              </c:numCache>
            </c:numRef>
          </c:cat>
          <c:val>
            <c:numRef>
              <c:f>Sheet1!$B$2:$G$2</c:f>
              <c:numCache>
                <c:formatCode>#,##0.0</c:formatCode>
                <c:ptCount val="6"/>
                <c:pt idx="0">
                  <c:v>120.6</c:v>
                </c:pt>
                <c:pt idx="1">
                  <c:v>123</c:v>
                </c:pt>
                <c:pt idx="2">
                  <c:v>113.3</c:v>
                </c:pt>
                <c:pt idx="3">
                  <c:v>104.1</c:v>
                </c:pt>
                <c:pt idx="4">
                  <c:v>80.599999999999994</c:v>
                </c:pt>
                <c:pt idx="5">
                  <c:v>86.7</c:v>
                </c:pt>
              </c:numCache>
            </c:numRef>
          </c:val>
          <c:extLst>
            <c:ext xmlns:c16="http://schemas.microsoft.com/office/drawing/2014/chart" uri="{C3380CC4-5D6E-409C-BE32-E72D297353CC}">
              <c16:uniqueId val="{00000000-026F-4132-846E-A9490E86EABB}"/>
            </c:ext>
          </c:extLst>
        </c:ser>
        <c:ser>
          <c:idx val="1"/>
          <c:order val="1"/>
          <c:tx>
            <c:strRef>
              <c:f>Sheet1!$A$3</c:f>
              <c:strCache>
                <c:ptCount val="1"/>
                <c:pt idx="0">
                  <c:v>CMBS</c:v>
                </c:pt>
              </c:strCache>
            </c:strRef>
          </c:tx>
          <c:spPr>
            <a:solidFill>
              <a:srgbClr val="FFFF99"/>
            </a:solidFill>
            <a:ln w="6350">
              <a:solidFill>
                <a:schemeClr val="tx1"/>
              </a:solidFill>
            </a:ln>
            <a:effectLst/>
          </c:spPr>
          <c:invertIfNegative val="0"/>
          <c:cat>
            <c:numRef>
              <c:f>Sheet1!$B$1:$G$1</c:f>
              <c:numCache>
                <c:formatCode>General</c:formatCode>
                <c:ptCount val="6"/>
                <c:pt idx="0">
                  <c:v>2016</c:v>
                </c:pt>
                <c:pt idx="1">
                  <c:v>2017</c:v>
                </c:pt>
                <c:pt idx="2">
                  <c:v>2018</c:v>
                </c:pt>
                <c:pt idx="3">
                  <c:v>2019</c:v>
                </c:pt>
                <c:pt idx="4">
                  <c:v>2020</c:v>
                </c:pt>
                <c:pt idx="5">
                  <c:v>2021</c:v>
                </c:pt>
              </c:numCache>
            </c:numRef>
          </c:cat>
          <c:val>
            <c:numRef>
              <c:f>Sheet1!$B$3:$G$3</c:f>
              <c:numCache>
                <c:formatCode>#,##0.0</c:formatCode>
                <c:ptCount val="6"/>
                <c:pt idx="0">
                  <c:v>3.7</c:v>
                </c:pt>
                <c:pt idx="1">
                  <c:v>0.9</c:v>
                </c:pt>
                <c:pt idx="2">
                  <c:v>5.8</c:v>
                </c:pt>
                <c:pt idx="3">
                  <c:v>5.8</c:v>
                </c:pt>
                <c:pt idx="4">
                  <c:v>2.4</c:v>
                </c:pt>
                <c:pt idx="5">
                  <c:v>7.3</c:v>
                </c:pt>
              </c:numCache>
            </c:numRef>
          </c:val>
          <c:extLst>
            <c:ext xmlns:c16="http://schemas.microsoft.com/office/drawing/2014/chart" uri="{C3380CC4-5D6E-409C-BE32-E72D297353CC}">
              <c16:uniqueId val="{00000001-026F-4132-846E-A9490E86EABB}"/>
            </c:ext>
          </c:extLst>
        </c:ser>
        <c:ser>
          <c:idx val="2"/>
          <c:order val="2"/>
          <c:tx>
            <c:strRef>
              <c:f>Sheet1!$A$4</c:f>
              <c:strCache>
                <c:ptCount val="1"/>
                <c:pt idx="0">
                  <c:v>ABS</c:v>
                </c:pt>
              </c:strCache>
            </c:strRef>
          </c:tx>
          <c:spPr>
            <a:solidFill>
              <a:srgbClr val="CCFFFF"/>
            </a:solidFill>
            <a:ln w="6350">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Sheet1!$B$1:$G$1</c:f>
              <c:numCache>
                <c:formatCode>General</c:formatCode>
                <c:ptCount val="6"/>
                <c:pt idx="0">
                  <c:v>2016</c:v>
                </c:pt>
                <c:pt idx="1">
                  <c:v>2017</c:v>
                </c:pt>
                <c:pt idx="2">
                  <c:v>2018</c:v>
                </c:pt>
                <c:pt idx="3">
                  <c:v>2019</c:v>
                </c:pt>
                <c:pt idx="4">
                  <c:v>2020</c:v>
                </c:pt>
                <c:pt idx="5">
                  <c:v>2021</c:v>
                </c:pt>
              </c:numCache>
            </c:numRef>
          </c:cat>
          <c:val>
            <c:numRef>
              <c:f>Sheet1!$B$4:$G$4</c:f>
              <c:numCache>
                <c:formatCode>#,##0.0</c:formatCode>
                <c:ptCount val="6"/>
                <c:pt idx="0">
                  <c:v>70.900000000000006</c:v>
                </c:pt>
                <c:pt idx="1">
                  <c:v>52.7</c:v>
                </c:pt>
                <c:pt idx="2">
                  <c:v>68.7</c:v>
                </c:pt>
                <c:pt idx="3">
                  <c:v>48.4</c:v>
                </c:pt>
                <c:pt idx="4">
                  <c:v>70.400000000000006</c:v>
                </c:pt>
                <c:pt idx="5">
                  <c:v>62.3</c:v>
                </c:pt>
              </c:numCache>
            </c:numRef>
          </c:val>
          <c:extLst>
            <c:ext xmlns:c16="http://schemas.microsoft.com/office/drawing/2014/chart" uri="{C3380CC4-5D6E-409C-BE32-E72D297353CC}">
              <c16:uniqueId val="{00000002-026F-4132-846E-A9490E86EABB}"/>
            </c:ext>
          </c:extLst>
        </c:ser>
        <c:ser>
          <c:idx val="3"/>
          <c:order val="3"/>
          <c:tx>
            <c:strRef>
              <c:f>Sheet1!$A$5</c:f>
              <c:strCache>
                <c:ptCount val="1"/>
                <c:pt idx="0">
                  <c:v>CDO/CLO</c:v>
                </c:pt>
              </c:strCache>
            </c:strRef>
          </c:tx>
          <c:spPr>
            <a:solidFill>
              <a:srgbClr val="DEBDFF"/>
            </a:solidFill>
            <a:ln w="6350">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Sheet1!$B$1:$G$1</c:f>
              <c:numCache>
                <c:formatCode>General</c:formatCode>
                <c:ptCount val="6"/>
                <c:pt idx="0">
                  <c:v>2016</c:v>
                </c:pt>
                <c:pt idx="1">
                  <c:v>2017</c:v>
                </c:pt>
                <c:pt idx="2">
                  <c:v>2018</c:v>
                </c:pt>
                <c:pt idx="3">
                  <c:v>2019</c:v>
                </c:pt>
                <c:pt idx="4">
                  <c:v>2020</c:v>
                </c:pt>
                <c:pt idx="5">
                  <c:v>2021</c:v>
                </c:pt>
              </c:numCache>
            </c:numRef>
          </c:cat>
          <c:val>
            <c:numRef>
              <c:f>Sheet1!$B$5:$G$5</c:f>
              <c:numCache>
                <c:formatCode>#,##0.0</c:formatCode>
                <c:ptCount val="6"/>
                <c:pt idx="0">
                  <c:v>21.7</c:v>
                </c:pt>
                <c:pt idx="1">
                  <c:v>44.7</c:v>
                </c:pt>
                <c:pt idx="2">
                  <c:v>51.6</c:v>
                </c:pt>
                <c:pt idx="3">
                  <c:v>39.5</c:v>
                </c:pt>
                <c:pt idx="4">
                  <c:v>22.1</c:v>
                </c:pt>
                <c:pt idx="5">
                  <c:v>43.7</c:v>
                </c:pt>
              </c:numCache>
            </c:numRef>
          </c:val>
          <c:extLst>
            <c:ext xmlns:c16="http://schemas.microsoft.com/office/drawing/2014/chart" uri="{C3380CC4-5D6E-409C-BE32-E72D297353CC}">
              <c16:uniqueId val="{00000004-026F-4132-846E-A9490E86EABB}"/>
            </c:ext>
          </c:extLst>
        </c:ser>
        <c:ser>
          <c:idx val="4"/>
          <c:order val="4"/>
          <c:tx>
            <c:strRef>
              <c:f>Sheet1!$A$6</c:f>
              <c:strCache>
                <c:ptCount val="1"/>
                <c:pt idx="0">
                  <c:v>SME</c:v>
                </c:pt>
              </c:strCache>
            </c:strRef>
          </c:tx>
          <c:spPr>
            <a:solidFill>
              <a:srgbClr val="99FF99"/>
            </a:solidFill>
            <a:ln w="6350">
              <a:solidFill>
                <a:schemeClr val="tx1"/>
              </a:solidFill>
            </a:ln>
            <a:effectLst/>
          </c:spPr>
          <c:invertIfNegative val="0"/>
          <c:dLbls>
            <c:dLbl>
              <c:idx val="4"/>
              <c:delete val="1"/>
              <c:extLst>
                <c:ext xmlns:c15="http://schemas.microsoft.com/office/drawing/2012/chart" uri="{CE6537A1-D6FC-4f65-9D91-7224C49458BB}"/>
                <c:ext xmlns:c16="http://schemas.microsoft.com/office/drawing/2014/chart" uri="{C3380CC4-5D6E-409C-BE32-E72D297353CC}">
                  <c16:uniqueId val="{00000001-3B95-4628-90A2-869FF8CBE96F}"/>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Sheet1!$B$1:$G$1</c:f>
              <c:numCache>
                <c:formatCode>General</c:formatCode>
                <c:ptCount val="6"/>
                <c:pt idx="0">
                  <c:v>2016</c:v>
                </c:pt>
                <c:pt idx="1">
                  <c:v>2017</c:v>
                </c:pt>
                <c:pt idx="2">
                  <c:v>2018</c:v>
                </c:pt>
                <c:pt idx="3">
                  <c:v>2019</c:v>
                </c:pt>
                <c:pt idx="4">
                  <c:v>2020</c:v>
                </c:pt>
                <c:pt idx="5">
                  <c:v>2021</c:v>
                </c:pt>
              </c:numCache>
            </c:numRef>
          </c:cat>
          <c:val>
            <c:numRef>
              <c:f>Sheet1!$B$6:$G$6</c:f>
              <c:numCache>
                <c:formatCode>#,##0.0</c:formatCode>
                <c:ptCount val="6"/>
                <c:pt idx="0">
                  <c:v>19.899999999999999</c:v>
                </c:pt>
                <c:pt idx="1">
                  <c:v>14.9</c:v>
                </c:pt>
                <c:pt idx="2">
                  <c:v>29.5</c:v>
                </c:pt>
                <c:pt idx="3">
                  <c:v>23</c:v>
                </c:pt>
                <c:pt idx="4">
                  <c:v>7.5</c:v>
                </c:pt>
                <c:pt idx="5">
                  <c:v>28.4</c:v>
                </c:pt>
              </c:numCache>
            </c:numRef>
          </c:val>
          <c:extLst>
            <c:ext xmlns:c16="http://schemas.microsoft.com/office/drawing/2014/chart" uri="{C3380CC4-5D6E-409C-BE32-E72D297353CC}">
              <c16:uniqueId val="{00000005-026F-4132-846E-A9490E86EABB}"/>
            </c:ext>
          </c:extLst>
        </c:ser>
        <c:ser>
          <c:idx val="5"/>
          <c:order val="5"/>
          <c:tx>
            <c:strRef>
              <c:f>Sheet1!$A$7</c:f>
              <c:strCache>
                <c:ptCount val="1"/>
                <c:pt idx="0">
                  <c:v>Corporate</c:v>
                </c:pt>
              </c:strCache>
            </c:strRef>
          </c:tx>
          <c:spPr>
            <a:solidFill>
              <a:srgbClr val="FF0000"/>
            </a:solidFill>
            <a:ln w="6350">
              <a:solidFill>
                <a:schemeClr val="tx1"/>
              </a:solidFill>
            </a:ln>
            <a:effectLst/>
          </c:spPr>
          <c:invertIfNegative val="0"/>
          <c:cat>
            <c:numRef>
              <c:f>Sheet1!$B$1:$G$1</c:f>
              <c:numCache>
                <c:formatCode>General</c:formatCode>
                <c:ptCount val="6"/>
                <c:pt idx="0">
                  <c:v>2016</c:v>
                </c:pt>
                <c:pt idx="1">
                  <c:v>2017</c:v>
                </c:pt>
                <c:pt idx="2">
                  <c:v>2018</c:v>
                </c:pt>
                <c:pt idx="3">
                  <c:v>2019</c:v>
                </c:pt>
                <c:pt idx="4">
                  <c:v>2020</c:v>
                </c:pt>
                <c:pt idx="5">
                  <c:v>2021</c:v>
                </c:pt>
              </c:numCache>
            </c:numRef>
          </c:cat>
          <c:val>
            <c:numRef>
              <c:f>Sheet1!$B$7:$G$7</c:f>
              <c:numCache>
                <c:formatCode>#,##0.0</c:formatCode>
                <c:ptCount val="6"/>
                <c:pt idx="0">
                  <c:v>2.9</c:v>
                </c:pt>
                <c:pt idx="1">
                  <c:v>0</c:v>
                </c:pt>
                <c:pt idx="2">
                  <c:v>0.6</c:v>
                </c:pt>
                <c:pt idx="3">
                  <c:v>0</c:v>
                </c:pt>
                <c:pt idx="4">
                  <c:v>11.7</c:v>
                </c:pt>
                <c:pt idx="5">
                  <c:v>4.8</c:v>
                </c:pt>
              </c:numCache>
            </c:numRef>
          </c:val>
          <c:extLst>
            <c:ext xmlns:c16="http://schemas.microsoft.com/office/drawing/2014/chart" uri="{C3380CC4-5D6E-409C-BE32-E72D297353CC}">
              <c16:uniqueId val="{00000006-026F-4132-846E-A9490E86EABB}"/>
            </c:ext>
          </c:extLst>
        </c:ser>
        <c:dLbls>
          <c:showLegendKey val="0"/>
          <c:showVal val="0"/>
          <c:showCatName val="0"/>
          <c:showSerName val="0"/>
          <c:showPercent val="0"/>
          <c:showBubbleSize val="0"/>
        </c:dLbls>
        <c:gapWidth val="150"/>
        <c:overlap val="100"/>
        <c:axId val="354134696"/>
        <c:axId val="354128464"/>
      </c:barChart>
      <c:catAx>
        <c:axId val="354134696"/>
        <c:scaling>
          <c:orientation val="minMax"/>
        </c:scaling>
        <c:delete val="0"/>
        <c:axPos val="b"/>
        <c:numFmt formatCode="General" sourceLinked="1"/>
        <c:majorTickMark val="none"/>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crossAx val="354128464"/>
        <c:crosses val="autoZero"/>
        <c:auto val="1"/>
        <c:lblAlgn val="ctr"/>
        <c:lblOffset val="100"/>
        <c:noMultiLvlLbl val="0"/>
      </c:catAx>
      <c:valAx>
        <c:axId val="354128464"/>
        <c:scaling>
          <c:orientation val="minMax"/>
        </c:scaling>
        <c:delete val="0"/>
        <c:axPos val="l"/>
        <c:majorGridlines>
          <c:spPr>
            <a:ln w="3175" cap="flat" cmpd="sng" algn="ctr">
              <a:solidFill>
                <a:schemeClr val="bg1">
                  <a:lumMod val="65000"/>
                </a:schemeClr>
              </a:solidFill>
              <a:round/>
            </a:ln>
            <a:effectLst/>
          </c:spPr>
        </c:majorGridlines>
        <c:numFmt formatCode="#,##0" sourceLinked="0"/>
        <c:majorTickMark val="out"/>
        <c:minorTickMark val="none"/>
        <c:tickLblPos val="nextTo"/>
        <c:spPr>
          <a:noFill/>
          <a:ln w="6350">
            <a:solidFill>
              <a:schemeClr val="tx1"/>
            </a:solid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crossAx val="354134696"/>
        <c:crosses val="autoZero"/>
        <c:crossBetween val="between"/>
      </c:valAx>
      <c:spPr>
        <a:noFill/>
        <a:ln w="6350">
          <a:solidFill>
            <a:schemeClr val="tx1"/>
          </a:solidFill>
        </a:ln>
        <a:effectLst/>
      </c:spPr>
    </c:plotArea>
    <c:legend>
      <c:legendPos val="b"/>
      <c:layout>
        <c:manualLayout>
          <c:xMode val="edge"/>
          <c:yMode val="edge"/>
          <c:x val="0.51257737076343712"/>
          <c:y val="5.9495780175270414E-2"/>
          <c:w val="0.32810604245121527"/>
          <c:h val="0.18274245124685501"/>
        </c:manualLayout>
      </c:layout>
      <c:overlay val="0"/>
      <c:spPr>
        <a:solidFill>
          <a:schemeClr val="bg1"/>
        </a:solidFill>
        <a:ln w="6350">
          <a:solidFill>
            <a:schemeClr val="tx1"/>
          </a:solidFill>
        </a:ln>
        <a:effectLst/>
      </c:spPr>
      <c:txPr>
        <a:bodyPr rot="0" spcFirstLastPara="1" vertOverflow="ellipsis" vert="horz" wrap="square" anchor="ctr" anchorCtr="1"/>
        <a:lstStyle/>
        <a:p>
          <a:pPr>
            <a:defRPr sz="1800" b="0" i="0" u="none" strike="noStrike" kern="1200" baseline="0">
              <a:solidFill>
                <a:schemeClr val="tx1"/>
              </a:solidFill>
              <a:latin typeface="Franklin Gothic Book" panose="020B05030201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solidFill>
            <a:schemeClr val="tx1"/>
          </a:solidFill>
          <a:latin typeface="Franklin Gothic Book" panose="020B05030201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Chines Securitization Volume</c:v>
                </c:pt>
              </c:strCache>
            </c:strRef>
          </c:tx>
          <c:spPr>
            <a:solidFill>
              <a:srgbClr val="FFCCFF"/>
            </a:solidFill>
            <a:ln w="3175">
              <a:solidFill>
                <a:schemeClr val="tx1"/>
              </a:solidFill>
            </a:ln>
            <a:effectLst/>
          </c:spPr>
          <c:invertIfNegative val="0"/>
          <c:cat>
            <c:numRef>
              <c:f>Sheet1!$A$2:$A$11</c:f>
              <c:numCache>
                <c:formatCode>General</c:formatCode>
                <c:ptCount val="10"/>
                <c:pt idx="0">
                  <c:v>2012</c:v>
                </c:pt>
                <c:pt idx="1">
                  <c:v>2013</c:v>
                </c:pt>
                <c:pt idx="2">
                  <c:v>2014</c:v>
                </c:pt>
                <c:pt idx="3">
                  <c:v>2015</c:v>
                </c:pt>
                <c:pt idx="4">
                  <c:v>2016</c:v>
                </c:pt>
                <c:pt idx="5">
                  <c:v>2017</c:v>
                </c:pt>
                <c:pt idx="6">
                  <c:v>2018</c:v>
                </c:pt>
                <c:pt idx="7">
                  <c:v>2019</c:v>
                </c:pt>
                <c:pt idx="8">
                  <c:v>2020</c:v>
                </c:pt>
                <c:pt idx="9">
                  <c:v>2021</c:v>
                </c:pt>
              </c:numCache>
            </c:numRef>
          </c:cat>
          <c:val>
            <c:numRef>
              <c:f>Sheet1!$B$2:$B$11</c:f>
              <c:numCache>
                <c:formatCode>General</c:formatCode>
                <c:ptCount val="10"/>
                <c:pt idx="0">
                  <c:v>46.718969619578303</c:v>
                </c:pt>
                <c:pt idx="1">
                  <c:v>47.653281524622898</c:v>
                </c:pt>
                <c:pt idx="2">
                  <c:v>350.85206654846399</c:v>
                </c:pt>
                <c:pt idx="3">
                  <c:v>632.24624034247995</c:v>
                </c:pt>
                <c:pt idx="4">
                  <c:v>898.00740448127306</c:v>
                </c:pt>
                <c:pt idx="5">
                  <c:v>1440.8991943262899</c:v>
                </c:pt>
                <c:pt idx="6">
                  <c:v>2019.3205515695499</c:v>
                </c:pt>
                <c:pt idx="7">
                  <c:v>2356.1408505048098</c:v>
                </c:pt>
                <c:pt idx="8">
                  <c:v>2918.9291980928401</c:v>
                </c:pt>
                <c:pt idx="9">
                  <c:v>3146.31842944154</c:v>
                </c:pt>
              </c:numCache>
            </c:numRef>
          </c:val>
          <c:extLst>
            <c:ext xmlns:c16="http://schemas.microsoft.com/office/drawing/2014/chart" uri="{C3380CC4-5D6E-409C-BE32-E72D297353CC}">
              <c16:uniqueId val="{00000000-BF84-4C56-B470-E6CE45E4370E}"/>
            </c:ext>
          </c:extLst>
        </c:ser>
        <c:dLbls>
          <c:showLegendKey val="0"/>
          <c:showVal val="0"/>
          <c:showCatName val="0"/>
          <c:showSerName val="0"/>
          <c:showPercent val="0"/>
          <c:showBubbleSize val="0"/>
        </c:dLbls>
        <c:gapWidth val="150"/>
        <c:overlap val="100"/>
        <c:axId val="230124536"/>
        <c:axId val="230130768"/>
      </c:barChart>
      <c:catAx>
        <c:axId val="230124536"/>
        <c:scaling>
          <c:orientation val="minMax"/>
        </c:scaling>
        <c:delete val="0"/>
        <c:axPos val="b"/>
        <c:numFmt formatCode="General" sourceLinked="1"/>
        <c:majorTickMark val="out"/>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Franklin Gothic Book" panose="020B0503020102020204" pitchFamily="34" charset="0"/>
                <a:ea typeface="+mn-ea"/>
                <a:cs typeface="+mn-cs"/>
              </a:defRPr>
            </a:pPr>
            <a:endParaRPr lang="en-US"/>
          </a:p>
        </c:txPr>
        <c:crossAx val="230130768"/>
        <c:crosses val="autoZero"/>
        <c:auto val="1"/>
        <c:lblAlgn val="ctr"/>
        <c:lblOffset val="100"/>
        <c:noMultiLvlLbl val="0"/>
      </c:catAx>
      <c:valAx>
        <c:axId val="230130768"/>
        <c:scaling>
          <c:orientation val="minMax"/>
        </c:scaling>
        <c:delete val="0"/>
        <c:axPos val="l"/>
        <c:majorGridlines>
          <c:spPr>
            <a:ln w="3175" cap="flat" cmpd="sng" algn="ctr">
              <a:solidFill>
                <a:schemeClr val="bg1">
                  <a:lumMod val="65000"/>
                </a:schemeClr>
              </a:solidFill>
              <a:round/>
            </a:ln>
            <a:effectLst/>
          </c:spPr>
        </c:majorGridlines>
        <c:numFmt formatCode="#,##0" sourceLinked="0"/>
        <c:majorTickMark val="out"/>
        <c:minorTickMark val="none"/>
        <c:tickLblPos val="nextTo"/>
        <c:spPr>
          <a:noFill/>
          <a:ln w="6350">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Franklin Gothic Book" panose="020B0503020102020204" pitchFamily="34" charset="0"/>
                <a:ea typeface="+mn-ea"/>
                <a:cs typeface="+mn-cs"/>
              </a:defRPr>
            </a:pPr>
            <a:endParaRPr lang="en-US"/>
          </a:p>
        </c:txPr>
        <c:crossAx val="230124536"/>
        <c:crosses val="autoZero"/>
        <c:crossBetween val="between"/>
      </c:valAx>
      <c:spPr>
        <a:noFill/>
        <a:ln w="3175">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Franklin Gothic Book" panose="020B05030201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389678192399868E-2"/>
          <c:y val="3.5000000000000003E-2"/>
          <c:w val="0.92065380006846975"/>
          <c:h val="0.87948897246053204"/>
        </c:manualLayout>
      </c:layout>
      <c:barChart>
        <c:barDir val="col"/>
        <c:grouping val="stacked"/>
        <c:varyColors val="0"/>
        <c:ser>
          <c:idx val="0"/>
          <c:order val="0"/>
          <c:tx>
            <c:strRef>
              <c:f>Sheet1!$A$2</c:f>
              <c:strCache>
                <c:ptCount val="1"/>
                <c:pt idx="0">
                  <c:v>ABS</c:v>
                </c:pt>
              </c:strCache>
            </c:strRef>
          </c:tx>
          <c:spPr>
            <a:solidFill>
              <a:srgbClr val="CCECFF"/>
            </a:solidFill>
            <a:ln w="6350">
              <a:solidFill>
                <a:schemeClr val="tx1"/>
              </a:solid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FY2016</c:v>
                </c:pt>
                <c:pt idx="1">
                  <c:v>FY2017</c:v>
                </c:pt>
                <c:pt idx="2">
                  <c:v>FY2018</c:v>
                </c:pt>
                <c:pt idx="3">
                  <c:v>FY2019</c:v>
                </c:pt>
                <c:pt idx="4">
                  <c:v>FY2020</c:v>
                </c:pt>
                <c:pt idx="5">
                  <c:v>FY2021</c:v>
                </c:pt>
                <c:pt idx="6">
                  <c:v>FY2022</c:v>
                </c:pt>
              </c:strCache>
            </c:strRef>
          </c:cat>
          <c:val>
            <c:numRef>
              <c:f>Sheet1!$B$2:$H$2</c:f>
              <c:numCache>
                <c:formatCode>General</c:formatCode>
                <c:ptCount val="7"/>
                <c:pt idx="0">
                  <c:v>0.4</c:v>
                </c:pt>
                <c:pt idx="1">
                  <c:v>0.5</c:v>
                </c:pt>
                <c:pt idx="2">
                  <c:v>0.5</c:v>
                </c:pt>
                <c:pt idx="3">
                  <c:v>1</c:v>
                </c:pt>
                <c:pt idx="4">
                  <c:v>1.2</c:v>
                </c:pt>
                <c:pt idx="5">
                  <c:v>0.6</c:v>
                </c:pt>
                <c:pt idx="6">
                  <c:v>0.8</c:v>
                </c:pt>
              </c:numCache>
            </c:numRef>
          </c:val>
          <c:extLst>
            <c:ext xmlns:c16="http://schemas.microsoft.com/office/drawing/2014/chart" uri="{C3380CC4-5D6E-409C-BE32-E72D297353CC}">
              <c16:uniqueId val="{00000000-026F-4132-846E-A9490E86EABB}"/>
            </c:ext>
          </c:extLst>
        </c:ser>
        <c:ser>
          <c:idx val="1"/>
          <c:order val="1"/>
          <c:tx>
            <c:strRef>
              <c:f>Sheet1!$A$3</c:f>
              <c:strCache>
                <c:ptCount val="1"/>
                <c:pt idx="0">
                  <c:v>MBS</c:v>
                </c:pt>
              </c:strCache>
            </c:strRef>
          </c:tx>
          <c:spPr>
            <a:solidFill>
              <a:srgbClr val="FFCC99"/>
            </a:solidFill>
            <a:ln w="6350">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FY2016</c:v>
                </c:pt>
                <c:pt idx="1">
                  <c:v>FY2017</c:v>
                </c:pt>
                <c:pt idx="2">
                  <c:v>FY2018</c:v>
                </c:pt>
                <c:pt idx="3">
                  <c:v>FY2019</c:v>
                </c:pt>
                <c:pt idx="4">
                  <c:v>FY2020</c:v>
                </c:pt>
                <c:pt idx="5">
                  <c:v>FY2021</c:v>
                </c:pt>
                <c:pt idx="6">
                  <c:v>FY2022</c:v>
                </c:pt>
              </c:strCache>
            </c:strRef>
          </c:cat>
          <c:val>
            <c:numRef>
              <c:f>Sheet1!$B$3:$H$3</c:f>
              <c:numCache>
                <c:formatCode>General</c:formatCode>
                <c:ptCount val="7"/>
                <c:pt idx="0">
                  <c:v>0.3</c:v>
                </c:pt>
                <c:pt idx="1">
                  <c:v>0.4</c:v>
                </c:pt>
                <c:pt idx="2">
                  <c:v>0.4</c:v>
                </c:pt>
                <c:pt idx="3">
                  <c:v>0.9</c:v>
                </c:pt>
                <c:pt idx="4">
                  <c:v>0.7</c:v>
                </c:pt>
                <c:pt idx="5">
                  <c:v>0.3</c:v>
                </c:pt>
                <c:pt idx="6">
                  <c:v>0.55000000000000004</c:v>
                </c:pt>
              </c:numCache>
            </c:numRef>
          </c:val>
          <c:extLst>
            <c:ext xmlns:c16="http://schemas.microsoft.com/office/drawing/2014/chart" uri="{C3380CC4-5D6E-409C-BE32-E72D297353CC}">
              <c16:uniqueId val="{00000001-026F-4132-846E-A9490E86EABB}"/>
            </c:ext>
          </c:extLst>
        </c:ser>
        <c:dLbls>
          <c:showLegendKey val="0"/>
          <c:showVal val="0"/>
          <c:showCatName val="0"/>
          <c:showSerName val="0"/>
          <c:showPercent val="0"/>
          <c:showBubbleSize val="0"/>
        </c:dLbls>
        <c:gapWidth val="150"/>
        <c:overlap val="100"/>
        <c:axId val="354134696"/>
        <c:axId val="354128464"/>
      </c:barChart>
      <c:catAx>
        <c:axId val="354134696"/>
        <c:scaling>
          <c:orientation val="minMax"/>
        </c:scaling>
        <c:delete val="0"/>
        <c:axPos val="b"/>
        <c:numFmt formatCode="General" sourceLinked="1"/>
        <c:majorTickMark val="none"/>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crossAx val="354128464"/>
        <c:crosses val="autoZero"/>
        <c:auto val="1"/>
        <c:lblAlgn val="ctr"/>
        <c:lblOffset val="100"/>
        <c:noMultiLvlLbl val="0"/>
      </c:catAx>
      <c:valAx>
        <c:axId val="354128464"/>
        <c:scaling>
          <c:orientation val="minMax"/>
        </c:scaling>
        <c:delete val="0"/>
        <c:axPos val="l"/>
        <c:minorGridlines>
          <c:spPr>
            <a:ln w="3175" cap="flat" cmpd="sng" algn="ctr">
              <a:solidFill>
                <a:schemeClr val="bg1">
                  <a:lumMod val="65000"/>
                </a:schemeClr>
              </a:solidFill>
              <a:round/>
            </a:ln>
            <a:effectLst/>
          </c:spPr>
        </c:minorGridlines>
        <c:numFmt formatCode="#,##0.0" sourceLinked="0"/>
        <c:majorTickMark val="out"/>
        <c:minorTickMark val="none"/>
        <c:tickLblPos val="nextTo"/>
        <c:spPr>
          <a:noFill/>
          <a:ln w="6350">
            <a:solidFill>
              <a:schemeClr val="tx1"/>
            </a:solid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Book" panose="020B0503020102020204" pitchFamily="34" charset="0"/>
                <a:ea typeface="+mn-ea"/>
                <a:cs typeface="+mn-cs"/>
              </a:defRPr>
            </a:pPr>
            <a:endParaRPr lang="en-US"/>
          </a:p>
        </c:txPr>
        <c:crossAx val="354134696"/>
        <c:crosses val="autoZero"/>
        <c:crossBetween val="between"/>
        <c:majorUnit val="0.5"/>
        <c:minorUnit val="0.25"/>
      </c:valAx>
      <c:spPr>
        <a:noFill/>
        <a:ln w="6350">
          <a:solidFill>
            <a:schemeClr val="tx1"/>
          </a:solidFill>
        </a:ln>
        <a:effectLst/>
      </c:spPr>
    </c:plotArea>
    <c:legend>
      <c:legendPos val="b"/>
      <c:layout>
        <c:manualLayout>
          <c:xMode val="edge"/>
          <c:yMode val="edge"/>
          <c:x val="8.6490414241698052E-2"/>
          <c:y val="7.2190740276110388E-2"/>
          <c:w val="0.20093212940773708"/>
          <c:h val="0.14211857892416713"/>
        </c:manualLayout>
      </c:layout>
      <c:overlay val="0"/>
      <c:spPr>
        <a:solidFill>
          <a:schemeClr val="bg1"/>
        </a:solidFill>
        <a:ln w="6350">
          <a:solidFill>
            <a:schemeClr val="tx1"/>
          </a:solidFill>
        </a:ln>
        <a:effectLst/>
      </c:spPr>
      <c:txPr>
        <a:bodyPr rot="0" spcFirstLastPara="1" vertOverflow="ellipsis" vert="horz" wrap="square" anchor="ctr" anchorCtr="1"/>
        <a:lstStyle/>
        <a:p>
          <a:pPr>
            <a:defRPr sz="2000" b="0" i="0" u="none" strike="noStrike" kern="1200" baseline="0">
              <a:solidFill>
                <a:schemeClr val="tx1"/>
              </a:solidFill>
              <a:latin typeface="Franklin Gothic Book" panose="020B05030201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solidFill>
            <a:schemeClr val="tx1"/>
          </a:solidFill>
          <a:latin typeface="Franklin Gothic Book" panose="020B05030201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0CEE246D-CC67-4E13-BE6B-5F0D9FC21608}" type="datetimeFigureOut">
              <a:rPr lang="en-US" smtClean="0"/>
              <a:t>5/22/2023</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112FCDEA-263A-401F-BA58-654F6BB5F4FE}" type="slidenum">
              <a:rPr lang="en-US" smtClean="0"/>
              <a:t>‹#›</a:t>
            </a:fld>
            <a:endParaRPr lang="en-US"/>
          </a:p>
        </p:txBody>
      </p:sp>
    </p:spTree>
    <p:extLst>
      <p:ext uri="{BB962C8B-B14F-4D97-AF65-F5344CB8AC3E}">
        <p14:creationId xmlns:p14="http://schemas.microsoft.com/office/powerpoint/2010/main" val="511257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8B3B1651-42F7-4A18-B9F3-0AC0BD7B3F2A}" type="datetimeFigureOut">
              <a:rPr lang="en-US" smtClean="0"/>
              <a:t>5/22/2023</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00EA7F54-399A-4F0A-9472-9ADD8822BA83}" type="slidenum">
              <a:rPr lang="en-US" smtClean="0"/>
              <a:t>‹#›</a:t>
            </a:fld>
            <a:endParaRPr lang="en-US"/>
          </a:p>
        </p:txBody>
      </p:sp>
    </p:spTree>
    <p:extLst>
      <p:ext uri="{BB962C8B-B14F-4D97-AF65-F5344CB8AC3E}">
        <p14:creationId xmlns:p14="http://schemas.microsoft.com/office/powerpoint/2010/main" val="4290495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EA7F54-399A-4F0A-9472-9ADD8822BA83}" type="slidenum">
              <a:rPr lang="en-US" smtClean="0"/>
              <a:t>1</a:t>
            </a:fld>
            <a:endParaRPr lang="en-US"/>
          </a:p>
        </p:txBody>
      </p:sp>
    </p:spTree>
    <p:extLst>
      <p:ext uri="{BB962C8B-B14F-4D97-AF65-F5344CB8AC3E}">
        <p14:creationId xmlns:p14="http://schemas.microsoft.com/office/powerpoint/2010/main" val="1040781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43001"/>
            <a:ext cx="10363200" cy="1470025"/>
          </a:xfrm>
        </p:spPr>
        <p:txBody>
          <a:bodyPr/>
          <a:lstStyle>
            <a:lvl1pPr algn="ctr">
              <a:defRPr/>
            </a:lvl1pPr>
          </a:lstStyle>
          <a:p>
            <a:r>
              <a:rPr lang="en-US"/>
              <a:t>Click to edit Master title style</a:t>
            </a:r>
            <a:endParaRPr lang="en-US" dirty="0"/>
          </a:p>
        </p:txBody>
      </p:sp>
      <p:sp>
        <p:nvSpPr>
          <p:cNvPr id="3" name="Subtitle 2"/>
          <p:cNvSpPr>
            <a:spLocks noGrp="1"/>
          </p:cNvSpPr>
          <p:nvPr>
            <p:ph type="subTitle" idx="1"/>
          </p:nvPr>
        </p:nvSpPr>
        <p:spPr>
          <a:xfrm>
            <a:off x="1168400" y="3581400"/>
            <a:ext cx="9855200" cy="1752600"/>
          </a:xfrm>
        </p:spPr>
        <p:txBody>
          <a:bodyPr>
            <a:normAutofit/>
          </a:bodyPr>
          <a:lstStyle>
            <a:lvl1pPr marL="0" indent="0" algn="l">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CDD791-F606-4DF5-B4EF-CA64115E8BA7}" type="datetime1">
              <a:rPr lang="en-US" smtClean="0"/>
              <a:t>5/22/2023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D153DC-23AF-4A56-A2D0-32B21F010D54}" type="slidenum">
              <a:rPr lang="en-US" smtClean="0"/>
              <a:t>‹#›</a:t>
            </a:fld>
            <a:endParaRPr lang="en-US"/>
          </a:p>
        </p:txBody>
      </p:sp>
    </p:spTree>
    <p:extLst>
      <p:ext uri="{BB962C8B-B14F-4D97-AF65-F5344CB8AC3E}">
        <p14:creationId xmlns:p14="http://schemas.microsoft.com/office/powerpoint/2010/main" val="455258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531284" y="573089"/>
            <a:ext cx="11275483" cy="884237"/>
          </a:xfrm>
        </p:spPr>
        <p:txBody>
          <a:bodyPr/>
          <a:lstStyle/>
          <a:p>
            <a:r>
              <a:rPr lang="en-US"/>
              <a:t>Click to edit Master title style</a:t>
            </a:r>
          </a:p>
        </p:txBody>
      </p:sp>
      <p:sp>
        <p:nvSpPr>
          <p:cNvPr id="3" name="Text Placeholder 2"/>
          <p:cNvSpPr>
            <a:spLocks noGrp="1"/>
          </p:cNvSpPr>
          <p:nvPr>
            <p:ph type="body" sz="half" idx="1"/>
          </p:nvPr>
        </p:nvSpPr>
        <p:spPr>
          <a:xfrm>
            <a:off x="531284" y="1601789"/>
            <a:ext cx="11275483" cy="23066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1284" y="4060826"/>
            <a:ext cx="11275483" cy="2308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a:xfrm>
            <a:off x="9078385" y="6477000"/>
            <a:ext cx="2813049" cy="228600"/>
          </a:xfrm>
        </p:spPr>
        <p:txBody>
          <a:bodyPr/>
          <a:lstStyle>
            <a:lvl1pPr>
              <a:defRPr/>
            </a:lvl1pPr>
          </a:lstStyle>
          <a:p>
            <a:pPr>
              <a:defRPr/>
            </a:pPr>
            <a:fld id="{E4A9A3AE-6359-4184-84AA-18F87A62EF6C}" type="slidenum">
              <a:rPr lang="en-US"/>
              <a:pPr>
                <a:defRPr/>
              </a:pPr>
              <a:t>‹#›</a:t>
            </a:fld>
            <a:endParaRPr lang="en-US"/>
          </a:p>
        </p:txBody>
      </p:sp>
      <p:sp>
        <p:nvSpPr>
          <p:cNvPr id="6" name="Date Placeholder 5"/>
          <p:cNvSpPr>
            <a:spLocks noGrp="1"/>
          </p:cNvSpPr>
          <p:nvPr>
            <p:ph type="dt" sz="half" idx="11"/>
          </p:nvPr>
        </p:nvSpPr>
        <p:spPr>
          <a:xfrm>
            <a:off x="575733" y="6477001"/>
            <a:ext cx="3259667" cy="252413"/>
          </a:xfrm>
        </p:spPr>
        <p:txBody>
          <a:bodyPr/>
          <a:lstStyle>
            <a:lvl1pPr>
              <a:defRPr/>
            </a:lvl1pPr>
          </a:lstStyle>
          <a:p>
            <a:pPr>
              <a:defRPr/>
            </a:pPr>
            <a:fld id="{C77A0F1C-1798-42E7-BCA5-147BD01B74D8}" type="datetime1">
              <a:rPr lang="en-US" smtClean="0"/>
              <a:t>5/22/2023</a:t>
            </a:fld>
            <a:endParaRPr lang="en-US"/>
          </a:p>
        </p:txBody>
      </p:sp>
      <p:sp>
        <p:nvSpPr>
          <p:cNvPr id="7" name="Footer Placeholder 6"/>
          <p:cNvSpPr>
            <a:spLocks noGrp="1"/>
          </p:cNvSpPr>
          <p:nvPr>
            <p:ph type="ftr" sz="quarter" idx="12"/>
          </p:nvPr>
        </p:nvSpPr>
        <p:spPr>
          <a:xfrm>
            <a:off x="3909485" y="6477000"/>
            <a:ext cx="4720167" cy="273050"/>
          </a:xfrm>
        </p:spPr>
        <p:txBody>
          <a:bodyPr/>
          <a:lstStyle>
            <a:lvl1pPr>
              <a:defRPr/>
            </a:lvl1pPr>
          </a:lstStyle>
          <a:p>
            <a:pPr>
              <a:defRPr/>
            </a:pPr>
            <a:endParaRPr lang="en-US"/>
          </a:p>
        </p:txBody>
      </p:sp>
    </p:spTree>
    <p:extLst>
      <p:ext uri="{BB962C8B-B14F-4D97-AF65-F5344CB8AC3E}">
        <p14:creationId xmlns:p14="http://schemas.microsoft.com/office/powerpoint/2010/main" val="321475892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1284" y="573089"/>
            <a:ext cx="11275483" cy="884237"/>
          </a:xfrm>
        </p:spPr>
        <p:txBody>
          <a:bodyPr/>
          <a:lstStyle/>
          <a:p>
            <a:r>
              <a:rPr lang="en-US"/>
              <a:t>Click to edit Master title style</a:t>
            </a:r>
          </a:p>
        </p:txBody>
      </p:sp>
      <p:sp>
        <p:nvSpPr>
          <p:cNvPr id="3" name="Table Placeholder 2"/>
          <p:cNvSpPr>
            <a:spLocks noGrp="1"/>
          </p:cNvSpPr>
          <p:nvPr>
            <p:ph type="tbl" idx="1"/>
          </p:nvPr>
        </p:nvSpPr>
        <p:spPr>
          <a:xfrm>
            <a:off x="531284" y="1601788"/>
            <a:ext cx="11275483" cy="4767262"/>
          </a:xfrm>
        </p:spPr>
        <p:txBody>
          <a:bodyPr/>
          <a:lstStyle/>
          <a:p>
            <a:pPr lvl="0"/>
            <a:r>
              <a:rPr lang="en-US" noProof="0"/>
              <a:t>Click icon to add table</a:t>
            </a:r>
          </a:p>
        </p:txBody>
      </p:sp>
      <p:sp>
        <p:nvSpPr>
          <p:cNvPr id="4" name="Slide Number Placeholder 3"/>
          <p:cNvSpPr>
            <a:spLocks noGrp="1"/>
          </p:cNvSpPr>
          <p:nvPr>
            <p:ph type="sldNum" sz="quarter" idx="10"/>
          </p:nvPr>
        </p:nvSpPr>
        <p:spPr>
          <a:xfrm>
            <a:off x="9078385" y="6477000"/>
            <a:ext cx="2813049" cy="228600"/>
          </a:xfrm>
        </p:spPr>
        <p:txBody>
          <a:bodyPr/>
          <a:lstStyle>
            <a:lvl1pPr>
              <a:defRPr/>
            </a:lvl1pPr>
          </a:lstStyle>
          <a:p>
            <a:pPr>
              <a:defRPr/>
            </a:pPr>
            <a:fld id="{E59FDF06-25E6-48E7-B82A-09851C51B393}" type="slidenum">
              <a:rPr lang="en-US"/>
              <a:pPr>
                <a:defRPr/>
              </a:pPr>
              <a:t>‹#›</a:t>
            </a:fld>
            <a:endParaRPr lang="en-US"/>
          </a:p>
        </p:txBody>
      </p:sp>
      <p:sp>
        <p:nvSpPr>
          <p:cNvPr id="5" name="Date Placeholder 4"/>
          <p:cNvSpPr>
            <a:spLocks noGrp="1"/>
          </p:cNvSpPr>
          <p:nvPr>
            <p:ph type="dt" sz="half" idx="11"/>
          </p:nvPr>
        </p:nvSpPr>
        <p:spPr>
          <a:xfrm>
            <a:off x="575733" y="6477001"/>
            <a:ext cx="3259667" cy="252413"/>
          </a:xfrm>
        </p:spPr>
        <p:txBody>
          <a:bodyPr/>
          <a:lstStyle>
            <a:lvl1pPr>
              <a:defRPr/>
            </a:lvl1pPr>
          </a:lstStyle>
          <a:p>
            <a:pPr>
              <a:defRPr/>
            </a:pPr>
            <a:fld id="{E705C4CF-F7C1-4462-99EC-F15658B2B756}" type="datetime1">
              <a:rPr lang="en-US" smtClean="0"/>
              <a:t>5/22/2023</a:t>
            </a:fld>
            <a:endParaRPr lang="en-US"/>
          </a:p>
        </p:txBody>
      </p:sp>
      <p:sp>
        <p:nvSpPr>
          <p:cNvPr id="6" name="Footer Placeholder 5"/>
          <p:cNvSpPr>
            <a:spLocks noGrp="1"/>
          </p:cNvSpPr>
          <p:nvPr>
            <p:ph type="ftr" sz="quarter" idx="12"/>
          </p:nvPr>
        </p:nvSpPr>
        <p:spPr>
          <a:xfrm>
            <a:off x="3909485" y="6477000"/>
            <a:ext cx="4720167" cy="273050"/>
          </a:xfrm>
        </p:spPr>
        <p:txBody>
          <a:bodyPr/>
          <a:lstStyle>
            <a:lvl1pPr>
              <a:defRPr/>
            </a:lvl1pPr>
          </a:lstStyle>
          <a:p>
            <a:pPr>
              <a:defRPr/>
            </a:pPr>
            <a:endParaRPr lang="en-US"/>
          </a:p>
        </p:txBody>
      </p:sp>
    </p:spTree>
    <p:extLst>
      <p:ext uri="{BB962C8B-B14F-4D97-AF65-F5344CB8AC3E}">
        <p14:creationId xmlns:p14="http://schemas.microsoft.com/office/powerpoint/2010/main" val="369025251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1284" y="573089"/>
            <a:ext cx="11275483" cy="884237"/>
          </a:xfrm>
        </p:spPr>
        <p:txBody>
          <a:bodyPr/>
          <a:lstStyle/>
          <a:p>
            <a:r>
              <a:rPr lang="en-US"/>
              <a:t>Click to edit Master title style</a:t>
            </a:r>
          </a:p>
        </p:txBody>
      </p:sp>
      <p:sp>
        <p:nvSpPr>
          <p:cNvPr id="3" name="Text Placeholder 2"/>
          <p:cNvSpPr>
            <a:spLocks noGrp="1"/>
          </p:cNvSpPr>
          <p:nvPr>
            <p:ph type="body" sz="half" idx="1"/>
          </p:nvPr>
        </p:nvSpPr>
        <p:spPr>
          <a:xfrm>
            <a:off x="531284" y="1601788"/>
            <a:ext cx="5535083" cy="47672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69567" y="1601788"/>
            <a:ext cx="5537200" cy="47672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a:xfrm>
            <a:off x="9078385" y="6477000"/>
            <a:ext cx="2813049" cy="228600"/>
          </a:xfrm>
        </p:spPr>
        <p:txBody>
          <a:bodyPr/>
          <a:lstStyle>
            <a:lvl1pPr>
              <a:defRPr/>
            </a:lvl1pPr>
          </a:lstStyle>
          <a:p>
            <a:pPr>
              <a:defRPr/>
            </a:pPr>
            <a:fld id="{6A786C38-B5DB-4389-9B8C-6175CDAE93B8}" type="slidenum">
              <a:rPr lang="en-US"/>
              <a:pPr>
                <a:defRPr/>
              </a:pPr>
              <a:t>‹#›</a:t>
            </a:fld>
            <a:endParaRPr lang="en-US"/>
          </a:p>
        </p:txBody>
      </p:sp>
      <p:sp>
        <p:nvSpPr>
          <p:cNvPr id="6" name="Date Placeholder 5"/>
          <p:cNvSpPr>
            <a:spLocks noGrp="1"/>
          </p:cNvSpPr>
          <p:nvPr>
            <p:ph type="dt" sz="half" idx="11"/>
          </p:nvPr>
        </p:nvSpPr>
        <p:spPr>
          <a:xfrm>
            <a:off x="575733" y="6477001"/>
            <a:ext cx="3259667" cy="252413"/>
          </a:xfrm>
        </p:spPr>
        <p:txBody>
          <a:bodyPr/>
          <a:lstStyle>
            <a:lvl1pPr>
              <a:defRPr/>
            </a:lvl1pPr>
          </a:lstStyle>
          <a:p>
            <a:pPr>
              <a:defRPr/>
            </a:pPr>
            <a:fld id="{3475D9BE-53E0-41D0-88D3-A3074E84EC15}" type="datetime1">
              <a:rPr lang="en-US" smtClean="0"/>
              <a:t>5/22/2023</a:t>
            </a:fld>
            <a:endParaRPr lang="en-US"/>
          </a:p>
        </p:txBody>
      </p:sp>
      <p:sp>
        <p:nvSpPr>
          <p:cNvPr id="7" name="Footer Placeholder 6"/>
          <p:cNvSpPr>
            <a:spLocks noGrp="1"/>
          </p:cNvSpPr>
          <p:nvPr>
            <p:ph type="ftr" sz="quarter" idx="12"/>
          </p:nvPr>
        </p:nvSpPr>
        <p:spPr>
          <a:xfrm>
            <a:off x="3909485" y="6477000"/>
            <a:ext cx="4720167" cy="273050"/>
          </a:xfrm>
        </p:spPr>
        <p:txBody>
          <a:bodyPr/>
          <a:lstStyle>
            <a:lvl1pPr>
              <a:defRPr/>
            </a:lvl1pPr>
          </a:lstStyle>
          <a:p>
            <a:pPr>
              <a:defRPr/>
            </a:pPr>
            <a:endParaRPr lang="en-US"/>
          </a:p>
        </p:txBody>
      </p:sp>
    </p:spTree>
    <p:extLst>
      <p:ext uri="{BB962C8B-B14F-4D97-AF65-F5344CB8AC3E}">
        <p14:creationId xmlns:p14="http://schemas.microsoft.com/office/powerpoint/2010/main" val="1914280125"/>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531284" y="573089"/>
            <a:ext cx="11275483" cy="884237"/>
          </a:xfrm>
        </p:spPr>
        <p:txBody>
          <a:bodyPr/>
          <a:lstStyle/>
          <a:p>
            <a:r>
              <a:rPr lang="en-US"/>
              <a:t>Click to edit Master title style</a:t>
            </a:r>
          </a:p>
        </p:txBody>
      </p:sp>
      <p:sp>
        <p:nvSpPr>
          <p:cNvPr id="3" name="Content Placeholder 2"/>
          <p:cNvSpPr>
            <a:spLocks noGrp="1"/>
          </p:cNvSpPr>
          <p:nvPr>
            <p:ph sz="half" idx="1"/>
          </p:nvPr>
        </p:nvSpPr>
        <p:spPr>
          <a:xfrm>
            <a:off x="531284" y="1601789"/>
            <a:ext cx="11275483" cy="23066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1284" y="4060826"/>
            <a:ext cx="11275483" cy="2308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a:xfrm>
            <a:off x="9078385" y="6477000"/>
            <a:ext cx="2813049" cy="228600"/>
          </a:xfrm>
        </p:spPr>
        <p:txBody>
          <a:bodyPr/>
          <a:lstStyle>
            <a:lvl1pPr>
              <a:defRPr/>
            </a:lvl1pPr>
          </a:lstStyle>
          <a:p>
            <a:pPr>
              <a:defRPr/>
            </a:pPr>
            <a:fld id="{4C321997-66B8-47BF-80FA-F818308954FF}" type="slidenum">
              <a:rPr lang="en-US"/>
              <a:pPr>
                <a:defRPr/>
              </a:pPr>
              <a:t>‹#›</a:t>
            </a:fld>
            <a:endParaRPr lang="en-US"/>
          </a:p>
        </p:txBody>
      </p:sp>
      <p:sp>
        <p:nvSpPr>
          <p:cNvPr id="6" name="Date Placeholder 5"/>
          <p:cNvSpPr>
            <a:spLocks noGrp="1"/>
          </p:cNvSpPr>
          <p:nvPr>
            <p:ph type="dt" sz="half" idx="11"/>
          </p:nvPr>
        </p:nvSpPr>
        <p:spPr>
          <a:xfrm>
            <a:off x="575733" y="6477001"/>
            <a:ext cx="3259667" cy="252413"/>
          </a:xfrm>
        </p:spPr>
        <p:txBody>
          <a:bodyPr/>
          <a:lstStyle>
            <a:lvl1pPr>
              <a:defRPr/>
            </a:lvl1pPr>
          </a:lstStyle>
          <a:p>
            <a:pPr>
              <a:defRPr/>
            </a:pPr>
            <a:fld id="{20ADADD0-5A0E-421D-A457-86E709947B40}" type="datetime1">
              <a:rPr lang="en-US" smtClean="0"/>
              <a:t>5/22/2023</a:t>
            </a:fld>
            <a:endParaRPr lang="en-US"/>
          </a:p>
        </p:txBody>
      </p:sp>
      <p:sp>
        <p:nvSpPr>
          <p:cNvPr id="7" name="Footer Placeholder 6"/>
          <p:cNvSpPr>
            <a:spLocks noGrp="1"/>
          </p:cNvSpPr>
          <p:nvPr>
            <p:ph type="ftr" sz="quarter" idx="12"/>
          </p:nvPr>
        </p:nvSpPr>
        <p:spPr>
          <a:xfrm>
            <a:off x="3909485" y="6477000"/>
            <a:ext cx="4720167" cy="273050"/>
          </a:xfrm>
        </p:spPr>
        <p:txBody>
          <a:bodyPr/>
          <a:lstStyle>
            <a:lvl1pPr>
              <a:defRPr/>
            </a:lvl1pPr>
          </a:lstStyle>
          <a:p>
            <a:pPr>
              <a:defRPr/>
            </a:pPr>
            <a:endParaRPr lang="en-US"/>
          </a:p>
        </p:txBody>
      </p:sp>
    </p:spTree>
    <p:extLst>
      <p:ext uri="{BB962C8B-B14F-4D97-AF65-F5344CB8AC3E}">
        <p14:creationId xmlns:p14="http://schemas.microsoft.com/office/powerpoint/2010/main" val="58757031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3426EF-B040-4007-AEE4-2F698228A7AE}" type="datetime1">
              <a:rPr lang="en-US" smtClean="0"/>
              <a:t>5/22/2023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57D153DC-23AF-4A56-A2D0-32B21F010D54}" type="slidenum">
              <a:rPr lang="en-US" smtClean="0"/>
              <a:pPr/>
              <a:t>‹#›</a:t>
            </a:fld>
            <a:endParaRPr lang="en-US"/>
          </a:p>
        </p:txBody>
      </p:sp>
    </p:spTree>
    <p:extLst>
      <p:ext uri="{BB962C8B-B14F-4D97-AF65-F5344CB8AC3E}">
        <p14:creationId xmlns:p14="http://schemas.microsoft.com/office/powerpoint/2010/main" val="3261133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4800" y="1143001"/>
            <a:ext cx="56896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143001"/>
            <a:ext cx="57912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6BB5BC-75DD-4DFE-9EC5-BF26ADB86EDA}" type="datetime1">
              <a:rPr lang="en-US" smtClean="0"/>
              <a:t>5/22/2023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D153DC-23AF-4A56-A2D0-32B21F010D54}" type="slidenum">
              <a:rPr lang="en-US" smtClean="0"/>
              <a:t>‹#›</a:t>
            </a:fld>
            <a:endParaRPr lang="en-US"/>
          </a:p>
        </p:txBody>
      </p:sp>
    </p:spTree>
    <p:extLst>
      <p:ext uri="{BB962C8B-B14F-4D97-AF65-F5344CB8AC3E}">
        <p14:creationId xmlns:p14="http://schemas.microsoft.com/office/powerpoint/2010/main" val="692410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04800" y="1189038"/>
            <a:ext cx="56917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04800" y="1905000"/>
            <a:ext cx="5691717" cy="4221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8" y="1189038"/>
            <a:ext cx="57954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1905000"/>
            <a:ext cx="5795433" cy="4221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E4BA7B-CA7C-4EE7-ABE0-EC896012035B}" type="datetime1">
              <a:rPr lang="en-US" smtClean="0"/>
              <a:t>5/22/2023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D153DC-23AF-4A56-A2D0-32B21F010D54}" type="slidenum">
              <a:rPr lang="en-US" smtClean="0"/>
              <a:t>‹#›</a:t>
            </a:fld>
            <a:endParaRPr lang="en-US"/>
          </a:p>
        </p:txBody>
      </p:sp>
    </p:spTree>
    <p:extLst>
      <p:ext uri="{BB962C8B-B14F-4D97-AF65-F5344CB8AC3E}">
        <p14:creationId xmlns:p14="http://schemas.microsoft.com/office/powerpoint/2010/main" val="682495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C4025D-C77B-4E46-8343-10D87E9813EF}" type="datetime1">
              <a:rPr lang="en-US" smtClean="0"/>
              <a:t>5/22/2023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D153DC-23AF-4A56-A2D0-32B21F010D54}" type="slidenum">
              <a:rPr lang="en-US" smtClean="0"/>
              <a:t>‹#›</a:t>
            </a:fld>
            <a:endParaRPr lang="en-US"/>
          </a:p>
        </p:txBody>
      </p:sp>
    </p:spTree>
    <p:extLst>
      <p:ext uri="{BB962C8B-B14F-4D97-AF65-F5344CB8AC3E}">
        <p14:creationId xmlns:p14="http://schemas.microsoft.com/office/powerpoint/2010/main" val="3371620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AD5E61-7322-4E5F-A8A2-2F2744A5D8EB}" type="datetime1">
              <a:rPr lang="en-US" smtClean="0"/>
              <a:t>5/22/2023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D153DC-23AF-4A56-A2D0-32B21F010D54}" type="slidenum">
              <a:rPr lang="en-US" smtClean="0"/>
              <a:t>‹#›</a:t>
            </a:fld>
            <a:endParaRPr lang="en-US"/>
          </a:p>
        </p:txBody>
      </p:sp>
    </p:spTree>
    <p:extLst>
      <p:ext uri="{BB962C8B-B14F-4D97-AF65-F5344CB8AC3E}">
        <p14:creationId xmlns:p14="http://schemas.microsoft.com/office/powerpoint/2010/main" val="4283135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685800"/>
            <a:ext cx="4011084" cy="1162050"/>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470400" y="685801"/>
            <a:ext cx="7416800" cy="5440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4801" y="1905000"/>
            <a:ext cx="4011084" cy="4221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19C2DE-B75A-4159-BF22-34EEE026D652}" type="datetime1">
              <a:rPr lang="en-US" smtClean="0"/>
              <a:t>5/22/2023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D153DC-23AF-4A56-A2D0-32B21F010D54}" type="slidenum">
              <a:rPr lang="en-US" smtClean="0"/>
              <a:t>‹#›</a:t>
            </a:fld>
            <a:endParaRPr lang="en-US"/>
          </a:p>
        </p:txBody>
      </p:sp>
    </p:spTree>
    <p:extLst>
      <p:ext uri="{BB962C8B-B14F-4D97-AF65-F5344CB8AC3E}">
        <p14:creationId xmlns:p14="http://schemas.microsoft.com/office/powerpoint/2010/main" val="4186896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0"/>
            </a:lvl1pPr>
          </a:lstStyle>
          <a:p>
            <a:r>
              <a:rPr lang="en-US"/>
              <a:t>Click to edit Master title style</a:t>
            </a:r>
            <a:endParaRPr lang="en-US" dirty="0"/>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690061-1ED7-4D05-8488-E6460F172E41}" type="datetime1">
              <a:rPr lang="en-US" smtClean="0"/>
              <a:t>5/22/2023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D153DC-23AF-4A56-A2D0-32B21F010D54}" type="slidenum">
              <a:rPr lang="en-US" smtClean="0"/>
              <a:t>‹#›</a:t>
            </a:fld>
            <a:endParaRPr lang="en-US"/>
          </a:p>
        </p:txBody>
      </p:sp>
    </p:spTree>
    <p:extLst>
      <p:ext uri="{BB962C8B-B14F-4D97-AF65-F5344CB8AC3E}">
        <p14:creationId xmlns:p14="http://schemas.microsoft.com/office/powerpoint/2010/main" val="1831547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parator Slide">
    <p:spTree>
      <p:nvGrpSpPr>
        <p:cNvPr id="1" name=""/>
        <p:cNvGrpSpPr/>
        <p:nvPr/>
      </p:nvGrpSpPr>
      <p:grpSpPr>
        <a:xfrm>
          <a:off x="0" y="0"/>
          <a:ext cx="0" cy="0"/>
          <a:chOff x="0" y="0"/>
          <a:chExt cx="0" cy="0"/>
        </a:xfrm>
      </p:grpSpPr>
      <p:sp>
        <p:nvSpPr>
          <p:cNvPr id="2" name="Title 1"/>
          <p:cNvSpPr>
            <a:spLocks noGrp="1"/>
          </p:cNvSpPr>
          <p:nvPr>
            <p:ph type="title"/>
          </p:nvPr>
        </p:nvSpPr>
        <p:spPr>
          <a:xfrm>
            <a:off x="254000" y="2667000"/>
            <a:ext cx="11684000" cy="1524000"/>
          </a:xfrm>
        </p:spPr>
        <p:txBody>
          <a:bodyPr/>
          <a:lstStyle>
            <a:lvl1pPr algn="ct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31CDD0-7B8B-4290-9EC2-03C57EEBBACA}" type="datetime1">
              <a:rPr lang="en-US" smtClean="0"/>
              <a:t>5/22/2023</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D153DC-23AF-4A56-A2D0-32B21F010D54}" type="slidenum">
              <a:rPr lang="en-US" smtClean="0"/>
              <a:t>‹#›</a:t>
            </a:fld>
            <a:endParaRPr lang="en-US"/>
          </a:p>
        </p:txBody>
      </p:sp>
    </p:spTree>
    <p:extLst>
      <p:ext uri="{BB962C8B-B14F-4D97-AF65-F5344CB8AC3E}">
        <p14:creationId xmlns:p14="http://schemas.microsoft.com/office/powerpoint/2010/main" val="3337409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457200"/>
            <a:ext cx="11684000" cy="5794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4800" y="1143000"/>
            <a:ext cx="11684000" cy="5105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4800" y="6356351"/>
            <a:ext cx="2844800" cy="365125"/>
          </a:xfrm>
          <a:prstGeom prst="rect">
            <a:avLst/>
          </a:prstGeom>
        </p:spPr>
        <p:txBody>
          <a:bodyPr vert="horz" lIns="91440" tIns="45720" rIns="91440" bIns="45720" rtlCol="0" anchor="ctr"/>
          <a:lstStyle>
            <a:lvl1pPr algn="l">
              <a:defRPr sz="1200">
                <a:solidFill>
                  <a:schemeClr val="tx1">
                    <a:tint val="75000"/>
                  </a:schemeClr>
                </a:solidFill>
                <a:latin typeface="Franklin Gothic Book" panose="020B0503020102020204" pitchFamily="34" charset="0"/>
              </a:defRPr>
            </a:lvl1pPr>
          </a:lstStyle>
          <a:p>
            <a:fld id="{F5204514-ED8F-4E65-9F91-354942EEBC51}" type="datetime1">
              <a:rPr lang="en-US" smtClean="0"/>
              <a:pPr/>
              <a:t>5/22/2023</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latin typeface="Franklin Gothic Book" panose="020B0503020102020204" pitchFamily="34" charset="0"/>
              </a:defRPr>
            </a:lvl1pPr>
          </a:lstStyle>
          <a:p>
            <a:endParaRPr lang="en-US"/>
          </a:p>
        </p:txBody>
      </p:sp>
      <p:sp>
        <p:nvSpPr>
          <p:cNvPr id="6" name="Slide Number Placeholder 5"/>
          <p:cNvSpPr>
            <a:spLocks noGrp="1"/>
          </p:cNvSpPr>
          <p:nvPr>
            <p:ph type="sldNum" sz="quarter" idx="4"/>
          </p:nvPr>
        </p:nvSpPr>
        <p:spPr>
          <a:xfrm>
            <a:off x="9144000" y="6356351"/>
            <a:ext cx="2844800" cy="365125"/>
          </a:xfrm>
          <a:prstGeom prst="rect">
            <a:avLst/>
          </a:prstGeom>
        </p:spPr>
        <p:txBody>
          <a:bodyPr vert="horz" lIns="91440" tIns="45720" rIns="91440" bIns="45720" rtlCol="0" anchor="ctr"/>
          <a:lstStyle>
            <a:lvl1pPr algn="r">
              <a:defRPr sz="1200">
                <a:solidFill>
                  <a:schemeClr val="tx1">
                    <a:tint val="75000"/>
                  </a:schemeClr>
                </a:solidFill>
                <a:latin typeface="Franklin Gothic Book" panose="020B0503020102020204" pitchFamily="34" charset="0"/>
              </a:defRPr>
            </a:lvl1pPr>
          </a:lstStyle>
          <a:p>
            <a:fld id="{57D153DC-23AF-4A56-A2D0-32B21F010D54}" type="slidenum">
              <a:rPr lang="en-US" smtClean="0"/>
              <a:pPr/>
              <a:t>‹#›</a:t>
            </a:fld>
            <a:endParaRPr lang="en-US"/>
          </a:p>
        </p:txBody>
      </p:sp>
      <p:sp>
        <p:nvSpPr>
          <p:cNvPr id="7" name="Rectangle 6"/>
          <p:cNvSpPr/>
          <p:nvPr/>
        </p:nvSpPr>
        <p:spPr bwMode="gray">
          <a:xfrm>
            <a:off x="0" y="0"/>
            <a:ext cx="4059936" cy="36576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tabLst>
                <a:tab pos="8851900" algn="r"/>
              </a:tabLst>
            </a:pPr>
            <a:r>
              <a:rPr lang="en-US" sz="1800" b="0" dirty="0">
                <a:solidFill>
                  <a:schemeClr val="tx1"/>
                </a:solidFill>
                <a:latin typeface="Franklin Gothic Medium" panose="020B0603020102020204" pitchFamily="34" charset="0"/>
              </a:rPr>
              <a:t>Mark Adelson</a:t>
            </a:r>
          </a:p>
        </p:txBody>
      </p:sp>
      <p:sp>
        <p:nvSpPr>
          <p:cNvPr id="10" name="Rectangle 9"/>
          <p:cNvSpPr/>
          <p:nvPr/>
        </p:nvSpPr>
        <p:spPr bwMode="gray">
          <a:xfrm>
            <a:off x="8132064" y="0"/>
            <a:ext cx="4059936"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tabLst>
                <a:tab pos="8851900" algn="r"/>
              </a:tabLst>
            </a:pPr>
            <a:r>
              <a:rPr lang="en-US" sz="1800" b="0" dirty="0">
                <a:solidFill>
                  <a:schemeClr val="tx1"/>
                </a:solidFill>
                <a:latin typeface="Franklin Gothic Medium" panose="020B0603020102020204" pitchFamily="34" charset="0"/>
              </a:rPr>
              <a:t>www.markadelson.com</a:t>
            </a:r>
          </a:p>
        </p:txBody>
      </p:sp>
      <p:sp>
        <p:nvSpPr>
          <p:cNvPr id="8" name="Isosceles Triangle 7"/>
          <p:cNvSpPr/>
          <p:nvPr userDrawn="1"/>
        </p:nvSpPr>
        <p:spPr>
          <a:xfrm flipV="1">
            <a:off x="4051101" y="0"/>
            <a:ext cx="4080963" cy="365760"/>
          </a:xfrm>
          <a:prstGeom prst="triangle">
            <a:avLst>
              <a:gd name="adj" fmla="val 0"/>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Isosceles Triangle 10"/>
          <p:cNvSpPr/>
          <p:nvPr userDrawn="1"/>
        </p:nvSpPr>
        <p:spPr>
          <a:xfrm flipH="1">
            <a:off x="4051101" y="0"/>
            <a:ext cx="4080963" cy="365760"/>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7282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61" r:id="rId10"/>
    <p:sldLayoutId id="2147483662" r:id="rId11"/>
    <p:sldLayoutId id="2147483663" r:id="rId12"/>
    <p:sldLayoutId id="2147483665" r:id="rId13"/>
  </p:sldLayoutIdLst>
  <p:hf hdr="0" ftr="0" dt="0"/>
  <p:txStyles>
    <p:titleStyle>
      <a:lvl1pPr algn="l" defTabSz="914400" rtl="0" eaLnBrk="1" latinLnBrk="0" hangingPunct="1">
        <a:spcBef>
          <a:spcPct val="0"/>
        </a:spcBef>
        <a:buNone/>
        <a:defRPr sz="3600" b="0" kern="1200">
          <a:solidFill>
            <a:srgbClr val="0000FF"/>
          </a:solidFill>
          <a:latin typeface="Franklin Gothic Medium" panose="020B0603020102020204"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Franklin Gothic Book" panose="020B0503020102020204"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Franklin Gothic Book" panose="020B0503020102020204"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Franklin Gothic Book" panose="020B0503020102020204"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cases.justia.com/federal/district-courts/new-york/nysdce/1:2021cv03987/559620/34/0.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scholar.google.com/scholar_case?case=17290646117279024384"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8" Type="http://schemas.openxmlformats.org/officeDocument/2006/relationships/hyperlink" Target="https://www.occ.gov/topics/supervision-and-examination/capital-markets/financial-markets/securitization/index-securitization.html" TargetMode="External"/><Relationship Id="rId3" Type="http://schemas.openxmlformats.org/officeDocument/2006/relationships/hyperlink" Target="https://www.occ.treas.gov/static/ots/exam-handbook/ots-exam-handbook-221.pdf" TargetMode="External"/><Relationship Id="rId7" Type="http://schemas.openxmlformats.org/officeDocument/2006/relationships/hyperlink" Target="https://www.fdic.gov/regulations/safety/manual/section22-1/index.html" TargetMode="External"/><Relationship Id="rId2" Type="http://schemas.openxmlformats.org/officeDocument/2006/relationships/hyperlink" Target="http://library.lol/main/235A35F79CA2C02BAAC69B1322AF4CD3" TargetMode="External"/><Relationship Id="rId1" Type="http://schemas.openxmlformats.org/officeDocument/2006/relationships/slideLayout" Target="../slideLayouts/slideLayout2.xml"/><Relationship Id="rId6" Type="http://schemas.openxmlformats.org/officeDocument/2006/relationships/hyperlink" Target="https://www.fdic.gov/regulations/safety/manual/section22-1/sc-securitization.pdf" TargetMode="External"/><Relationship Id="rId11" Type="http://schemas.openxmlformats.org/officeDocument/2006/relationships/hyperlink" Target="http://fcic.law.stanford.edu/" TargetMode="External"/><Relationship Id="rId5" Type="http://schemas.openxmlformats.org/officeDocument/2006/relationships/hyperlink" Target="https://web.archive.org/web/20081108110349/https:/www.federalreserve.gov/boarddocs/srletters/1990/SR9016a2.pdf" TargetMode="External"/><Relationship Id="rId10" Type="http://schemas.openxmlformats.org/officeDocument/2006/relationships/hyperlink" Target="https://www.hsgac.senate.gov/subcommittees/investigations/media/senate-investigations-subcommittee-releases-levin-coburn-report-on-the-financial-crisis" TargetMode="External"/><Relationship Id="rId4" Type="http://schemas.openxmlformats.org/officeDocument/2006/relationships/hyperlink" Target="https://occ.gov/publications-and-resources/publications/comptrollers-handbook/files/ots/ots-exam-handbooks-asset-quality.html" TargetMode="External"/><Relationship Id="rId9" Type="http://schemas.openxmlformats.org/officeDocument/2006/relationships/hyperlink" Target="https://www.sifma.org/resources/archive/research/statistic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nber.org/books-and-chapters/commercial-bank-activities-urban-mortgage-financing" TargetMode="External"/><Relationship Id="rId7" Type="http://schemas.openxmlformats.org/officeDocument/2006/relationships/hyperlink" Target="https://www.nber.org/books-and-chapters/corporate-bond-quality-and-investor-experience" TargetMode="External"/><Relationship Id="rId2" Type="http://schemas.openxmlformats.org/officeDocument/2006/relationships/hyperlink" Target="https://papers.ssrn.com/sol3/papers.cfm?abstract_id=1269525&amp;download=yes" TargetMode="External"/><Relationship Id="rId1" Type="http://schemas.openxmlformats.org/officeDocument/2006/relationships/slideLayout" Target="../slideLayouts/slideLayout2.xml"/><Relationship Id="rId6" Type="http://schemas.openxmlformats.org/officeDocument/2006/relationships/hyperlink" Target="https://www.nber.org/books-and-chapters/postwar-quality-state-and-local-debt" TargetMode="External"/><Relationship Id="rId5" Type="http://schemas.openxmlformats.org/officeDocument/2006/relationships/hyperlink" Target="https://sci-hub.scihubtw.tw/10.1023/b:real.0000044023.02636.e6" TargetMode="External"/><Relationship Id="rId4" Type="http://schemas.openxmlformats.org/officeDocument/2006/relationships/hyperlink" Target="https://www.guminwangxiao.com/uploads/soft/7352353342234.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nber.org/books-and-chapters/quality-consumer-instalment-credit" TargetMode="External"/><Relationship Id="rId2" Type="http://schemas.openxmlformats.org/officeDocument/2006/relationships/hyperlink" Target="https://www.nber.org/books-and-chapters/volume-consumer-instalment-credit-1929-38" TargetMode="External"/><Relationship Id="rId1" Type="http://schemas.openxmlformats.org/officeDocument/2006/relationships/slideLayout" Target="../slideLayouts/slideLayout2.xml"/><Relationship Id="rId6" Type="http://schemas.openxmlformats.org/officeDocument/2006/relationships/hyperlink" Target="https://www.nber.org/books-and-chapters/new-automobile-finance-rates-1924-62" TargetMode="External"/><Relationship Id="rId5" Type="http://schemas.openxmlformats.org/officeDocument/2006/relationships/hyperlink" Target="https://www.nber.org/books-and-chapters/urban-mortgage-lending-life-insurance-companies" TargetMode="External"/><Relationship Id="rId4" Type="http://schemas.openxmlformats.org/officeDocument/2006/relationships/hyperlink" Target="http://pages.ucsd.edu/~aronatas/conference/spendthrift.pdf"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www.leagle.com/decision/inadvfdco131219000160" TargetMode="External"/><Relationship Id="rId3" Type="http://schemas.openxmlformats.org/officeDocument/2006/relationships/hyperlink" Target="https://sci-hub.scihubtw.tw/10.1111/j.1540-6229.2009.00235.x" TargetMode="External"/><Relationship Id="rId7" Type="http://schemas.openxmlformats.org/officeDocument/2006/relationships/hyperlink" Target="https://www.justice.gov/opa/pr/justice-department-and-state-partners-secure-nearly-864-million-settlement-moody-s-arising" TargetMode="External"/><Relationship Id="rId2" Type="http://schemas.openxmlformats.org/officeDocument/2006/relationships/hyperlink" Target="http://citeseerx.ist.psu.edu/viewdoc/summary?doi=10.1.1.198.8020" TargetMode="External"/><Relationship Id="rId1" Type="http://schemas.openxmlformats.org/officeDocument/2006/relationships/slideLayout" Target="../slideLayouts/slideLayout2.xml"/><Relationship Id="rId6" Type="http://schemas.openxmlformats.org/officeDocument/2006/relationships/hyperlink" Target="https://online.wsj.com/public/resources/documents/sandpdismiss0717.pdf" TargetMode="External"/><Relationship Id="rId5" Type="http://schemas.openxmlformats.org/officeDocument/2006/relationships/hyperlink" Target="https://www.plainsite.org/dockets/download.html?id=31142697&amp;z=e289469d" TargetMode="External"/><Relationship Id="rId10" Type="http://schemas.openxmlformats.org/officeDocument/2006/relationships/hyperlink" Target="http://www.courts.state.ny.us/REPORTER/pdfs/2020/2020_33994.pdf" TargetMode="External"/><Relationship Id="rId4" Type="http://schemas.openxmlformats.org/officeDocument/2006/relationships/hyperlink" Target="https://www.justice.gov/opa/pr/justice-department-and-state-partners-secure-1375-billion-settlement-sp-defrauding-investors" TargetMode="External"/><Relationship Id="rId9" Type="http://schemas.openxmlformats.org/officeDocument/2006/relationships/hyperlink" Target="https://www.sdnyblog.com/files/2015/05/2015.05.11-11-Civ.-06201-Nomura-Opinion.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jsf.pm-research.com/" TargetMode="External"/><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hyperlink" Target="https://www.nycbar.org/member-and-career-services/committees/structured-finance-committee" TargetMode="External"/><Relationship Id="rId4" Type="http://schemas.openxmlformats.org/officeDocument/2006/relationships/hyperlink" Target="https://www.pm-research.com/" TargetMode="Externa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nycourts.gov/ctapps/Decisions/2022/Mar22/11opn22-Decision.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govt.westlaw.com/nyofficial/Document/I26b09f20df4b11e7ac2edcbde0ddb12c" TargetMode="External"/><Relationship Id="rId2" Type="http://schemas.openxmlformats.org/officeDocument/2006/relationships/hyperlink" Target="https://govt.westlaw.com/nyofficial/Document/If9e5ab7b102911e590d4edf60ce7d742" TargetMode="External"/><Relationship Id="rId1" Type="http://schemas.openxmlformats.org/officeDocument/2006/relationships/slideLayout" Target="../slideLayouts/slideLayout2.xml"/><Relationship Id="rId6" Type="http://schemas.openxmlformats.org/officeDocument/2006/relationships/hyperlink" Target="https://govt.westlaw.com/nyofficial/Document/I10d29040446611eb9aff98ba9c2472b0" TargetMode="External"/><Relationship Id="rId5" Type="http://schemas.openxmlformats.org/officeDocument/2006/relationships/hyperlink" Target="https://govt.westlaw.com/nyofficial/Document/I3b8c76c0345011e99810b61cd66fda28" TargetMode="External"/><Relationship Id="rId4" Type="http://schemas.openxmlformats.org/officeDocument/2006/relationships/hyperlink" Target="https://govt.westlaw.com/nyofficial/Document/Ie51ca2707a0e11e8bc31fad2079b1d8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08179" y="987490"/>
            <a:ext cx="10363200" cy="1907930"/>
          </a:xfrm>
        </p:spPr>
        <p:txBody>
          <a:bodyPr>
            <a:noAutofit/>
          </a:bodyPr>
          <a:lstStyle/>
          <a:p>
            <a:r>
              <a:rPr lang="en-US" sz="4800" dirty="0">
                <a:latin typeface="Franklin Gothic Demi" panose="020B0703020102020204" pitchFamily="34" charset="0"/>
              </a:rPr>
              <a:t>Global Perspectives and </a:t>
            </a:r>
            <a:br>
              <a:rPr lang="en-US" sz="4800" dirty="0">
                <a:latin typeface="Franklin Gothic Demi" panose="020B0703020102020204" pitchFamily="34" charset="0"/>
              </a:rPr>
            </a:br>
            <a:r>
              <a:rPr lang="en-US" sz="4800" dirty="0">
                <a:latin typeface="Franklin Gothic Demi" panose="020B0703020102020204" pitchFamily="34" charset="0"/>
              </a:rPr>
              <a:t>Investor Protection Challenges</a:t>
            </a:r>
          </a:p>
        </p:txBody>
      </p:sp>
      <p:sp>
        <p:nvSpPr>
          <p:cNvPr id="5" name="Subtitle 4"/>
          <p:cNvSpPr>
            <a:spLocks noGrp="1"/>
          </p:cNvSpPr>
          <p:nvPr>
            <p:ph type="subTitle" idx="1"/>
          </p:nvPr>
        </p:nvSpPr>
        <p:spPr>
          <a:xfrm>
            <a:off x="1397977" y="3200400"/>
            <a:ext cx="8393723" cy="2980592"/>
          </a:xfrm>
        </p:spPr>
        <p:txBody>
          <a:bodyPr>
            <a:normAutofit lnSpcReduction="10000"/>
          </a:bodyPr>
          <a:lstStyle/>
          <a:p>
            <a:pPr>
              <a:lnSpc>
                <a:spcPct val="120000"/>
              </a:lnSpc>
              <a:spcBef>
                <a:spcPts val="0"/>
              </a:spcBef>
            </a:pPr>
            <a:r>
              <a:rPr lang="en-US" dirty="0">
                <a:latin typeface="Franklin Gothic Demi" panose="020B0703020102020204" pitchFamily="34" charset="0"/>
              </a:rPr>
              <a:t>Mark Adelson</a:t>
            </a:r>
          </a:p>
          <a:p>
            <a:pPr>
              <a:lnSpc>
                <a:spcPct val="120000"/>
              </a:lnSpc>
              <a:spcBef>
                <a:spcPts val="0"/>
              </a:spcBef>
            </a:pPr>
            <a:r>
              <a:rPr lang="en-US" sz="2200" dirty="0"/>
              <a:t>Editor, Journal of Structured Finance</a:t>
            </a:r>
            <a:br>
              <a:rPr lang="en-US" sz="2200" dirty="0"/>
            </a:br>
            <a:r>
              <a:rPr lang="en-US" sz="2200" dirty="0"/>
              <a:t>Independent Consultant </a:t>
            </a:r>
          </a:p>
          <a:p>
            <a:pPr>
              <a:lnSpc>
                <a:spcPct val="120000"/>
              </a:lnSpc>
              <a:spcBef>
                <a:spcPts val="0"/>
              </a:spcBef>
            </a:pPr>
            <a:endParaRPr lang="en-US" dirty="0"/>
          </a:p>
          <a:p>
            <a:pPr>
              <a:lnSpc>
                <a:spcPct val="120000"/>
              </a:lnSpc>
              <a:spcBef>
                <a:spcPts val="0"/>
              </a:spcBef>
            </a:pPr>
            <a:r>
              <a:rPr lang="en-US" sz="2600" dirty="0"/>
              <a:t>10</a:t>
            </a:r>
            <a:r>
              <a:rPr lang="en-US" sz="2600" baseline="30000" dirty="0"/>
              <a:t>th</a:t>
            </a:r>
            <a:r>
              <a:rPr lang="en-US" sz="2600" dirty="0"/>
              <a:t> Indian </a:t>
            </a:r>
            <a:r>
              <a:rPr lang="en-US" sz="2600" dirty="0" err="1"/>
              <a:t>Securitisation</a:t>
            </a:r>
            <a:r>
              <a:rPr lang="en-US" sz="2600" dirty="0"/>
              <a:t> Summit</a:t>
            </a:r>
            <a:br>
              <a:rPr lang="en-US" sz="2600" dirty="0"/>
            </a:br>
            <a:r>
              <a:rPr lang="en-US" sz="2200" dirty="0"/>
              <a:t>The </a:t>
            </a:r>
            <a:r>
              <a:rPr lang="en-US" sz="2200" dirty="0" err="1"/>
              <a:t>LaLit</a:t>
            </a:r>
            <a:r>
              <a:rPr lang="en-US" sz="2200" dirty="0"/>
              <a:t>, Mumbai, India, 27 May 2022</a:t>
            </a:r>
            <a:br>
              <a:rPr lang="en-US" sz="2200" dirty="0"/>
            </a:br>
            <a:r>
              <a:rPr lang="en-US" sz="2200" dirty="0"/>
              <a:t>Vinod Kothari Consultants</a:t>
            </a:r>
            <a:endParaRPr lang="en-US" dirty="0"/>
          </a:p>
        </p:txBody>
      </p:sp>
    </p:spTree>
    <p:extLst>
      <p:ext uri="{BB962C8B-B14F-4D97-AF65-F5344CB8AC3E}">
        <p14:creationId xmlns:p14="http://schemas.microsoft.com/office/powerpoint/2010/main" val="133251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D2670-48E7-4A4A-B8D0-EDB7DBE5388F}"/>
              </a:ext>
            </a:extLst>
          </p:cNvPr>
          <p:cNvSpPr>
            <a:spLocks noGrp="1"/>
          </p:cNvSpPr>
          <p:nvPr>
            <p:ph type="title"/>
          </p:nvPr>
        </p:nvSpPr>
        <p:spPr/>
        <p:txBody>
          <a:bodyPr>
            <a:normAutofit fontScale="90000"/>
          </a:bodyPr>
          <a:lstStyle/>
          <a:p>
            <a:r>
              <a:rPr lang="en-US" dirty="0"/>
              <a:t>LCM XXII v. Serta Simmons Bedding</a:t>
            </a:r>
          </a:p>
        </p:txBody>
      </p:sp>
      <p:sp>
        <p:nvSpPr>
          <p:cNvPr id="3" name="Content Placeholder 2">
            <a:extLst>
              <a:ext uri="{FF2B5EF4-FFF2-40B4-BE49-F238E27FC236}">
                <a16:creationId xmlns:a16="http://schemas.microsoft.com/office/drawing/2014/main" id="{FFE6FAE2-9ED4-3DAA-0DDB-CA815C907009}"/>
              </a:ext>
            </a:extLst>
          </p:cNvPr>
          <p:cNvSpPr>
            <a:spLocks noGrp="1"/>
          </p:cNvSpPr>
          <p:nvPr>
            <p:ph idx="1"/>
          </p:nvPr>
        </p:nvSpPr>
        <p:spPr/>
        <p:txBody>
          <a:bodyPr>
            <a:normAutofit lnSpcReduction="10000"/>
          </a:bodyPr>
          <a:lstStyle/>
          <a:p>
            <a:r>
              <a:rPr lang="en-US" dirty="0"/>
              <a:t>Potentially protects lenders, including CLOs, from shady “trap door” financings by borrowers on covenant lite loans</a:t>
            </a:r>
          </a:p>
          <a:p>
            <a:r>
              <a:rPr lang="en-US" dirty="0"/>
              <a:t>Borrower circumvented pro rata payment requirement by amending loan agreement to favor certain lenders over others</a:t>
            </a:r>
          </a:p>
          <a:p>
            <a:r>
              <a:rPr lang="en-US" dirty="0"/>
              <a:t>Trial court denied borrower’s motion to dismiss</a:t>
            </a:r>
          </a:p>
          <a:p>
            <a:pPr lvl="1"/>
            <a:r>
              <a:rPr lang="en-US" dirty="0"/>
              <a:t>Interpretation of “open market” purchases</a:t>
            </a:r>
          </a:p>
          <a:p>
            <a:pPr lvl="1"/>
            <a:r>
              <a:rPr lang="en-US" dirty="0"/>
              <a:t>Breach of implied covenant of good faith and fair dealing</a:t>
            </a:r>
          </a:p>
          <a:p>
            <a:r>
              <a:rPr lang="en-US" dirty="0"/>
              <a:t>Case is moving forward</a:t>
            </a:r>
          </a:p>
          <a:p>
            <a:pPr marL="0" indent="0">
              <a:spcBef>
                <a:spcPts val="3600"/>
              </a:spcBef>
              <a:buNone/>
            </a:pPr>
            <a:r>
              <a:rPr lang="en-US" sz="2000" i="1" dirty="0"/>
              <a:t>LCM XXII v. Serta Simmons Bedding</a:t>
            </a:r>
            <a:r>
              <a:rPr lang="en-US" sz="2000" dirty="0"/>
              <a:t>, No. 21-Civ-3987 (S.D.N.Y. Mar. 29, 2022)</a:t>
            </a:r>
            <a:br>
              <a:rPr lang="en-US" sz="2000" dirty="0"/>
            </a:br>
            <a:r>
              <a:rPr lang="en-US" sz="1800" dirty="0">
                <a:hlinkClick r:id="rId2"/>
              </a:rPr>
              <a:t>https://cases.justia.com/federal/district-courts/new-york/nysdce/1:2021cv03987/559620/34/0.pdf</a:t>
            </a:r>
            <a:endParaRPr lang="en-US" sz="1800" dirty="0"/>
          </a:p>
        </p:txBody>
      </p:sp>
      <p:sp>
        <p:nvSpPr>
          <p:cNvPr id="4" name="Slide Number Placeholder 3">
            <a:extLst>
              <a:ext uri="{FF2B5EF4-FFF2-40B4-BE49-F238E27FC236}">
                <a16:creationId xmlns:a16="http://schemas.microsoft.com/office/drawing/2014/main" id="{4FD388FF-E3FA-34F4-B91C-EE15DD73D3BB}"/>
              </a:ext>
            </a:extLst>
          </p:cNvPr>
          <p:cNvSpPr>
            <a:spLocks noGrp="1"/>
          </p:cNvSpPr>
          <p:nvPr>
            <p:ph type="sldNum" sz="quarter" idx="12"/>
          </p:nvPr>
        </p:nvSpPr>
        <p:spPr/>
        <p:txBody>
          <a:bodyPr/>
          <a:lstStyle/>
          <a:p>
            <a:fld id="{57D153DC-23AF-4A56-A2D0-32B21F010D54}" type="slidenum">
              <a:rPr lang="en-US" smtClean="0"/>
              <a:pPr/>
              <a:t>10</a:t>
            </a:fld>
            <a:endParaRPr lang="en-US"/>
          </a:p>
        </p:txBody>
      </p:sp>
    </p:spTree>
    <p:extLst>
      <p:ext uri="{BB962C8B-B14F-4D97-AF65-F5344CB8AC3E}">
        <p14:creationId xmlns:p14="http://schemas.microsoft.com/office/powerpoint/2010/main" val="3476628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3A9B8-631A-76BA-CC3C-F77A091E1D01}"/>
              </a:ext>
            </a:extLst>
          </p:cNvPr>
          <p:cNvSpPr>
            <a:spLocks noGrp="1"/>
          </p:cNvSpPr>
          <p:nvPr>
            <p:ph type="title"/>
          </p:nvPr>
        </p:nvSpPr>
        <p:spPr/>
        <p:txBody>
          <a:bodyPr>
            <a:normAutofit fontScale="90000"/>
          </a:bodyPr>
          <a:lstStyle/>
          <a:p>
            <a:r>
              <a:rPr lang="en-US" dirty="0"/>
              <a:t>Finkelstein v. U.S. Bank</a:t>
            </a:r>
          </a:p>
        </p:txBody>
      </p:sp>
      <p:sp>
        <p:nvSpPr>
          <p:cNvPr id="3" name="Content Placeholder 2">
            <a:extLst>
              <a:ext uri="{FF2B5EF4-FFF2-40B4-BE49-F238E27FC236}">
                <a16:creationId xmlns:a16="http://schemas.microsoft.com/office/drawing/2014/main" id="{C993D389-3D1A-C423-A342-A129B9329FB6}"/>
              </a:ext>
            </a:extLst>
          </p:cNvPr>
          <p:cNvSpPr>
            <a:spLocks noGrp="1"/>
          </p:cNvSpPr>
          <p:nvPr>
            <p:ph idx="1"/>
          </p:nvPr>
        </p:nvSpPr>
        <p:spPr/>
        <p:txBody>
          <a:bodyPr/>
          <a:lstStyle/>
          <a:p>
            <a:r>
              <a:rPr lang="en-US" dirty="0"/>
              <a:t>Recognizes duty of securitization trustee to enforce obligations of other transaction parties</a:t>
            </a:r>
          </a:p>
          <a:p>
            <a:r>
              <a:rPr lang="en-US" dirty="0"/>
              <a:t>Analysis of contractual language</a:t>
            </a:r>
          </a:p>
          <a:p>
            <a:r>
              <a:rPr lang="en-US" dirty="0"/>
              <a:t>Focus on “belt and suspender” provisions</a:t>
            </a:r>
          </a:p>
          <a:p>
            <a:r>
              <a:rPr lang="en-US" dirty="0"/>
              <a:t>Trial court denied trustee’s motion to dismiss</a:t>
            </a:r>
          </a:p>
          <a:p>
            <a:r>
              <a:rPr lang="en-US" dirty="0"/>
              <a:t>Case is moving forward</a:t>
            </a:r>
          </a:p>
          <a:p>
            <a:pPr marL="0" indent="0">
              <a:spcBef>
                <a:spcPts val="4800"/>
              </a:spcBef>
              <a:buNone/>
            </a:pPr>
            <a:r>
              <a:rPr lang="en-US" sz="2000" i="1" dirty="0"/>
              <a:t>Finkelstein v. U.S. Bank</a:t>
            </a:r>
            <a:r>
              <a:rPr lang="en-US" sz="2000" dirty="0"/>
              <a:t>, Case No. 650849/2021 (N.Y. Sup. Ct. May 2, 2022)</a:t>
            </a:r>
            <a:br>
              <a:rPr lang="en-US" sz="2000" dirty="0"/>
            </a:br>
            <a:r>
              <a:rPr lang="en-US" sz="1800" dirty="0">
                <a:hlinkClick r:id="rId2"/>
              </a:rPr>
              <a:t>https://scholar.google.com/scholar_case?case=17290646117279024384</a:t>
            </a:r>
            <a:endParaRPr lang="en-US" sz="2000" dirty="0"/>
          </a:p>
        </p:txBody>
      </p:sp>
      <p:sp>
        <p:nvSpPr>
          <p:cNvPr id="4" name="Slide Number Placeholder 3">
            <a:extLst>
              <a:ext uri="{FF2B5EF4-FFF2-40B4-BE49-F238E27FC236}">
                <a16:creationId xmlns:a16="http://schemas.microsoft.com/office/drawing/2014/main" id="{38536710-9C2A-DDD3-42E7-DD56A8936A8B}"/>
              </a:ext>
            </a:extLst>
          </p:cNvPr>
          <p:cNvSpPr>
            <a:spLocks noGrp="1"/>
          </p:cNvSpPr>
          <p:nvPr>
            <p:ph type="sldNum" sz="quarter" idx="12"/>
          </p:nvPr>
        </p:nvSpPr>
        <p:spPr/>
        <p:txBody>
          <a:bodyPr/>
          <a:lstStyle/>
          <a:p>
            <a:fld id="{57D153DC-23AF-4A56-A2D0-32B21F010D54}" type="slidenum">
              <a:rPr lang="en-US" smtClean="0"/>
              <a:pPr/>
              <a:t>11</a:t>
            </a:fld>
            <a:endParaRPr lang="en-US"/>
          </a:p>
        </p:txBody>
      </p:sp>
    </p:spTree>
    <p:extLst>
      <p:ext uri="{BB962C8B-B14F-4D97-AF65-F5344CB8AC3E}">
        <p14:creationId xmlns:p14="http://schemas.microsoft.com/office/powerpoint/2010/main" val="3206919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38D5FA9-6906-4B3B-BDD6-A79CD49F8B65}"/>
              </a:ext>
            </a:extLst>
          </p:cNvPr>
          <p:cNvSpPr>
            <a:spLocks noGrp="1"/>
          </p:cNvSpPr>
          <p:nvPr>
            <p:ph type="title"/>
          </p:nvPr>
        </p:nvSpPr>
        <p:spPr/>
        <p:txBody>
          <a:bodyPr>
            <a:normAutofit/>
          </a:bodyPr>
          <a:lstStyle/>
          <a:p>
            <a:r>
              <a:rPr lang="en-US" sz="5400" dirty="0"/>
              <a:t>Appendix</a:t>
            </a:r>
          </a:p>
        </p:txBody>
      </p:sp>
      <p:sp>
        <p:nvSpPr>
          <p:cNvPr id="4" name="Slide Number Placeholder 3">
            <a:extLst>
              <a:ext uri="{FF2B5EF4-FFF2-40B4-BE49-F238E27FC236}">
                <a16:creationId xmlns:a16="http://schemas.microsoft.com/office/drawing/2014/main" id="{97D5F0E1-1371-48B0-BF3B-13AEC7832A66}"/>
              </a:ext>
            </a:extLst>
          </p:cNvPr>
          <p:cNvSpPr>
            <a:spLocks noGrp="1"/>
          </p:cNvSpPr>
          <p:nvPr>
            <p:ph type="sldNum" sz="quarter" idx="12"/>
          </p:nvPr>
        </p:nvSpPr>
        <p:spPr/>
        <p:txBody>
          <a:bodyPr/>
          <a:lstStyle/>
          <a:p>
            <a:fld id="{57D153DC-23AF-4A56-A2D0-32B21F010D54}" type="slidenum">
              <a:rPr lang="en-US" smtClean="0"/>
              <a:pPr/>
              <a:t>12</a:t>
            </a:fld>
            <a:endParaRPr lang="en-US"/>
          </a:p>
        </p:txBody>
      </p:sp>
    </p:spTree>
    <p:extLst>
      <p:ext uri="{BB962C8B-B14F-4D97-AF65-F5344CB8AC3E}">
        <p14:creationId xmlns:p14="http://schemas.microsoft.com/office/powerpoint/2010/main" val="606065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8DE7378-64D5-EA15-33E7-E9F879CB28C7}"/>
              </a:ext>
            </a:extLst>
          </p:cNvPr>
          <p:cNvSpPr>
            <a:spLocks noGrp="1"/>
          </p:cNvSpPr>
          <p:nvPr>
            <p:ph type="title"/>
          </p:nvPr>
        </p:nvSpPr>
        <p:spPr/>
        <p:txBody>
          <a:bodyPr>
            <a:normAutofit fontScale="90000"/>
          </a:bodyPr>
          <a:lstStyle/>
          <a:p>
            <a:r>
              <a:rPr lang="en-US" dirty="0"/>
              <a:t>New York State Court System</a:t>
            </a:r>
          </a:p>
        </p:txBody>
      </p:sp>
      <p:sp>
        <p:nvSpPr>
          <p:cNvPr id="3" name="Slide Number Placeholder 2">
            <a:extLst>
              <a:ext uri="{FF2B5EF4-FFF2-40B4-BE49-F238E27FC236}">
                <a16:creationId xmlns:a16="http://schemas.microsoft.com/office/drawing/2014/main" id="{F889DC20-37CF-DB03-D7CD-C84FF83A88AC}"/>
              </a:ext>
            </a:extLst>
          </p:cNvPr>
          <p:cNvSpPr>
            <a:spLocks noGrp="1"/>
          </p:cNvSpPr>
          <p:nvPr>
            <p:ph type="sldNum" sz="quarter" idx="12"/>
          </p:nvPr>
        </p:nvSpPr>
        <p:spPr/>
        <p:txBody>
          <a:bodyPr/>
          <a:lstStyle/>
          <a:p>
            <a:fld id="{57D153DC-23AF-4A56-A2D0-32B21F010D54}" type="slidenum">
              <a:rPr lang="en-US" smtClean="0"/>
              <a:t>13</a:t>
            </a:fld>
            <a:endParaRPr lang="en-US"/>
          </a:p>
        </p:txBody>
      </p:sp>
      <p:sp>
        <p:nvSpPr>
          <p:cNvPr id="10" name="Rectangle: Rounded Corners 9">
            <a:extLst>
              <a:ext uri="{FF2B5EF4-FFF2-40B4-BE49-F238E27FC236}">
                <a16:creationId xmlns:a16="http://schemas.microsoft.com/office/drawing/2014/main" id="{68ED4208-2621-3C74-35D5-8A64C95D7482}"/>
              </a:ext>
            </a:extLst>
          </p:cNvPr>
          <p:cNvSpPr/>
          <p:nvPr/>
        </p:nvSpPr>
        <p:spPr>
          <a:xfrm>
            <a:off x="3827188" y="1485040"/>
            <a:ext cx="3795104" cy="660018"/>
          </a:xfrm>
          <a:prstGeom prst="roundRect">
            <a:avLst/>
          </a:prstGeom>
          <a:solidFill>
            <a:srgbClr val="CCE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Franklin Gothic Medium" panose="020B0603020102020204" pitchFamily="34" charset="0"/>
              </a:rPr>
              <a:t>N.Y. Court of Appeals</a:t>
            </a:r>
          </a:p>
        </p:txBody>
      </p:sp>
      <p:sp>
        <p:nvSpPr>
          <p:cNvPr id="11" name="Rectangle: Rounded Corners 10">
            <a:extLst>
              <a:ext uri="{FF2B5EF4-FFF2-40B4-BE49-F238E27FC236}">
                <a16:creationId xmlns:a16="http://schemas.microsoft.com/office/drawing/2014/main" id="{D4CC2793-6263-779D-787D-2475B4DF590C}"/>
              </a:ext>
            </a:extLst>
          </p:cNvPr>
          <p:cNvSpPr/>
          <p:nvPr/>
        </p:nvSpPr>
        <p:spPr>
          <a:xfrm>
            <a:off x="2449287" y="3212145"/>
            <a:ext cx="6550907" cy="660018"/>
          </a:xfrm>
          <a:prstGeom prst="roundRect">
            <a:avLst/>
          </a:prstGeom>
          <a:solidFill>
            <a:srgbClr val="CC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Franklin Gothic Medium" panose="020B0603020102020204" pitchFamily="34" charset="0"/>
              </a:rPr>
              <a:t>Appellate Division of the Supreme Court</a:t>
            </a:r>
          </a:p>
        </p:txBody>
      </p:sp>
      <p:grpSp>
        <p:nvGrpSpPr>
          <p:cNvPr id="14" name="Group 13">
            <a:extLst>
              <a:ext uri="{FF2B5EF4-FFF2-40B4-BE49-F238E27FC236}">
                <a16:creationId xmlns:a16="http://schemas.microsoft.com/office/drawing/2014/main" id="{B74E36B5-987B-0B40-A708-AF39B549A6EE}"/>
              </a:ext>
            </a:extLst>
          </p:cNvPr>
          <p:cNvGrpSpPr/>
          <p:nvPr/>
        </p:nvGrpSpPr>
        <p:grpSpPr>
          <a:xfrm>
            <a:off x="517930" y="4939250"/>
            <a:ext cx="10372368" cy="660018"/>
            <a:chOff x="538556" y="4471737"/>
            <a:chExt cx="10372368" cy="660018"/>
          </a:xfrm>
        </p:grpSpPr>
        <p:sp>
          <p:nvSpPr>
            <p:cNvPr id="12" name="Rectangle: Rounded Corners 11">
              <a:extLst>
                <a:ext uri="{FF2B5EF4-FFF2-40B4-BE49-F238E27FC236}">
                  <a16:creationId xmlns:a16="http://schemas.microsoft.com/office/drawing/2014/main" id="{825186AF-3D93-9255-F8B4-D51EE2CD6387}"/>
                </a:ext>
              </a:extLst>
            </p:cNvPr>
            <p:cNvSpPr/>
            <p:nvPr/>
          </p:nvSpPr>
          <p:spPr>
            <a:xfrm>
              <a:off x="538556" y="4471737"/>
              <a:ext cx="5305353" cy="660018"/>
            </a:xfrm>
            <a:prstGeom prst="roundRect">
              <a:avLst/>
            </a:prstGeom>
            <a:solidFill>
              <a:srgbClr val="FFCC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Franklin Gothic Medium" panose="020B0603020102020204" pitchFamily="34" charset="0"/>
                </a:rPr>
                <a:t>Supreme Court</a:t>
              </a:r>
            </a:p>
          </p:txBody>
        </p:sp>
        <p:sp>
          <p:nvSpPr>
            <p:cNvPr id="13" name="Rectangle: Rounded Corners 12">
              <a:extLst>
                <a:ext uri="{FF2B5EF4-FFF2-40B4-BE49-F238E27FC236}">
                  <a16:creationId xmlns:a16="http://schemas.microsoft.com/office/drawing/2014/main" id="{26FB1CEE-F154-8F9D-A6EB-27F14E010395}"/>
                </a:ext>
              </a:extLst>
            </p:cNvPr>
            <p:cNvSpPr/>
            <p:nvPr/>
          </p:nvSpPr>
          <p:spPr>
            <a:xfrm>
              <a:off x="6252984" y="4471737"/>
              <a:ext cx="4657940" cy="660018"/>
            </a:xfrm>
            <a:prstGeom prst="roundRect">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Franklin Gothic Medium" panose="020B0603020102020204" pitchFamily="34" charset="0"/>
                </a:rPr>
                <a:t>Local &amp; Specialized Courts</a:t>
              </a:r>
            </a:p>
          </p:txBody>
        </p:sp>
      </p:grpSp>
      <p:cxnSp>
        <p:nvCxnSpPr>
          <p:cNvPr id="16" name="Straight Connector 15">
            <a:extLst>
              <a:ext uri="{FF2B5EF4-FFF2-40B4-BE49-F238E27FC236}">
                <a16:creationId xmlns:a16="http://schemas.microsoft.com/office/drawing/2014/main" id="{688DE796-88A8-067E-1A8A-006F5F172F06}"/>
              </a:ext>
            </a:extLst>
          </p:cNvPr>
          <p:cNvCxnSpPr>
            <a:cxnSpLocks/>
            <a:stCxn id="10" idx="2"/>
            <a:endCxn id="11" idx="0"/>
          </p:cNvCxnSpPr>
          <p:nvPr/>
        </p:nvCxnSpPr>
        <p:spPr>
          <a:xfrm>
            <a:off x="5724740" y="2145058"/>
            <a:ext cx="1" cy="1067087"/>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20" name="Straight Connector 19">
            <a:extLst>
              <a:ext uri="{FF2B5EF4-FFF2-40B4-BE49-F238E27FC236}">
                <a16:creationId xmlns:a16="http://schemas.microsoft.com/office/drawing/2014/main" id="{6168CC2B-F9C1-8FB0-2F21-A806DBC99986}"/>
              </a:ext>
            </a:extLst>
          </p:cNvPr>
          <p:cNvCxnSpPr>
            <a:cxnSpLocks/>
            <a:stCxn id="12" idx="0"/>
          </p:cNvCxnSpPr>
          <p:nvPr/>
        </p:nvCxnSpPr>
        <p:spPr>
          <a:xfrm>
            <a:off x="3170607" y="4939250"/>
            <a:ext cx="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3D20A57-EEB9-38D3-9616-88157FA33F21}"/>
              </a:ext>
            </a:extLst>
          </p:cNvPr>
          <p:cNvCxnSpPr>
            <a:cxnSpLocks/>
            <a:endCxn id="12" idx="0"/>
          </p:cNvCxnSpPr>
          <p:nvPr/>
        </p:nvCxnSpPr>
        <p:spPr>
          <a:xfrm>
            <a:off x="3170607" y="3870960"/>
            <a:ext cx="0" cy="10682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CE7BAF8-3768-3F62-A818-5AE5D5A8BB63}"/>
              </a:ext>
            </a:extLst>
          </p:cNvPr>
          <p:cNvCxnSpPr>
            <a:cxnSpLocks/>
          </p:cNvCxnSpPr>
          <p:nvPr/>
        </p:nvCxnSpPr>
        <p:spPr>
          <a:xfrm>
            <a:off x="8270166" y="3876675"/>
            <a:ext cx="0" cy="10682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2640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8DE7378-64D5-EA15-33E7-E9F879CB28C7}"/>
              </a:ext>
            </a:extLst>
          </p:cNvPr>
          <p:cNvSpPr>
            <a:spLocks noGrp="1"/>
          </p:cNvSpPr>
          <p:nvPr>
            <p:ph type="title"/>
          </p:nvPr>
        </p:nvSpPr>
        <p:spPr/>
        <p:txBody>
          <a:bodyPr>
            <a:normAutofit fontScale="90000"/>
          </a:bodyPr>
          <a:lstStyle/>
          <a:p>
            <a:r>
              <a:rPr lang="en-US" dirty="0"/>
              <a:t>U.S Federal Court System</a:t>
            </a:r>
          </a:p>
        </p:txBody>
      </p:sp>
      <p:sp>
        <p:nvSpPr>
          <p:cNvPr id="3" name="Slide Number Placeholder 2">
            <a:extLst>
              <a:ext uri="{FF2B5EF4-FFF2-40B4-BE49-F238E27FC236}">
                <a16:creationId xmlns:a16="http://schemas.microsoft.com/office/drawing/2014/main" id="{F889DC20-37CF-DB03-D7CD-C84FF83A88AC}"/>
              </a:ext>
            </a:extLst>
          </p:cNvPr>
          <p:cNvSpPr>
            <a:spLocks noGrp="1"/>
          </p:cNvSpPr>
          <p:nvPr>
            <p:ph type="sldNum" sz="quarter" idx="12"/>
          </p:nvPr>
        </p:nvSpPr>
        <p:spPr/>
        <p:txBody>
          <a:bodyPr/>
          <a:lstStyle/>
          <a:p>
            <a:fld id="{57D153DC-23AF-4A56-A2D0-32B21F010D54}" type="slidenum">
              <a:rPr lang="en-US" smtClean="0"/>
              <a:t>14</a:t>
            </a:fld>
            <a:endParaRPr lang="en-US"/>
          </a:p>
        </p:txBody>
      </p:sp>
      <p:sp>
        <p:nvSpPr>
          <p:cNvPr id="10" name="Rectangle: Rounded Corners 9">
            <a:extLst>
              <a:ext uri="{FF2B5EF4-FFF2-40B4-BE49-F238E27FC236}">
                <a16:creationId xmlns:a16="http://schemas.microsoft.com/office/drawing/2014/main" id="{68ED4208-2621-3C74-35D5-8A64C95D7482}"/>
              </a:ext>
            </a:extLst>
          </p:cNvPr>
          <p:cNvSpPr/>
          <p:nvPr/>
        </p:nvSpPr>
        <p:spPr>
          <a:xfrm>
            <a:off x="3827188" y="1485040"/>
            <a:ext cx="3795104" cy="660018"/>
          </a:xfrm>
          <a:prstGeom prst="roundRect">
            <a:avLst/>
          </a:prstGeom>
          <a:solidFill>
            <a:srgbClr val="CCE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Franklin Gothic Medium" panose="020B0603020102020204" pitchFamily="34" charset="0"/>
              </a:rPr>
              <a:t>U.S. Supreme Court</a:t>
            </a:r>
          </a:p>
        </p:txBody>
      </p:sp>
      <p:sp>
        <p:nvSpPr>
          <p:cNvPr id="11" name="Rectangle: Rounded Corners 10">
            <a:extLst>
              <a:ext uri="{FF2B5EF4-FFF2-40B4-BE49-F238E27FC236}">
                <a16:creationId xmlns:a16="http://schemas.microsoft.com/office/drawing/2014/main" id="{D4CC2793-6263-779D-787D-2475B4DF590C}"/>
              </a:ext>
            </a:extLst>
          </p:cNvPr>
          <p:cNvSpPr/>
          <p:nvPr/>
        </p:nvSpPr>
        <p:spPr>
          <a:xfrm>
            <a:off x="2449287" y="3212145"/>
            <a:ext cx="6550907" cy="660018"/>
          </a:xfrm>
          <a:prstGeom prst="roundRect">
            <a:avLst/>
          </a:prstGeom>
          <a:solidFill>
            <a:srgbClr val="CC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Franklin Gothic Medium" panose="020B0603020102020204" pitchFamily="34" charset="0"/>
              </a:rPr>
              <a:t>U.S. Courts of Appeals</a:t>
            </a:r>
          </a:p>
        </p:txBody>
      </p:sp>
      <p:grpSp>
        <p:nvGrpSpPr>
          <p:cNvPr id="14" name="Group 13">
            <a:extLst>
              <a:ext uri="{FF2B5EF4-FFF2-40B4-BE49-F238E27FC236}">
                <a16:creationId xmlns:a16="http://schemas.microsoft.com/office/drawing/2014/main" id="{B74E36B5-987B-0B40-A708-AF39B549A6EE}"/>
              </a:ext>
            </a:extLst>
          </p:cNvPr>
          <p:cNvGrpSpPr/>
          <p:nvPr/>
        </p:nvGrpSpPr>
        <p:grpSpPr>
          <a:xfrm>
            <a:off x="517930" y="4939250"/>
            <a:ext cx="10372368" cy="660018"/>
            <a:chOff x="538556" y="4471737"/>
            <a:chExt cx="10372368" cy="660018"/>
          </a:xfrm>
        </p:grpSpPr>
        <p:sp>
          <p:nvSpPr>
            <p:cNvPr id="12" name="Rectangle: Rounded Corners 11">
              <a:extLst>
                <a:ext uri="{FF2B5EF4-FFF2-40B4-BE49-F238E27FC236}">
                  <a16:creationId xmlns:a16="http://schemas.microsoft.com/office/drawing/2014/main" id="{825186AF-3D93-9255-F8B4-D51EE2CD6387}"/>
                </a:ext>
              </a:extLst>
            </p:cNvPr>
            <p:cNvSpPr/>
            <p:nvPr/>
          </p:nvSpPr>
          <p:spPr>
            <a:xfrm>
              <a:off x="538556" y="4471737"/>
              <a:ext cx="5305353" cy="660018"/>
            </a:xfrm>
            <a:prstGeom prst="roundRect">
              <a:avLst/>
            </a:prstGeom>
            <a:solidFill>
              <a:srgbClr val="FFCC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Franklin Gothic Medium" panose="020B0603020102020204" pitchFamily="34" charset="0"/>
                </a:rPr>
                <a:t>U.S. District Court</a:t>
              </a:r>
            </a:p>
          </p:txBody>
        </p:sp>
        <p:sp>
          <p:nvSpPr>
            <p:cNvPr id="13" name="Rectangle: Rounded Corners 12">
              <a:extLst>
                <a:ext uri="{FF2B5EF4-FFF2-40B4-BE49-F238E27FC236}">
                  <a16:creationId xmlns:a16="http://schemas.microsoft.com/office/drawing/2014/main" id="{26FB1CEE-F154-8F9D-A6EB-27F14E010395}"/>
                </a:ext>
              </a:extLst>
            </p:cNvPr>
            <p:cNvSpPr/>
            <p:nvPr/>
          </p:nvSpPr>
          <p:spPr>
            <a:xfrm>
              <a:off x="6252984" y="4471737"/>
              <a:ext cx="4657940" cy="660018"/>
            </a:xfrm>
            <a:prstGeom prst="roundRect">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Franklin Gothic Medium" panose="020B0603020102020204" pitchFamily="34" charset="0"/>
                </a:rPr>
                <a:t>Specialized Courts</a:t>
              </a:r>
            </a:p>
          </p:txBody>
        </p:sp>
      </p:grpSp>
      <p:cxnSp>
        <p:nvCxnSpPr>
          <p:cNvPr id="16" name="Straight Connector 15">
            <a:extLst>
              <a:ext uri="{FF2B5EF4-FFF2-40B4-BE49-F238E27FC236}">
                <a16:creationId xmlns:a16="http://schemas.microsoft.com/office/drawing/2014/main" id="{688DE796-88A8-067E-1A8A-006F5F172F06}"/>
              </a:ext>
            </a:extLst>
          </p:cNvPr>
          <p:cNvCxnSpPr>
            <a:cxnSpLocks/>
            <a:stCxn id="10" idx="2"/>
            <a:endCxn id="11" idx="0"/>
          </p:cNvCxnSpPr>
          <p:nvPr/>
        </p:nvCxnSpPr>
        <p:spPr>
          <a:xfrm>
            <a:off x="5724740" y="2145058"/>
            <a:ext cx="1" cy="1067087"/>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20" name="Straight Connector 19">
            <a:extLst>
              <a:ext uri="{FF2B5EF4-FFF2-40B4-BE49-F238E27FC236}">
                <a16:creationId xmlns:a16="http://schemas.microsoft.com/office/drawing/2014/main" id="{6168CC2B-F9C1-8FB0-2F21-A806DBC99986}"/>
              </a:ext>
            </a:extLst>
          </p:cNvPr>
          <p:cNvCxnSpPr>
            <a:cxnSpLocks/>
            <a:stCxn id="12" idx="0"/>
          </p:cNvCxnSpPr>
          <p:nvPr/>
        </p:nvCxnSpPr>
        <p:spPr>
          <a:xfrm>
            <a:off x="3170607" y="4939250"/>
            <a:ext cx="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3D20A57-EEB9-38D3-9616-88157FA33F21}"/>
              </a:ext>
            </a:extLst>
          </p:cNvPr>
          <p:cNvCxnSpPr>
            <a:cxnSpLocks/>
            <a:endCxn id="12" idx="0"/>
          </p:cNvCxnSpPr>
          <p:nvPr/>
        </p:nvCxnSpPr>
        <p:spPr>
          <a:xfrm>
            <a:off x="3170607" y="3870960"/>
            <a:ext cx="0" cy="10682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CE7BAF8-3768-3F62-A818-5AE5D5A8BB63}"/>
              </a:ext>
            </a:extLst>
          </p:cNvPr>
          <p:cNvCxnSpPr>
            <a:cxnSpLocks/>
          </p:cNvCxnSpPr>
          <p:nvPr/>
        </p:nvCxnSpPr>
        <p:spPr>
          <a:xfrm>
            <a:off x="8270166" y="3876675"/>
            <a:ext cx="0" cy="10682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0210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1A30877-268A-4AD0-AD39-0E2760F78C9E}"/>
              </a:ext>
            </a:extLst>
          </p:cNvPr>
          <p:cNvSpPr>
            <a:spLocks noGrp="1"/>
          </p:cNvSpPr>
          <p:nvPr>
            <p:ph type="title"/>
          </p:nvPr>
        </p:nvSpPr>
        <p:spPr/>
        <p:txBody>
          <a:bodyPr>
            <a:normAutofit fontScale="90000"/>
          </a:bodyPr>
          <a:lstStyle/>
          <a:p>
            <a:r>
              <a:rPr lang="en-US" dirty="0"/>
              <a:t>Additional Resources</a:t>
            </a:r>
          </a:p>
        </p:txBody>
      </p:sp>
      <p:sp>
        <p:nvSpPr>
          <p:cNvPr id="5" name="Content Placeholder 4">
            <a:extLst>
              <a:ext uri="{FF2B5EF4-FFF2-40B4-BE49-F238E27FC236}">
                <a16:creationId xmlns:a16="http://schemas.microsoft.com/office/drawing/2014/main" id="{08EAA440-CA2A-436D-92AA-035B96BBFB94}"/>
              </a:ext>
            </a:extLst>
          </p:cNvPr>
          <p:cNvSpPr>
            <a:spLocks noGrp="1"/>
          </p:cNvSpPr>
          <p:nvPr>
            <p:ph idx="1"/>
          </p:nvPr>
        </p:nvSpPr>
        <p:spPr/>
        <p:txBody>
          <a:bodyPr>
            <a:normAutofit/>
          </a:bodyPr>
          <a:lstStyle/>
          <a:p>
            <a:pPr>
              <a:spcBef>
                <a:spcPts val="1800"/>
              </a:spcBef>
            </a:pPr>
            <a:r>
              <a:rPr lang="en-US" sz="2400" dirty="0">
                <a:hlinkClick r:id="rId2"/>
              </a:rPr>
              <a:t>Handbook of Mortgage-Backed Securities</a:t>
            </a:r>
            <a:r>
              <a:rPr lang="en-US" sz="2400" dirty="0"/>
              <a:t> (2016)</a:t>
            </a:r>
          </a:p>
          <a:p>
            <a:pPr>
              <a:spcBef>
                <a:spcPts val="1800"/>
              </a:spcBef>
            </a:pPr>
            <a:r>
              <a:rPr lang="en-US" sz="2400" dirty="0"/>
              <a:t>OTS </a:t>
            </a:r>
            <a:r>
              <a:rPr lang="en-US" sz="2400" dirty="0">
                <a:hlinkClick r:id="rId3"/>
              </a:rPr>
              <a:t>Examination Handbook § 221</a:t>
            </a:r>
            <a:r>
              <a:rPr lang="en-US" sz="2400" dirty="0"/>
              <a:t> (2003) (related </a:t>
            </a:r>
            <a:r>
              <a:rPr lang="en-US" sz="2400" dirty="0">
                <a:hlinkClick r:id="rId4"/>
              </a:rPr>
              <a:t>materials</a:t>
            </a:r>
            <a:r>
              <a:rPr lang="en-US" sz="2400" dirty="0"/>
              <a:t>)</a:t>
            </a:r>
          </a:p>
          <a:p>
            <a:pPr>
              <a:spcBef>
                <a:spcPts val="1800"/>
              </a:spcBef>
            </a:pPr>
            <a:r>
              <a:rPr lang="en-US" sz="2400" dirty="0"/>
              <a:t>Federal Reserve, </a:t>
            </a:r>
            <a:r>
              <a:rPr lang="en-US" sz="2400" dirty="0">
                <a:hlinkClick r:id="rId5"/>
              </a:rPr>
              <a:t>Introduction to Asset Securitization</a:t>
            </a:r>
            <a:r>
              <a:rPr lang="en-US" sz="2400" dirty="0"/>
              <a:t> (1990)</a:t>
            </a:r>
          </a:p>
          <a:p>
            <a:pPr>
              <a:spcBef>
                <a:spcPts val="1800"/>
              </a:spcBef>
            </a:pPr>
            <a:r>
              <a:rPr lang="en-US" sz="2400" dirty="0"/>
              <a:t>FDIC </a:t>
            </a:r>
            <a:r>
              <a:rPr lang="en-US" sz="2400" dirty="0">
                <a:hlinkClick r:id="rId6"/>
              </a:rPr>
              <a:t>Risk Management Manual</a:t>
            </a:r>
            <a:r>
              <a:rPr lang="en-US" sz="2400" dirty="0"/>
              <a:t> (2017) (related </a:t>
            </a:r>
            <a:r>
              <a:rPr lang="en-US" sz="2400" dirty="0">
                <a:hlinkClick r:id="rId7"/>
              </a:rPr>
              <a:t>materials</a:t>
            </a:r>
            <a:r>
              <a:rPr lang="en-US" sz="2400" dirty="0"/>
              <a:t>)</a:t>
            </a:r>
          </a:p>
          <a:p>
            <a:pPr>
              <a:spcBef>
                <a:spcPts val="1800"/>
              </a:spcBef>
            </a:pPr>
            <a:r>
              <a:rPr lang="en-US" sz="2400" dirty="0"/>
              <a:t>OCC securitization </a:t>
            </a:r>
            <a:r>
              <a:rPr lang="en-US" sz="2400" dirty="0">
                <a:hlinkClick r:id="rId8"/>
              </a:rPr>
              <a:t>web page</a:t>
            </a:r>
            <a:endParaRPr lang="en-US" sz="2400" dirty="0"/>
          </a:p>
          <a:p>
            <a:pPr>
              <a:spcBef>
                <a:spcPts val="1800"/>
              </a:spcBef>
            </a:pPr>
            <a:r>
              <a:rPr lang="en-US" sz="2400" dirty="0"/>
              <a:t>SIFMA </a:t>
            </a:r>
            <a:r>
              <a:rPr lang="en-US" sz="2400" dirty="0">
                <a:hlinkClick r:id="rId9"/>
              </a:rPr>
              <a:t>statistics</a:t>
            </a:r>
            <a:endParaRPr lang="en-US" sz="2400" dirty="0"/>
          </a:p>
          <a:p>
            <a:pPr>
              <a:spcBef>
                <a:spcPts val="1800"/>
              </a:spcBef>
            </a:pPr>
            <a:r>
              <a:rPr lang="en-US" sz="2400" dirty="0"/>
              <a:t>U.S. Senate </a:t>
            </a:r>
            <a:r>
              <a:rPr lang="en-US" sz="2400" dirty="0">
                <a:hlinkClick r:id="rId10"/>
              </a:rPr>
              <a:t>report and materials</a:t>
            </a:r>
            <a:r>
              <a:rPr lang="en-US" sz="2400" dirty="0"/>
              <a:t> on the financial crisis (2011)</a:t>
            </a:r>
          </a:p>
          <a:p>
            <a:pPr>
              <a:spcBef>
                <a:spcPts val="1800"/>
              </a:spcBef>
            </a:pPr>
            <a:r>
              <a:rPr lang="en-US" sz="2400" dirty="0"/>
              <a:t>Financial Crisis Inquiry Commission </a:t>
            </a:r>
            <a:r>
              <a:rPr lang="en-US" sz="2400" dirty="0">
                <a:hlinkClick r:id="rId11"/>
              </a:rPr>
              <a:t>report and materials</a:t>
            </a:r>
            <a:r>
              <a:rPr lang="en-US" sz="2400" dirty="0"/>
              <a:t> (2009)</a:t>
            </a:r>
          </a:p>
        </p:txBody>
      </p:sp>
      <p:sp>
        <p:nvSpPr>
          <p:cNvPr id="3" name="Slide Number Placeholder 2">
            <a:extLst>
              <a:ext uri="{FF2B5EF4-FFF2-40B4-BE49-F238E27FC236}">
                <a16:creationId xmlns:a16="http://schemas.microsoft.com/office/drawing/2014/main" id="{E88E8F5A-9513-433A-8BAC-2D307DD1060A}"/>
              </a:ext>
            </a:extLst>
          </p:cNvPr>
          <p:cNvSpPr>
            <a:spLocks noGrp="1"/>
          </p:cNvSpPr>
          <p:nvPr>
            <p:ph type="sldNum" sz="quarter" idx="12"/>
          </p:nvPr>
        </p:nvSpPr>
        <p:spPr/>
        <p:txBody>
          <a:bodyPr/>
          <a:lstStyle/>
          <a:p>
            <a:fld id="{57D153DC-23AF-4A56-A2D0-32B21F010D54}" type="slidenum">
              <a:rPr lang="en-US" smtClean="0">
                <a:solidFill>
                  <a:schemeClr val="tx1"/>
                </a:solidFill>
              </a:rPr>
              <a:t>15</a:t>
            </a:fld>
            <a:endParaRPr lang="en-US" dirty="0">
              <a:solidFill>
                <a:schemeClr val="tx1"/>
              </a:solidFill>
            </a:endParaRPr>
          </a:p>
        </p:txBody>
      </p:sp>
    </p:spTree>
    <p:extLst>
      <p:ext uri="{BB962C8B-B14F-4D97-AF65-F5344CB8AC3E}">
        <p14:creationId xmlns:p14="http://schemas.microsoft.com/office/powerpoint/2010/main" val="4013923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1A30877-268A-4AD0-AD39-0E2760F78C9E}"/>
              </a:ext>
            </a:extLst>
          </p:cNvPr>
          <p:cNvSpPr>
            <a:spLocks noGrp="1"/>
          </p:cNvSpPr>
          <p:nvPr>
            <p:ph type="title"/>
          </p:nvPr>
        </p:nvSpPr>
        <p:spPr/>
        <p:txBody>
          <a:bodyPr>
            <a:normAutofit fontScale="90000"/>
          </a:bodyPr>
          <a:lstStyle/>
          <a:p>
            <a:r>
              <a:rPr lang="en-US" dirty="0"/>
              <a:t>Additional Resources (2)</a:t>
            </a:r>
          </a:p>
        </p:txBody>
      </p:sp>
      <p:sp>
        <p:nvSpPr>
          <p:cNvPr id="5" name="Content Placeholder 4">
            <a:extLst>
              <a:ext uri="{FF2B5EF4-FFF2-40B4-BE49-F238E27FC236}">
                <a16:creationId xmlns:a16="http://schemas.microsoft.com/office/drawing/2014/main" id="{08EAA440-CA2A-436D-92AA-035B96BBFB94}"/>
              </a:ext>
            </a:extLst>
          </p:cNvPr>
          <p:cNvSpPr>
            <a:spLocks noGrp="1"/>
          </p:cNvSpPr>
          <p:nvPr>
            <p:ph idx="1"/>
          </p:nvPr>
        </p:nvSpPr>
        <p:spPr/>
        <p:txBody>
          <a:bodyPr>
            <a:noAutofit/>
          </a:bodyPr>
          <a:lstStyle/>
          <a:p>
            <a:pPr>
              <a:spcBef>
                <a:spcPts val="1800"/>
              </a:spcBef>
            </a:pPr>
            <a:r>
              <a:rPr lang="en-US" sz="2400" dirty="0"/>
              <a:t>Agarwal et al., </a:t>
            </a:r>
            <a:r>
              <a:rPr lang="en-US" sz="2400" dirty="0">
                <a:hlinkClick r:id="rId2"/>
              </a:rPr>
              <a:t>Determinants of Automobile Loan Default and Prepayment</a:t>
            </a:r>
            <a:r>
              <a:rPr lang="en-US" sz="2400" dirty="0"/>
              <a:t>, Chicago Fed. (2008)</a:t>
            </a:r>
          </a:p>
          <a:p>
            <a:pPr>
              <a:spcBef>
                <a:spcPts val="1800"/>
              </a:spcBef>
            </a:pPr>
            <a:r>
              <a:rPr lang="en-US" sz="2400" dirty="0"/>
              <a:t>Behrens, </a:t>
            </a:r>
            <a:r>
              <a:rPr lang="en-US" sz="2400" dirty="0">
                <a:hlinkClick r:id="rId3"/>
              </a:rPr>
              <a:t>Commercial Bank Activities in Urban Mortgage Financing</a:t>
            </a:r>
            <a:r>
              <a:rPr lang="en-US" sz="2400" dirty="0"/>
              <a:t>, NBER (1952)</a:t>
            </a:r>
          </a:p>
          <a:p>
            <a:pPr>
              <a:spcBef>
                <a:spcPts val="1800"/>
              </a:spcBef>
            </a:pPr>
            <a:r>
              <a:rPr lang="en-US" sz="2400" dirty="0"/>
              <a:t>Ferguson, </a:t>
            </a:r>
            <a:r>
              <a:rPr lang="en-US" sz="2400" dirty="0">
                <a:hlinkClick r:id="rId4"/>
              </a:rPr>
              <a:t>The Ascent of Money</a:t>
            </a:r>
            <a:r>
              <a:rPr lang="en-US" sz="2400" dirty="0"/>
              <a:t>, Penguin Press (2008)</a:t>
            </a:r>
          </a:p>
          <a:p>
            <a:pPr>
              <a:spcBef>
                <a:spcPts val="1800"/>
              </a:spcBef>
            </a:pPr>
            <a:r>
              <a:rPr lang="en-US" sz="2400" dirty="0" err="1"/>
              <a:t>Heitfield</a:t>
            </a:r>
            <a:r>
              <a:rPr lang="en-US" sz="2400" dirty="0"/>
              <a:t> &amp; </a:t>
            </a:r>
            <a:r>
              <a:rPr lang="en-US" sz="2400" dirty="0" err="1"/>
              <a:t>Sabarwal</a:t>
            </a:r>
            <a:r>
              <a:rPr lang="en-US" sz="2400" dirty="0"/>
              <a:t>, </a:t>
            </a:r>
            <a:r>
              <a:rPr lang="en-US" sz="2400" dirty="0">
                <a:hlinkClick r:id="rId5"/>
              </a:rPr>
              <a:t>What Drives Default and Prepayment on Subprime Auto Loans?</a:t>
            </a:r>
            <a:r>
              <a:rPr lang="en-US" sz="2400" dirty="0"/>
              <a:t> (2004)</a:t>
            </a:r>
          </a:p>
          <a:p>
            <a:pPr>
              <a:spcBef>
                <a:spcPts val="1800"/>
              </a:spcBef>
            </a:pPr>
            <a:r>
              <a:rPr lang="en-US" sz="2400" dirty="0" err="1"/>
              <a:t>Hemple</a:t>
            </a:r>
            <a:r>
              <a:rPr lang="en-US" sz="2400" dirty="0"/>
              <a:t>, </a:t>
            </a:r>
            <a:r>
              <a:rPr lang="en-US" sz="2400" dirty="0">
                <a:hlinkClick r:id="rId6"/>
              </a:rPr>
              <a:t>The Postwar Quality of State and Local Debt</a:t>
            </a:r>
            <a:r>
              <a:rPr lang="en-US" sz="2400" dirty="0"/>
              <a:t>, NBER (1971)</a:t>
            </a:r>
          </a:p>
          <a:p>
            <a:pPr>
              <a:spcBef>
                <a:spcPts val="1800"/>
              </a:spcBef>
            </a:pPr>
            <a:r>
              <a:rPr lang="en-US" sz="2400" dirty="0"/>
              <a:t>Hickman, </a:t>
            </a:r>
            <a:r>
              <a:rPr lang="en-US" sz="2400" dirty="0">
                <a:hlinkClick r:id="rId7"/>
              </a:rPr>
              <a:t>Corporate Bond Quality and Investor Experience</a:t>
            </a:r>
            <a:r>
              <a:rPr lang="en-US" sz="2400" dirty="0"/>
              <a:t>, NBER (1958)</a:t>
            </a:r>
            <a:endParaRPr lang="en-US" sz="2400" b="1" dirty="0"/>
          </a:p>
        </p:txBody>
      </p:sp>
      <p:sp>
        <p:nvSpPr>
          <p:cNvPr id="3" name="Slide Number Placeholder 2">
            <a:extLst>
              <a:ext uri="{FF2B5EF4-FFF2-40B4-BE49-F238E27FC236}">
                <a16:creationId xmlns:a16="http://schemas.microsoft.com/office/drawing/2014/main" id="{E88E8F5A-9513-433A-8BAC-2D307DD1060A}"/>
              </a:ext>
            </a:extLst>
          </p:cNvPr>
          <p:cNvSpPr>
            <a:spLocks noGrp="1"/>
          </p:cNvSpPr>
          <p:nvPr>
            <p:ph type="sldNum" sz="quarter" idx="12"/>
          </p:nvPr>
        </p:nvSpPr>
        <p:spPr/>
        <p:txBody>
          <a:bodyPr/>
          <a:lstStyle/>
          <a:p>
            <a:fld id="{57D153DC-23AF-4A56-A2D0-32B21F010D54}" type="slidenum">
              <a:rPr lang="en-US" smtClean="0">
                <a:solidFill>
                  <a:schemeClr val="tx1"/>
                </a:solidFill>
              </a:rPr>
              <a:t>16</a:t>
            </a:fld>
            <a:endParaRPr lang="en-US">
              <a:solidFill>
                <a:schemeClr val="tx1"/>
              </a:solidFill>
            </a:endParaRPr>
          </a:p>
        </p:txBody>
      </p:sp>
    </p:spTree>
    <p:extLst>
      <p:ext uri="{BB962C8B-B14F-4D97-AF65-F5344CB8AC3E}">
        <p14:creationId xmlns:p14="http://schemas.microsoft.com/office/powerpoint/2010/main" val="1354512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1A30877-268A-4AD0-AD39-0E2760F78C9E}"/>
              </a:ext>
            </a:extLst>
          </p:cNvPr>
          <p:cNvSpPr>
            <a:spLocks noGrp="1"/>
          </p:cNvSpPr>
          <p:nvPr>
            <p:ph type="title"/>
          </p:nvPr>
        </p:nvSpPr>
        <p:spPr/>
        <p:txBody>
          <a:bodyPr>
            <a:normAutofit fontScale="90000"/>
          </a:bodyPr>
          <a:lstStyle/>
          <a:p>
            <a:r>
              <a:rPr lang="en-US" dirty="0"/>
              <a:t>Additional Resources (3)</a:t>
            </a:r>
          </a:p>
        </p:txBody>
      </p:sp>
      <p:sp>
        <p:nvSpPr>
          <p:cNvPr id="5" name="Content Placeholder 4">
            <a:extLst>
              <a:ext uri="{FF2B5EF4-FFF2-40B4-BE49-F238E27FC236}">
                <a16:creationId xmlns:a16="http://schemas.microsoft.com/office/drawing/2014/main" id="{08EAA440-CA2A-436D-92AA-035B96BBFB94}"/>
              </a:ext>
            </a:extLst>
          </p:cNvPr>
          <p:cNvSpPr>
            <a:spLocks noGrp="1"/>
          </p:cNvSpPr>
          <p:nvPr>
            <p:ph idx="1"/>
          </p:nvPr>
        </p:nvSpPr>
        <p:spPr/>
        <p:txBody>
          <a:bodyPr>
            <a:normAutofit/>
          </a:bodyPr>
          <a:lstStyle/>
          <a:p>
            <a:pPr>
              <a:spcBef>
                <a:spcPts val="1800"/>
              </a:spcBef>
            </a:pPr>
            <a:r>
              <a:rPr lang="en-US" sz="2400" dirty="0" err="1"/>
              <a:t>Holthausen</a:t>
            </a:r>
            <a:r>
              <a:rPr lang="en-US" sz="2400" dirty="0"/>
              <a:t> et al., </a:t>
            </a:r>
            <a:r>
              <a:rPr lang="en-US" sz="2400" dirty="0">
                <a:hlinkClick r:id="rId2"/>
              </a:rPr>
              <a:t>The Volume of Consumer Instalment Credit, 1929-38</a:t>
            </a:r>
            <a:r>
              <a:rPr lang="en-US" sz="2400" dirty="0"/>
              <a:t>, NBER (1940)</a:t>
            </a:r>
          </a:p>
          <a:p>
            <a:pPr>
              <a:spcBef>
                <a:spcPts val="1800"/>
              </a:spcBef>
            </a:pPr>
            <a:r>
              <a:rPr lang="en-US" sz="2400" dirty="0"/>
              <a:t>Moore &amp; Klein, </a:t>
            </a:r>
            <a:r>
              <a:rPr lang="en-US" sz="2400" dirty="0">
                <a:hlinkClick r:id="rId3"/>
              </a:rPr>
              <a:t>The Quality of Consumer Instalment Credit</a:t>
            </a:r>
            <a:r>
              <a:rPr lang="en-US" sz="2400" dirty="0"/>
              <a:t>, NBER (1967)</a:t>
            </a:r>
          </a:p>
          <a:p>
            <a:pPr>
              <a:spcBef>
                <a:spcPts val="1800"/>
              </a:spcBef>
            </a:pPr>
            <a:r>
              <a:rPr lang="en-US" sz="2400" dirty="0"/>
              <a:t>Olney, </a:t>
            </a:r>
            <a:r>
              <a:rPr lang="en-US" sz="2400" dirty="0">
                <a:hlinkClick r:id="rId4"/>
              </a:rPr>
              <a:t>Spendthrift, or Sophisticated Borrower?: Institutional Response to the Twentieth Century Evolution of Consumer Credit</a:t>
            </a:r>
            <a:r>
              <a:rPr lang="en-US" sz="2400" dirty="0"/>
              <a:t>, working paper (2002)</a:t>
            </a:r>
          </a:p>
          <a:p>
            <a:pPr>
              <a:spcBef>
                <a:spcPts val="1800"/>
              </a:spcBef>
            </a:pPr>
            <a:r>
              <a:rPr lang="en-US" sz="2400" dirty="0"/>
              <a:t>Saulnier, </a:t>
            </a:r>
            <a:r>
              <a:rPr lang="en-US" sz="2400" dirty="0">
                <a:hlinkClick r:id="rId5"/>
              </a:rPr>
              <a:t>Urban Mortgage Lending by Life Insurance Companies</a:t>
            </a:r>
            <a:r>
              <a:rPr lang="en-US" sz="2400" dirty="0"/>
              <a:t>, NBER (1950)</a:t>
            </a:r>
          </a:p>
          <a:p>
            <a:pPr>
              <a:spcBef>
                <a:spcPts val="1800"/>
              </a:spcBef>
            </a:pPr>
            <a:r>
              <a:rPr lang="en-US" sz="2400" dirty="0"/>
              <a:t>Shay, </a:t>
            </a:r>
            <a:r>
              <a:rPr lang="en-US" sz="2400" dirty="0">
                <a:hlinkClick r:id="rId6"/>
              </a:rPr>
              <a:t>New Automobile Finance Rates, 1924-62</a:t>
            </a:r>
            <a:r>
              <a:rPr lang="en-US" sz="2400" dirty="0"/>
              <a:t>, NBER (1963)</a:t>
            </a:r>
          </a:p>
        </p:txBody>
      </p:sp>
      <p:sp>
        <p:nvSpPr>
          <p:cNvPr id="3" name="Slide Number Placeholder 2">
            <a:extLst>
              <a:ext uri="{FF2B5EF4-FFF2-40B4-BE49-F238E27FC236}">
                <a16:creationId xmlns:a16="http://schemas.microsoft.com/office/drawing/2014/main" id="{E88E8F5A-9513-433A-8BAC-2D307DD1060A}"/>
              </a:ext>
            </a:extLst>
          </p:cNvPr>
          <p:cNvSpPr>
            <a:spLocks noGrp="1"/>
          </p:cNvSpPr>
          <p:nvPr>
            <p:ph type="sldNum" sz="quarter" idx="12"/>
          </p:nvPr>
        </p:nvSpPr>
        <p:spPr/>
        <p:txBody>
          <a:bodyPr/>
          <a:lstStyle/>
          <a:p>
            <a:fld id="{57D153DC-23AF-4A56-A2D0-32B21F010D54}" type="slidenum">
              <a:rPr lang="en-US" smtClean="0">
                <a:solidFill>
                  <a:schemeClr val="tx1"/>
                </a:solidFill>
              </a:rPr>
              <a:t>17</a:t>
            </a:fld>
            <a:endParaRPr lang="en-US" dirty="0">
              <a:solidFill>
                <a:schemeClr val="tx1"/>
              </a:solidFill>
            </a:endParaRPr>
          </a:p>
        </p:txBody>
      </p:sp>
    </p:spTree>
    <p:extLst>
      <p:ext uri="{BB962C8B-B14F-4D97-AF65-F5344CB8AC3E}">
        <p14:creationId xmlns:p14="http://schemas.microsoft.com/office/powerpoint/2010/main" val="2639279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1A30877-268A-4AD0-AD39-0E2760F78C9E}"/>
              </a:ext>
            </a:extLst>
          </p:cNvPr>
          <p:cNvSpPr>
            <a:spLocks noGrp="1"/>
          </p:cNvSpPr>
          <p:nvPr>
            <p:ph type="title"/>
          </p:nvPr>
        </p:nvSpPr>
        <p:spPr/>
        <p:txBody>
          <a:bodyPr>
            <a:normAutofit fontScale="90000"/>
          </a:bodyPr>
          <a:lstStyle/>
          <a:p>
            <a:r>
              <a:rPr lang="en-US" dirty="0"/>
              <a:t>Additional Resources (4)</a:t>
            </a:r>
          </a:p>
        </p:txBody>
      </p:sp>
      <p:sp>
        <p:nvSpPr>
          <p:cNvPr id="5" name="Content Placeholder 4">
            <a:extLst>
              <a:ext uri="{FF2B5EF4-FFF2-40B4-BE49-F238E27FC236}">
                <a16:creationId xmlns:a16="http://schemas.microsoft.com/office/drawing/2014/main" id="{08EAA440-CA2A-436D-92AA-035B96BBFB94}"/>
              </a:ext>
            </a:extLst>
          </p:cNvPr>
          <p:cNvSpPr>
            <a:spLocks noGrp="1"/>
          </p:cNvSpPr>
          <p:nvPr>
            <p:ph idx="1"/>
          </p:nvPr>
        </p:nvSpPr>
        <p:spPr/>
        <p:txBody>
          <a:bodyPr>
            <a:normAutofit/>
          </a:bodyPr>
          <a:lstStyle/>
          <a:p>
            <a:pPr>
              <a:spcBef>
                <a:spcPts val="1800"/>
              </a:spcBef>
            </a:pPr>
            <a:r>
              <a:rPr lang="en-US" sz="2400" dirty="0"/>
              <a:t>Sullivan, </a:t>
            </a:r>
            <a:r>
              <a:rPr lang="en-US" sz="2400" dirty="0">
                <a:hlinkClick r:id="rId2"/>
              </a:rPr>
              <a:t>Economic Factors Associated with Delinquency Rates on Consumer Instalment Debt</a:t>
            </a:r>
            <a:r>
              <a:rPr lang="en-US" sz="2400" dirty="0"/>
              <a:t>, working paper (1987)</a:t>
            </a:r>
          </a:p>
          <a:p>
            <a:pPr>
              <a:spcBef>
                <a:spcPts val="1800"/>
              </a:spcBef>
            </a:pPr>
            <a:r>
              <a:rPr lang="en-US" sz="2400" dirty="0"/>
              <a:t>Wheaton et al., </a:t>
            </a:r>
            <a:r>
              <a:rPr lang="en-US" sz="2400" dirty="0">
                <a:hlinkClick r:id="rId3"/>
              </a:rPr>
              <a:t>100 Years of Commercial Real Estate Prices in Manhattan</a:t>
            </a:r>
            <a:r>
              <a:rPr lang="en-US" sz="2400" dirty="0"/>
              <a:t> (2007)</a:t>
            </a:r>
          </a:p>
          <a:p>
            <a:pPr>
              <a:spcBef>
                <a:spcPts val="1800"/>
              </a:spcBef>
            </a:pPr>
            <a:r>
              <a:rPr lang="en-US" sz="2400" dirty="0">
                <a:hlinkClick r:id="rId4"/>
              </a:rPr>
              <a:t>S&amp;P-DOJ Settlement</a:t>
            </a:r>
            <a:r>
              <a:rPr lang="en-US" sz="2400" dirty="0"/>
              <a:t> (2015) (</a:t>
            </a:r>
            <a:r>
              <a:rPr lang="en-US" sz="2400" dirty="0">
                <a:hlinkClick r:id="rId5"/>
              </a:rPr>
              <a:t>complaint</a:t>
            </a:r>
            <a:r>
              <a:rPr lang="en-US" sz="2400" dirty="0"/>
              <a:t> 2013) (</a:t>
            </a:r>
            <a:r>
              <a:rPr lang="en-US" sz="2400" dirty="0">
                <a:hlinkClick r:id="rId6"/>
              </a:rPr>
              <a:t>order</a:t>
            </a:r>
            <a:r>
              <a:rPr lang="en-US" sz="2400" dirty="0"/>
              <a:t> 2013)</a:t>
            </a:r>
          </a:p>
          <a:p>
            <a:pPr>
              <a:spcBef>
                <a:spcPts val="1800"/>
              </a:spcBef>
            </a:pPr>
            <a:r>
              <a:rPr lang="en-US" sz="2400" dirty="0">
                <a:hlinkClick r:id="rId7"/>
              </a:rPr>
              <a:t>Moody’s-DOJ Settlement</a:t>
            </a:r>
            <a:r>
              <a:rPr lang="en-US" sz="2400" dirty="0"/>
              <a:t> (2017)</a:t>
            </a:r>
          </a:p>
          <a:p>
            <a:pPr>
              <a:spcBef>
                <a:spcPts val="1800"/>
              </a:spcBef>
            </a:pPr>
            <a:r>
              <a:rPr lang="en-US" sz="2400" dirty="0">
                <a:hlinkClick r:id="rId8"/>
              </a:rPr>
              <a:t>Assured Guar. Mun. Corp. v. Flagstar Bank</a:t>
            </a:r>
            <a:r>
              <a:rPr lang="en-US" sz="2400" dirty="0"/>
              <a:t> (S.D.N.Y. 2013)</a:t>
            </a:r>
          </a:p>
          <a:p>
            <a:pPr>
              <a:spcBef>
                <a:spcPts val="1800"/>
              </a:spcBef>
            </a:pPr>
            <a:r>
              <a:rPr lang="en-US" sz="2400" dirty="0">
                <a:hlinkClick r:id="rId9"/>
              </a:rPr>
              <a:t>FHFA v. Nomura</a:t>
            </a:r>
            <a:r>
              <a:rPr lang="en-US" sz="2400" dirty="0"/>
              <a:t> (S.D.N.Y. 2015)</a:t>
            </a:r>
          </a:p>
          <a:p>
            <a:pPr>
              <a:spcBef>
                <a:spcPts val="1800"/>
              </a:spcBef>
            </a:pPr>
            <a:r>
              <a:rPr lang="en-US" sz="2400" dirty="0">
                <a:hlinkClick r:id="rId10"/>
              </a:rPr>
              <a:t>MBIA v. Credit Suisse</a:t>
            </a:r>
            <a:r>
              <a:rPr lang="en-US" sz="2400" dirty="0"/>
              <a:t> (NY Sup. Ct 2020)</a:t>
            </a:r>
          </a:p>
        </p:txBody>
      </p:sp>
      <p:sp>
        <p:nvSpPr>
          <p:cNvPr id="3" name="Slide Number Placeholder 2">
            <a:extLst>
              <a:ext uri="{FF2B5EF4-FFF2-40B4-BE49-F238E27FC236}">
                <a16:creationId xmlns:a16="http://schemas.microsoft.com/office/drawing/2014/main" id="{E88E8F5A-9513-433A-8BAC-2D307DD1060A}"/>
              </a:ext>
            </a:extLst>
          </p:cNvPr>
          <p:cNvSpPr>
            <a:spLocks noGrp="1"/>
          </p:cNvSpPr>
          <p:nvPr>
            <p:ph type="sldNum" sz="quarter" idx="12"/>
          </p:nvPr>
        </p:nvSpPr>
        <p:spPr/>
        <p:txBody>
          <a:bodyPr/>
          <a:lstStyle/>
          <a:p>
            <a:fld id="{57D153DC-23AF-4A56-A2D0-32B21F010D54}" type="slidenum">
              <a:rPr lang="en-US" smtClean="0">
                <a:solidFill>
                  <a:schemeClr val="tx1"/>
                </a:solidFill>
              </a:rPr>
              <a:t>18</a:t>
            </a:fld>
            <a:endParaRPr lang="en-US" dirty="0">
              <a:solidFill>
                <a:schemeClr val="tx1"/>
              </a:solidFill>
            </a:endParaRPr>
          </a:p>
        </p:txBody>
      </p:sp>
    </p:spTree>
    <p:extLst>
      <p:ext uri="{BB962C8B-B14F-4D97-AF65-F5344CB8AC3E}">
        <p14:creationId xmlns:p14="http://schemas.microsoft.com/office/powerpoint/2010/main" val="900125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308DB73-78AA-DB1E-CA92-35CDA4614C04}"/>
              </a:ext>
            </a:extLst>
          </p:cNvPr>
          <p:cNvSpPr>
            <a:spLocks noGrp="1"/>
          </p:cNvSpPr>
          <p:nvPr>
            <p:ph type="sldNum" sz="quarter" idx="12"/>
          </p:nvPr>
        </p:nvSpPr>
        <p:spPr/>
        <p:txBody>
          <a:bodyPr/>
          <a:lstStyle/>
          <a:p>
            <a:fld id="{57D153DC-23AF-4A56-A2D0-32B21F010D54}" type="slidenum">
              <a:rPr lang="en-US" smtClean="0"/>
              <a:pPr/>
              <a:t>19</a:t>
            </a:fld>
            <a:endParaRPr lang="en-US"/>
          </a:p>
        </p:txBody>
      </p:sp>
      <p:pic>
        <p:nvPicPr>
          <p:cNvPr id="8" name="Picture 7">
            <a:extLst>
              <a:ext uri="{FF2B5EF4-FFF2-40B4-BE49-F238E27FC236}">
                <a16:creationId xmlns:a16="http://schemas.microsoft.com/office/drawing/2014/main" id="{01E156F0-3252-CC03-39F9-17D9DCA15FF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803" y="1101010"/>
            <a:ext cx="3066884" cy="4293638"/>
          </a:xfrm>
          <a:prstGeom prst="rect">
            <a:avLst/>
          </a:prstGeom>
        </p:spPr>
      </p:pic>
      <p:sp>
        <p:nvSpPr>
          <p:cNvPr id="9" name="TextBox 8">
            <a:extLst>
              <a:ext uri="{FF2B5EF4-FFF2-40B4-BE49-F238E27FC236}">
                <a16:creationId xmlns:a16="http://schemas.microsoft.com/office/drawing/2014/main" id="{58BCBEE3-367B-0D5F-8C63-392B336CD7EE}"/>
              </a:ext>
            </a:extLst>
          </p:cNvPr>
          <p:cNvSpPr txBox="1"/>
          <p:nvPr/>
        </p:nvSpPr>
        <p:spPr>
          <a:xfrm>
            <a:off x="4155233" y="1007706"/>
            <a:ext cx="7159689" cy="5293757"/>
          </a:xfrm>
          <a:prstGeom prst="rect">
            <a:avLst/>
          </a:prstGeom>
          <a:noFill/>
        </p:spPr>
        <p:txBody>
          <a:bodyPr wrap="square" rtlCol="0">
            <a:spAutoFit/>
          </a:bodyPr>
          <a:lstStyle/>
          <a:p>
            <a:r>
              <a:rPr lang="en-US" sz="2000" dirty="0"/>
              <a:t>Mark Adelson is an independent consultant, the editor of </a:t>
            </a:r>
            <a:r>
              <a:rPr lang="en-US" sz="2000" i="1" dirty="0">
                <a:hlinkClick r:id="rId3"/>
              </a:rPr>
              <a:t>The Journal of Structured Finance</a:t>
            </a:r>
            <a:r>
              <a:rPr lang="en-US" sz="2000" dirty="0"/>
              <a:t>, and the content director at </a:t>
            </a:r>
            <a:r>
              <a:rPr lang="en-US" sz="2000" dirty="0">
                <a:hlinkClick r:id="rId4"/>
              </a:rPr>
              <a:t>Portfolio Management Research</a:t>
            </a:r>
            <a:r>
              <a:rPr lang="en-US" sz="2000" dirty="0"/>
              <a:t> (f/k/a Institutional Investor Journals). He was chief strategy officer of The BondFactor Company LLC from November 2012 to April 2016. Adelson served as S&amp;P's chief credit officer from May 2008 until December 2011 and then held a research position at the company through August 2012. As S&amp;P's chief credit officer he supervised the overhaul of the company's rating criteria in the wake of the financial crisis. He previously worked at Nomura Securities and Moody's. He started his career in the MBS department of Thacher Proffitt &amp; Wood. He is a frequent author and speaker on securitization topics, with particular emphasis on MBS and CDOs/CLOs, and he is a member of the </a:t>
            </a:r>
            <a:r>
              <a:rPr lang="en-US" sz="2000" dirty="0">
                <a:hlinkClick r:id="rId5"/>
              </a:rPr>
              <a:t>Structured Finance Committee</a:t>
            </a:r>
            <a:r>
              <a:rPr lang="en-US" sz="2000" dirty="0"/>
              <a:t> of the NYC Bar Association.</a:t>
            </a:r>
          </a:p>
          <a:p>
            <a:endParaRPr lang="en-US" sz="2000" dirty="0"/>
          </a:p>
        </p:txBody>
      </p:sp>
    </p:spTree>
    <p:extLst>
      <p:ext uri="{BB962C8B-B14F-4D97-AF65-F5344CB8AC3E}">
        <p14:creationId xmlns:p14="http://schemas.microsoft.com/office/powerpoint/2010/main" val="2744785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F42C7-BA66-E7E7-1A0F-C3E265B91E53}"/>
              </a:ext>
            </a:extLst>
          </p:cNvPr>
          <p:cNvSpPr>
            <a:spLocks noGrp="1"/>
          </p:cNvSpPr>
          <p:nvPr>
            <p:ph type="title"/>
          </p:nvPr>
        </p:nvSpPr>
        <p:spPr/>
        <p:txBody>
          <a:bodyPr>
            <a:noAutofit/>
          </a:bodyPr>
          <a:lstStyle/>
          <a:p>
            <a:r>
              <a:rPr lang="en-US" sz="2800" dirty="0"/>
              <a:t>U.S. Structured Finance Issuance Volume </a:t>
            </a:r>
            <a:r>
              <a:rPr lang="en-US" sz="2800" u="sng" dirty="0"/>
              <a:t>Incl</a:t>
            </a:r>
            <a:r>
              <a:rPr lang="en-US" sz="2800" dirty="0"/>
              <a:t>. Agency MBS (US$ trillions)</a:t>
            </a:r>
          </a:p>
        </p:txBody>
      </p:sp>
      <p:graphicFrame>
        <p:nvGraphicFramePr>
          <p:cNvPr id="7" name="Content Placeholder 6">
            <a:extLst>
              <a:ext uri="{FF2B5EF4-FFF2-40B4-BE49-F238E27FC236}">
                <a16:creationId xmlns:a16="http://schemas.microsoft.com/office/drawing/2014/main" id="{F7FE40D9-86EB-3844-B7F1-E5CAAF6AA754}"/>
              </a:ext>
            </a:extLst>
          </p:cNvPr>
          <p:cNvGraphicFramePr>
            <a:graphicFrameLocks noGrp="1"/>
          </p:cNvGraphicFramePr>
          <p:nvPr>
            <p:ph idx="1"/>
            <p:extLst>
              <p:ext uri="{D42A27DB-BD31-4B8C-83A1-F6EECF244321}">
                <p14:modId xmlns:p14="http://schemas.microsoft.com/office/powerpoint/2010/main" val="500355517"/>
              </p:ext>
            </p:extLst>
          </p:nvPr>
        </p:nvGraphicFramePr>
        <p:xfrm>
          <a:off x="304800" y="1142999"/>
          <a:ext cx="11684000" cy="5305927"/>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4FD4EB28-22C2-3BDB-C522-7139584A5121}"/>
              </a:ext>
            </a:extLst>
          </p:cNvPr>
          <p:cNvSpPr>
            <a:spLocks noGrp="1"/>
          </p:cNvSpPr>
          <p:nvPr>
            <p:ph type="sldNum" sz="quarter" idx="12"/>
          </p:nvPr>
        </p:nvSpPr>
        <p:spPr/>
        <p:txBody>
          <a:bodyPr/>
          <a:lstStyle/>
          <a:p>
            <a:fld id="{57D153DC-23AF-4A56-A2D0-32B21F010D54}" type="slidenum">
              <a:rPr lang="en-US" smtClean="0"/>
              <a:pPr/>
              <a:t>2</a:t>
            </a:fld>
            <a:endParaRPr lang="en-US"/>
          </a:p>
        </p:txBody>
      </p:sp>
      <p:sp>
        <p:nvSpPr>
          <p:cNvPr id="8" name="TextBox 7">
            <a:extLst>
              <a:ext uri="{FF2B5EF4-FFF2-40B4-BE49-F238E27FC236}">
                <a16:creationId xmlns:a16="http://schemas.microsoft.com/office/drawing/2014/main" id="{0CF07BD3-2816-EB54-2499-6B02841CB937}"/>
              </a:ext>
            </a:extLst>
          </p:cNvPr>
          <p:cNvSpPr txBox="1"/>
          <p:nvPr/>
        </p:nvSpPr>
        <p:spPr>
          <a:xfrm>
            <a:off x="534688" y="6236873"/>
            <a:ext cx="7358743" cy="369332"/>
          </a:xfrm>
          <a:prstGeom prst="rect">
            <a:avLst/>
          </a:prstGeom>
          <a:noFill/>
        </p:spPr>
        <p:txBody>
          <a:bodyPr wrap="square" rtlCol="0">
            <a:spAutoFit/>
          </a:bodyPr>
          <a:lstStyle/>
          <a:p>
            <a:r>
              <a:rPr lang="en-US" sz="1400" dirty="0">
                <a:latin typeface="Franklin Gothic Book" panose="020B0503020102020204" pitchFamily="34" charset="0"/>
              </a:rPr>
              <a:t>Source: SIFMA. Note: YTD is through April. </a:t>
            </a:r>
            <a:r>
              <a:rPr lang="en-US" dirty="0">
                <a:solidFill>
                  <a:prstClr val="black"/>
                </a:solidFill>
                <a:latin typeface="Franklin Gothic Book" panose="020B0503020102020204" pitchFamily="34" charset="0"/>
                <a:sym typeface="Wingdings" panose="05000000000000000000" pitchFamily="2" charset="2"/>
              </a:rPr>
              <a:t></a:t>
            </a:r>
            <a:r>
              <a:rPr lang="en-US" sz="1400" dirty="0">
                <a:solidFill>
                  <a:prstClr val="black"/>
                </a:solidFill>
                <a:latin typeface="Franklin Gothic Book" panose="020B0503020102020204" pitchFamily="34" charset="0"/>
                <a:sym typeface="Wingdings" panose="05000000000000000000" pitchFamily="2" charset="2"/>
              </a:rPr>
              <a:t> symbol denotes troubled vintages</a:t>
            </a:r>
            <a:r>
              <a:rPr lang="en-US" sz="1400" dirty="0">
                <a:latin typeface="Franklin Gothic Book" panose="020B0503020102020204" pitchFamily="34" charset="0"/>
              </a:rPr>
              <a:t>. </a:t>
            </a:r>
          </a:p>
        </p:txBody>
      </p:sp>
      <p:sp>
        <p:nvSpPr>
          <p:cNvPr id="9" name="TextBox 8">
            <a:extLst>
              <a:ext uri="{FF2B5EF4-FFF2-40B4-BE49-F238E27FC236}">
                <a16:creationId xmlns:a16="http://schemas.microsoft.com/office/drawing/2014/main" id="{FF2E979C-D0D8-8B73-F143-407D78E3F060}"/>
              </a:ext>
            </a:extLst>
          </p:cNvPr>
          <p:cNvSpPr txBox="1"/>
          <p:nvPr/>
        </p:nvSpPr>
        <p:spPr>
          <a:xfrm>
            <a:off x="6603834" y="2181869"/>
            <a:ext cx="2009774" cy="461665"/>
          </a:xfrm>
          <a:prstGeom prst="rect">
            <a:avLst/>
          </a:prstGeom>
          <a:noFill/>
        </p:spPr>
        <p:txBody>
          <a:bodyPr wrap="square" rtlCol="0">
            <a:spAutoFit/>
          </a:bodyPr>
          <a:lstStyle/>
          <a:p>
            <a:r>
              <a:rPr lang="en-US" sz="2400" dirty="0">
                <a:latin typeface="Franklin Gothic Medium" panose="020B0603020102020204" pitchFamily="34" charset="0"/>
              </a:rPr>
              <a:t>US$1 ≈ ₹77.5</a:t>
            </a:r>
          </a:p>
        </p:txBody>
      </p:sp>
    </p:spTree>
    <p:extLst>
      <p:ext uri="{BB962C8B-B14F-4D97-AF65-F5344CB8AC3E}">
        <p14:creationId xmlns:p14="http://schemas.microsoft.com/office/powerpoint/2010/main" val="1975376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F42C7-BA66-E7E7-1A0F-C3E265B91E53}"/>
              </a:ext>
            </a:extLst>
          </p:cNvPr>
          <p:cNvSpPr>
            <a:spLocks noGrp="1"/>
          </p:cNvSpPr>
          <p:nvPr>
            <p:ph type="title"/>
          </p:nvPr>
        </p:nvSpPr>
        <p:spPr/>
        <p:txBody>
          <a:bodyPr>
            <a:noAutofit/>
          </a:bodyPr>
          <a:lstStyle/>
          <a:p>
            <a:r>
              <a:rPr lang="en-US" sz="2800" dirty="0"/>
              <a:t>U.S. Structured Finance Non-agency Issuance Volume (US$ trillions)</a:t>
            </a:r>
          </a:p>
        </p:txBody>
      </p:sp>
      <p:graphicFrame>
        <p:nvGraphicFramePr>
          <p:cNvPr id="7" name="Content Placeholder 6">
            <a:extLst>
              <a:ext uri="{FF2B5EF4-FFF2-40B4-BE49-F238E27FC236}">
                <a16:creationId xmlns:a16="http://schemas.microsoft.com/office/drawing/2014/main" id="{F7FE40D9-86EB-3844-B7F1-E5CAAF6AA754}"/>
              </a:ext>
            </a:extLst>
          </p:cNvPr>
          <p:cNvGraphicFramePr>
            <a:graphicFrameLocks noGrp="1"/>
          </p:cNvGraphicFramePr>
          <p:nvPr>
            <p:ph idx="1"/>
            <p:extLst>
              <p:ext uri="{D42A27DB-BD31-4B8C-83A1-F6EECF244321}">
                <p14:modId xmlns:p14="http://schemas.microsoft.com/office/powerpoint/2010/main" val="3551688702"/>
              </p:ext>
            </p:extLst>
          </p:nvPr>
        </p:nvGraphicFramePr>
        <p:xfrm>
          <a:off x="304800" y="1142999"/>
          <a:ext cx="11684000" cy="5305927"/>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4FD4EB28-22C2-3BDB-C522-7139584A5121}"/>
              </a:ext>
            </a:extLst>
          </p:cNvPr>
          <p:cNvSpPr>
            <a:spLocks noGrp="1"/>
          </p:cNvSpPr>
          <p:nvPr>
            <p:ph type="sldNum" sz="quarter" idx="12"/>
          </p:nvPr>
        </p:nvSpPr>
        <p:spPr/>
        <p:txBody>
          <a:bodyPr/>
          <a:lstStyle/>
          <a:p>
            <a:fld id="{57D153DC-23AF-4A56-A2D0-32B21F010D54}" type="slidenum">
              <a:rPr lang="en-US" smtClean="0"/>
              <a:pPr/>
              <a:t>3</a:t>
            </a:fld>
            <a:endParaRPr lang="en-US"/>
          </a:p>
        </p:txBody>
      </p:sp>
      <p:sp>
        <p:nvSpPr>
          <p:cNvPr id="8" name="TextBox 7">
            <a:extLst>
              <a:ext uri="{FF2B5EF4-FFF2-40B4-BE49-F238E27FC236}">
                <a16:creationId xmlns:a16="http://schemas.microsoft.com/office/drawing/2014/main" id="{0CF07BD3-2816-EB54-2499-6B02841CB937}"/>
              </a:ext>
            </a:extLst>
          </p:cNvPr>
          <p:cNvSpPr txBox="1"/>
          <p:nvPr/>
        </p:nvSpPr>
        <p:spPr>
          <a:xfrm>
            <a:off x="534688" y="6236873"/>
            <a:ext cx="7358743" cy="369332"/>
          </a:xfrm>
          <a:prstGeom prst="rect">
            <a:avLst/>
          </a:prstGeom>
          <a:noFill/>
        </p:spPr>
        <p:txBody>
          <a:bodyPr wrap="square" rtlCol="0">
            <a:spAutoFit/>
          </a:bodyPr>
          <a:lstStyle/>
          <a:p>
            <a:r>
              <a:rPr lang="en-US" sz="1400" dirty="0">
                <a:latin typeface="Franklin Gothic Book" panose="020B0503020102020204" pitchFamily="34" charset="0"/>
              </a:rPr>
              <a:t>Source: SIFMA. Note: YTD is through April. </a:t>
            </a:r>
            <a:r>
              <a:rPr lang="en-US" dirty="0">
                <a:solidFill>
                  <a:prstClr val="black"/>
                </a:solidFill>
                <a:latin typeface="Franklin Gothic Book" panose="020B0503020102020204" pitchFamily="34" charset="0"/>
                <a:sym typeface="Wingdings" panose="05000000000000000000" pitchFamily="2" charset="2"/>
              </a:rPr>
              <a:t></a:t>
            </a:r>
            <a:r>
              <a:rPr lang="en-US" sz="1400" dirty="0">
                <a:solidFill>
                  <a:prstClr val="black"/>
                </a:solidFill>
                <a:latin typeface="Franklin Gothic Book" panose="020B0503020102020204" pitchFamily="34" charset="0"/>
                <a:sym typeface="Wingdings" panose="05000000000000000000" pitchFamily="2" charset="2"/>
              </a:rPr>
              <a:t> symbol denotes troubled vintages.</a:t>
            </a:r>
            <a:r>
              <a:rPr lang="en-US" sz="1400" dirty="0">
                <a:latin typeface="Franklin Gothic Book" panose="020B0503020102020204" pitchFamily="34" charset="0"/>
              </a:rPr>
              <a:t> </a:t>
            </a:r>
          </a:p>
        </p:txBody>
      </p:sp>
      <p:sp>
        <p:nvSpPr>
          <p:cNvPr id="9" name="TextBox 8">
            <a:extLst>
              <a:ext uri="{FF2B5EF4-FFF2-40B4-BE49-F238E27FC236}">
                <a16:creationId xmlns:a16="http://schemas.microsoft.com/office/drawing/2014/main" id="{FF2E979C-D0D8-8B73-F143-407D78E3F060}"/>
              </a:ext>
            </a:extLst>
          </p:cNvPr>
          <p:cNvSpPr txBox="1"/>
          <p:nvPr/>
        </p:nvSpPr>
        <p:spPr>
          <a:xfrm>
            <a:off x="8040749" y="2621881"/>
            <a:ext cx="2009774" cy="461665"/>
          </a:xfrm>
          <a:prstGeom prst="rect">
            <a:avLst/>
          </a:prstGeom>
          <a:noFill/>
        </p:spPr>
        <p:txBody>
          <a:bodyPr wrap="square" rtlCol="0">
            <a:spAutoFit/>
          </a:bodyPr>
          <a:lstStyle/>
          <a:p>
            <a:r>
              <a:rPr lang="en-US" sz="2400" dirty="0">
                <a:latin typeface="Franklin Gothic Medium" panose="020B0603020102020204" pitchFamily="34" charset="0"/>
              </a:rPr>
              <a:t>US$1 ≈ ₹77.5</a:t>
            </a:r>
          </a:p>
        </p:txBody>
      </p:sp>
      <p:sp>
        <p:nvSpPr>
          <p:cNvPr id="10" name="TextBox 1">
            <a:extLst>
              <a:ext uri="{FF2B5EF4-FFF2-40B4-BE49-F238E27FC236}">
                <a16:creationId xmlns:a16="http://schemas.microsoft.com/office/drawing/2014/main" id="{9FA8D611-D354-936C-402B-F252D69F56D1}"/>
              </a:ext>
            </a:extLst>
          </p:cNvPr>
          <p:cNvSpPr txBox="1"/>
          <p:nvPr/>
        </p:nvSpPr>
        <p:spPr>
          <a:xfrm>
            <a:off x="6003334" y="1313553"/>
            <a:ext cx="1504900" cy="914413"/>
          </a:xfrm>
          <a:prstGeom prst="rect">
            <a:avLst/>
          </a:prstGeom>
          <a:solidFill>
            <a:schemeClr val="bg1"/>
          </a:solid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dirty="0">
                <a:solidFill>
                  <a:schemeClr val="tx1"/>
                </a:solidFill>
                <a:latin typeface="Franklin Gothic Book" panose="020B0503020102020204" pitchFamily="34" charset="0"/>
              </a:rPr>
              <a:t>Start of U.S. Mortgage Meltdown</a:t>
            </a:r>
          </a:p>
        </p:txBody>
      </p:sp>
      <p:sp>
        <p:nvSpPr>
          <p:cNvPr id="11" name="Arc 10">
            <a:extLst>
              <a:ext uri="{FF2B5EF4-FFF2-40B4-BE49-F238E27FC236}">
                <a16:creationId xmlns:a16="http://schemas.microsoft.com/office/drawing/2014/main" id="{78A4C680-BBE7-4ED2-9F9F-6743CBEDB487}"/>
              </a:ext>
            </a:extLst>
          </p:cNvPr>
          <p:cNvSpPr/>
          <p:nvPr/>
        </p:nvSpPr>
        <p:spPr>
          <a:xfrm flipH="1">
            <a:off x="5055025" y="1630460"/>
            <a:ext cx="2219376" cy="1638300"/>
          </a:xfrm>
          <a:prstGeom prst="arc">
            <a:avLst>
              <a:gd name="adj1" fmla="val 16200000"/>
              <a:gd name="adj2" fmla="val 21500631"/>
            </a:avLst>
          </a:prstGeom>
          <a:ln w="15875">
            <a:tailEnd type="stealth" w="lg" len="lg"/>
          </a:ln>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a:p>
        </p:txBody>
      </p:sp>
      <p:sp>
        <p:nvSpPr>
          <p:cNvPr id="12" name="TextBox 1">
            <a:extLst>
              <a:ext uri="{FF2B5EF4-FFF2-40B4-BE49-F238E27FC236}">
                <a16:creationId xmlns:a16="http://schemas.microsoft.com/office/drawing/2014/main" id="{C1A3785E-77DB-6301-D2E1-060A6D4B67CA}"/>
              </a:ext>
            </a:extLst>
          </p:cNvPr>
          <p:cNvSpPr txBox="1"/>
          <p:nvPr/>
        </p:nvSpPr>
        <p:spPr>
          <a:xfrm>
            <a:off x="6184696" y="3888478"/>
            <a:ext cx="1226757" cy="697271"/>
          </a:xfrm>
          <a:prstGeom prst="rect">
            <a:avLst/>
          </a:prstGeom>
          <a:solidFill>
            <a:schemeClr val="bg1"/>
          </a:solid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dirty="0">
                <a:solidFill>
                  <a:schemeClr val="tx1"/>
                </a:solidFill>
                <a:latin typeface="Franklin Gothic Book" panose="020B0503020102020204" pitchFamily="34" charset="0"/>
              </a:rPr>
              <a:t>Start of Financial Crisis</a:t>
            </a:r>
          </a:p>
        </p:txBody>
      </p:sp>
      <p:sp>
        <p:nvSpPr>
          <p:cNvPr id="13" name="Arc 12">
            <a:extLst>
              <a:ext uri="{FF2B5EF4-FFF2-40B4-BE49-F238E27FC236}">
                <a16:creationId xmlns:a16="http://schemas.microsoft.com/office/drawing/2014/main" id="{9615A337-5F18-1AE1-E4C4-6034E9BFA077}"/>
              </a:ext>
            </a:extLst>
          </p:cNvPr>
          <p:cNvSpPr/>
          <p:nvPr/>
        </p:nvSpPr>
        <p:spPr>
          <a:xfrm flipH="1">
            <a:off x="5389305" y="4295302"/>
            <a:ext cx="1857406" cy="1981186"/>
          </a:xfrm>
          <a:prstGeom prst="arc">
            <a:avLst>
              <a:gd name="adj1" fmla="val 16200000"/>
              <a:gd name="adj2" fmla="val 21500631"/>
            </a:avLst>
          </a:prstGeom>
          <a:ln w="15875">
            <a:tailEnd type="stealth" w="lg" len="lg"/>
          </a:ln>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a:p>
        </p:txBody>
      </p:sp>
    </p:spTree>
    <p:extLst>
      <p:ext uri="{BB962C8B-B14F-4D97-AF65-F5344CB8AC3E}">
        <p14:creationId xmlns:p14="http://schemas.microsoft.com/office/powerpoint/2010/main" val="3015394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33061-DFAB-43AD-9D6E-32FE3031D8E8}"/>
              </a:ext>
            </a:extLst>
          </p:cNvPr>
          <p:cNvSpPr>
            <a:spLocks noGrp="1"/>
          </p:cNvSpPr>
          <p:nvPr>
            <p:ph type="title"/>
          </p:nvPr>
        </p:nvSpPr>
        <p:spPr>
          <a:xfrm>
            <a:off x="304800" y="533400"/>
            <a:ext cx="11684000" cy="503238"/>
          </a:xfrm>
        </p:spPr>
        <p:txBody>
          <a:bodyPr>
            <a:noAutofit/>
          </a:bodyPr>
          <a:lstStyle/>
          <a:p>
            <a:r>
              <a:rPr lang="en-US" sz="3200" dirty="0"/>
              <a:t>European </a:t>
            </a:r>
            <a:r>
              <a:rPr lang="en-US" sz="3200" dirty="0" err="1"/>
              <a:t>Securitisation</a:t>
            </a:r>
            <a:r>
              <a:rPr lang="en-US" sz="3200" dirty="0"/>
              <a:t> Volume - Placed &amp; Retained (€ billions)</a:t>
            </a:r>
          </a:p>
        </p:txBody>
      </p:sp>
      <p:graphicFrame>
        <p:nvGraphicFramePr>
          <p:cNvPr id="7" name="Content Placeholder 6">
            <a:extLst>
              <a:ext uri="{FF2B5EF4-FFF2-40B4-BE49-F238E27FC236}">
                <a16:creationId xmlns:a16="http://schemas.microsoft.com/office/drawing/2014/main" id="{8E1EDB80-EF60-45DE-B530-78980DE3F5B3}"/>
              </a:ext>
            </a:extLst>
          </p:cNvPr>
          <p:cNvGraphicFramePr>
            <a:graphicFrameLocks noGrp="1"/>
          </p:cNvGraphicFramePr>
          <p:nvPr>
            <p:ph idx="1"/>
            <p:extLst>
              <p:ext uri="{D42A27DB-BD31-4B8C-83A1-F6EECF244321}">
                <p14:modId xmlns:p14="http://schemas.microsoft.com/office/powerpoint/2010/main" val="3676536187"/>
              </p:ext>
            </p:extLst>
          </p:nvPr>
        </p:nvGraphicFramePr>
        <p:xfrm>
          <a:off x="239486" y="1208314"/>
          <a:ext cx="11684000" cy="5001985"/>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BB6E179B-29F1-4FAA-9DFF-A9BBD425CCBC}"/>
              </a:ext>
            </a:extLst>
          </p:cNvPr>
          <p:cNvSpPr>
            <a:spLocks noGrp="1"/>
          </p:cNvSpPr>
          <p:nvPr>
            <p:ph type="sldNum" sz="quarter" idx="12"/>
          </p:nvPr>
        </p:nvSpPr>
        <p:spPr/>
        <p:txBody>
          <a:bodyPr/>
          <a:lstStyle/>
          <a:p>
            <a:fld id="{57D153DC-23AF-4A56-A2D0-32B21F010D54}" type="slidenum">
              <a:rPr lang="en-US" smtClean="0"/>
              <a:t>4</a:t>
            </a:fld>
            <a:endParaRPr lang="en-US" dirty="0"/>
          </a:p>
        </p:txBody>
      </p:sp>
      <p:sp>
        <p:nvSpPr>
          <p:cNvPr id="8" name="TextBox 7">
            <a:extLst>
              <a:ext uri="{FF2B5EF4-FFF2-40B4-BE49-F238E27FC236}">
                <a16:creationId xmlns:a16="http://schemas.microsoft.com/office/drawing/2014/main" id="{07DEB7B0-6EB6-46F1-9825-ED502952663B}"/>
              </a:ext>
            </a:extLst>
          </p:cNvPr>
          <p:cNvSpPr txBox="1"/>
          <p:nvPr/>
        </p:nvSpPr>
        <p:spPr>
          <a:xfrm>
            <a:off x="802821" y="6298748"/>
            <a:ext cx="7358743" cy="307777"/>
          </a:xfrm>
          <a:prstGeom prst="rect">
            <a:avLst/>
          </a:prstGeom>
          <a:noFill/>
        </p:spPr>
        <p:txBody>
          <a:bodyPr wrap="square" rtlCol="0">
            <a:spAutoFit/>
          </a:bodyPr>
          <a:lstStyle/>
          <a:p>
            <a:r>
              <a:rPr lang="en-US" sz="1400" dirty="0">
                <a:latin typeface="Franklin Gothic Book" panose="020B0503020102020204" pitchFamily="34" charset="0"/>
              </a:rPr>
              <a:t>Source: AFME Annual Q4 </a:t>
            </a:r>
            <a:r>
              <a:rPr lang="en-US" sz="1400" dirty="0" err="1">
                <a:latin typeface="Franklin Gothic Book" panose="020B0503020102020204" pitchFamily="34" charset="0"/>
              </a:rPr>
              <a:t>Securitisation</a:t>
            </a:r>
            <a:r>
              <a:rPr lang="en-US" sz="1400" dirty="0">
                <a:latin typeface="Franklin Gothic Book" panose="020B0503020102020204" pitchFamily="34" charset="0"/>
              </a:rPr>
              <a:t> Data Reports.</a:t>
            </a:r>
          </a:p>
        </p:txBody>
      </p:sp>
      <p:sp>
        <p:nvSpPr>
          <p:cNvPr id="6" name="TextBox 5">
            <a:extLst>
              <a:ext uri="{FF2B5EF4-FFF2-40B4-BE49-F238E27FC236}">
                <a16:creationId xmlns:a16="http://schemas.microsoft.com/office/drawing/2014/main" id="{78F6B7A9-3046-43AE-8D84-B115A9DBD28A}"/>
              </a:ext>
            </a:extLst>
          </p:cNvPr>
          <p:cNvSpPr txBox="1"/>
          <p:nvPr/>
        </p:nvSpPr>
        <p:spPr>
          <a:xfrm>
            <a:off x="1585448" y="1527150"/>
            <a:ext cx="2965926" cy="461665"/>
          </a:xfrm>
          <a:prstGeom prst="rect">
            <a:avLst/>
          </a:prstGeom>
          <a:noFill/>
        </p:spPr>
        <p:txBody>
          <a:bodyPr wrap="square" rtlCol="0">
            <a:spAutoFit/>
          </a:bodyPr>
          <a:lstStyle/>
          <a:p>
            <a:r>
              <a:rPr lang="en-US" sz="2400" dirty="0">
                <a:latin typeface="Franklin Gothic Book" panose="020B0503020102020204" pitchFamily="34" charset="0"/>
              </a:rPr>
              <a:t>€</a:t>
            </a:r>
            <a:r>
              <a:rPr lang="en-US" sz="2400" dirty="0">
                <a:latin typeface="Franklin Gothic Medium" panose="020B0603020102020204" pitchFamily="34" charset="0"/>
              </a:rPr>
              <a:t>1 ≈ ₹81 ≈ US$1.04</a:t>
            </a:r>
          </a:p>
        </p:txBody>
      </p:sp>
    </p:spTree>
    <p:extLst>
      <p:ext uri="{BB962C8B-B14F-4D97-AF65-F5344CB8AC3E}">
        <p14:creationId xmlns:p14="http://schemas.microsoft.com/office/powerpoint/2010/main" val="1783937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507F0-44AA-5766-1E59-1C4DCA8B854E}"/>
              </a:ext>
            </a:extLst>
          </p:cNvPr>
          <p:cNvSpPr>
            <a:spLocks noGrp="1"/>
          </p:cNvSpPr>
          <p:nvPr>
            <p:ph type="title"/>
          </p:nvPr>
        </p:nvSpPr>
        <p:spPr/>
        <p:txBody>
          <a:bodyPr>
            <a:normAutofit fontScale="90000"/>
          </a:bodyPr>
          <a:lstStyle/>
          <a:p>
            <a:r>
              <a:rPr lang="en-US" dirty="0"/>
              <a:t>Chinese </a:t>
            </a:r>
            <a:r>
              <a:rPr lang="en-US" dirty="0" err="1"/>
              <a:t>Securitisation</a:t>
            </a:r>
            <a:r>
              <a:rPr lang="en-US" dirty="0"/>
              <a:t> Issuance Volume (</a:t>
            </a:r>
            <a:r>
              <a:rPr lang="ja-JP" altLang="en-US" dirty="0"/>
              <a:t>元</a:t>
            </a:r>
            <a:r>
              <a:rPr lang="en-US" dirty="0"/>
              <a:t> billions)</a:t>
            </a:r>
          </a:p>
        </p:txBody>
      </p:sp>
      <p:graphicFrame>
        <p:nvGraphicFramePr>
          <p:cNvPr id="7" name="Content Placeholder 6">
            <a:extLst>
              <a:ext uri="{FF2B5EF4-FFF2-40B4-BE49-F238E27FC236}">
                <a16:creationId xmlns:a16="http://schemas.microsoft.com/office/drawing/2014/main" id="{AD1C35F7-ACDD-B50D-0BF8-97B7F9B01940}"/>
              </a:ext>
            </a:extLst>
          </p:cNvPr>
          <p:cNvGraphicFramePr>
            <a:graphicFrameLocks noGrp="1"/>
          </p:cNvGraphicFramePr>
          <p:nvPr>
            <p:ph idx="1"/>
            <p:extLst>
              <p:ext uri="{D42A27DB-BD31-4B8C-83A1-F6EECF244321}">
                <p14:modId xmlns:p14="http://schemas.microsoft.com/office/powerpoint/2010/main" val="525566407"/>
              </p:ext>
            </p:extLst>
          </p:nvPr>
        </p:nvGraphicFramePr>
        <p:xfrm>
          <a:off x="304800" y="1143000"/>
          <a:ext cx="116840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C6120A46-A88D-FDA6-80BA-18CC739404B4}"/>
              </a:ext>
            </a:extLst>
          </p:cNvPr>
          <p:cNvSpPr>
            <a:spLocks noGrp="1"/>
          </p:cNvSpPr>
          <p:nvPr>
            <p:ph type="sldNum" sz="quarter" idx="12"/>
          </p:nvPr>
        </p:nvSpPr>
        <p:spPr/>
        <p:txBody>
          <a:bodyPr/>
          <a:lstStyle/>
          <a:p>
            <a:fld id="{57D153DC-23AF-4A56-A2D0-32B21F010D54}" type="slidenum">
              <a:rPr lang="en-US" smtClean="0"/>
              <a:pPr/>
              <a:t>5</a:t>
            </a:fld>
            <a:endParaRPr lang="en-US"/>
          </a:p>
        </p:txBody>
      </p:sp>
      <p:sp>
        <p:nvSpPr>
          <p:cNvPr id="8" name="TextBox 7">
            <a:extLst>
              <a:ext uri="{FF2B5EF4-FFF2-40B4-BE49-F238E27FC236}">
                <a16:creationId xmlns:a16="http://schemas.microsoft.com/office/drawing/2014/main" id="{7E31D2FD-101E-7895-A2F5-C1B0E464A8F2}"/>
              </a:ext>
            </a:extLst>
          </p:cNvPr>
          <p:cNvSpPr txBox="1"/>
          <p:nvPr/>
        </p:nvSpPr>
        <p:spPr>
          <a:xfrm>
            <a:off x="1523071" y="2037490"/>
            <a:ext cx="2009774" cy="461665"/>
          </a:xfrm>
          <a:prstGeom prst="rect">
            <a:avLst/>
          </a:prstGeom>
          <a:noFill/>
        </p:spPr>
        <p:txBody>
          <a:bodyPr wrap="square" rtlCol="0">
            <a:spAutoFit/>
          </a:bodyPr>
          <a:lstStyle/>
          <a:p>
            <a:r>
              <a:rPr lang="ja-JP" altLang="en-US" sz="2400" dirty="0"/>
              <a:t>元</a:t>
            </a:r>
            <a:r>
              <a:rPr lang="en-US" sz="2400" dirty="0">
                <a:latin typeface="Franklin Gothic Medium" panose="020B0603020102020204" pitchFamily="34" charset="0"/>
              </a:rPr>
              <a:t>1 ≈ ₹11.5</a:t>
            </a:r>
          </a:p>
        </p:txBody>
      </p:sp>
    </p:spTree>
    <p:extLst>
      <p:ext uri="{BB962C8B-B14F-4D97-AF65-F5344CB8AC3E}">
        <p14:creationId xmlns:p14="http://schemas.microsoft.com/office/powerpoint/2010/main" val="4174347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33061-DFAB-43AD-9D6E-32FE3031D8E8}"/>
              </a:ext>
            </a:extLst>
          </p:cNvPr>
          <p:cNvSpPr>
            <a:spLocks noGrp="1"/>
          </p:cNvSpPr>
          <p:nvPr>
            <p:ph type="title"/>
          </p:nvPr>
        </p:nvSpPr>
        <p:spPr>
          <a:xfrm>
            <a:off x="304800" y="533400"/>
            <a:ext cx="11684000" cy="503238"/>
          </a:xfrm>
        </p:spPr>
        <p:txBody>
          <a:bodyPr>
            <a:noAutofit/>
          </a:bodyPr>
          <a:lstStyle/>
          <a:p>
            <a:r>
              <a:rPr lang="en-US" sz="3200" dirty="0"/>
              <a:t>Indian </a:t>
            </a:r>
            <a:r>
              <a:rPr lang="en-US" sz="3200" dirty="0" err="1"/>
              <a:t>Securitisation</a:t>
            </a:r>
            <a:r>
              <a:rPr lang="en-US" sz="3200" dirty="0"/>
              <a:t> Volume (₹ lakh crore)</a:t>
            </a:r>
          </a:p>
        </p:txBody>
      </p:sp>
      <p:graphicFrame>
        <p:nvGraphicFramePr>
          <p:cNvPr id="7" name="Content Placeholder 6">
            <a:extLst>
              <a:ext uri="{FF2B5EF4-FFF2-40B4-BE49-F238E27FC236}">
                <a16:creationId xmlns:a16="http://schemas.microsoft.com/office/drawing/2014/main" id="{8E1EDB80-EF60-45DE-B530-78980DE3F5B3}"/>
              </a:ext>
            </a:extLst>
          </p:cNvPr>
          <p:cNvGraphicFramePr>
            <a:graphicFrameLocks noGrp="1"/>
          </p:cNvGraphicFramePr>
          <p:nvPr>
            <p:ph idx="1"/>
            <p:extLst>
              <p:ext uri="{D42A27DB-BD31-4B8C-83A1-F6EECF244321}">
                <p14:modId xmlns:p14="http://schemas.microsoft.com/office/powerpoint/2010/main" val="125403049"/>
              </p:ext>
            </p:extLst>
          </p:nvPr>
        </p:nvGraphicFramePr>
        <p:xfrm>
          <a:off x="239486" y="1208314"/>
          <a:ext cx="11684000" cy="5001985"/>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BB6E179B-29F1-4FAA-9DFF-A9BBD425CCBC}"/>
              </a:ext>
            </a:extLst>
          </p:cNvPr>
          <p:cNvSpPr>
            <a:spLocks noGrp="1"/>
          </p:cNvSpPr>
          <p:nvPr>
            <p:ph type="sldNum" sz="quarter" idx="12"/>
          </p:nvPr>
        </p:nvSpPr>
        <p:spPr/>
        <p:txBody>
          <a:bodyPr/>
          <a:lstStyle/>
          <a:p>
            <a:fld id="{57D153DC-23AF-4A56-A2D0-32B21F010D54}" type="slidenum">
              <a:rPr lang="en-US" smtClean="0"/>
              <a:t>6</a:t>
            </a:fld>
            <a:endParaRPr lang="en-US" dirty="0"/>
          </a:p>
        </p:txBody>
      </p:sp>
      <p:sp>
        <p:nvSpPr>
          <p:cNvPr id="8" name="TextBox 7">
            <a:extLst>
              <a:ext uri="{FF2B5EF4-FFF2-40B4-BE49-F238E27FC236}">
                <a16:creationId xmlns:a16="http://schemas.microsoft.com/office/drawing/2014/main" id="{07DEB7B0-6EB6-46F1-9825-ED502952663B}"/>
              </a:ext>
            </a:extLst>
          </p:cNvPr>
          <p:cNvSpPr txBox="1"/>
          <p:nvPr/>
        </p:nvSpPr>
        <p:spPr>
          <a:xfrm>
            <a:off x="802821" y="6298748"/>
            <a:ext cx="7358743" cy="307777"/>
          </a:xfrm>
          <a:prstGeom prst="rect">
            <a:avLst/>
          </a:prstGeom>
          <a:noFill/>
        </p:spPr>
        <p:txBody>
          <a:bodyPr wrap="square" rtlCol="0">
            <a:spAutoFit/>
          </a:bodyPr>
          <a:lstStyle/>
          <a:p>
            <a:r>
              <a:rPr lang="en-US" sz="1400" dirty="0">
                <a:latin typeface="Franklin Gothic Book" panose="020B0503020102020204" pitchFamily="34" charset="0"/>
              </a:rPr>
              <a:t>Source: CRISIL</a:t>
            </a:r>
          </a:p>
        </p:txBody>
      </p:sp>
      <p:sp>
        <p:nvSpPr>
          <p:cNvPr id="6" name="TextBox 5">
            <a:extLst>
              <a:ext uri="{FF2B5EF4-FFF2-40B4-BE49-F238E27FC236}">
                <a16:creationId xmlns:a16="http://schemas.microsoft.com/office/drawing/2014/main" id="{2640E529-E0AF-B0B8-AE9E-C6E21493AAD9}"/>
              </a:ext>
            </a:extLst>
          </p:cNvPr>
          <p:cNvSpPr txBox="1"/>
          <p:nvPr/>
        </p:nvSpPr>
        <p:spPr>
          <a:xfrm>
            <a:off x="1055558" y="3075643"/>
            <a:ext cx="4045832" cy="461665"/>
          </a:xfrm>
          <a:prstGeom prst="rect">
            <a:avLst/>
          </a:prstGeom>
          <a:noFill/>
        </p:spPr>
        <p:txBody>
          <a:bodyPr wrap="square" rtlCol="0">
            <a:spAutoFit/>
          </a:bodyPr>
          <a:lstStyle/>
          <a:p>
            <a:r>
              <a:rPr lang="en-US" sz="2400" dirty="0">
                <a:latin typeface="Franklin Gothic Medium" panose="020B0603020102020204" pitchFamily="34" charset="0"/>
              </a:rPr>
              <a:t>₹ lakh crore ≈ US$13 billion</a:t>
            </a:r>
          </a:p>
        </p:txBody>
      </p:sp>
    </p:spTree>
    <p:extLst>
      <p:ext uri="{BB962C8B-B14F-4D97-AF65-F5344CB8AC3E}">
        <p14:creationId xmlns:p14="http://schemas.microsoft.com/office/powerpoint/2010/main" val="1351150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9AB63-9454-710F-1233-EC2B4EAE81B7}"/>
              </a:ext>
            </a:extLst>
          </p:cNvPr>
          <p:cNvSpPr>
            <a:spLocks noGrp="1"/>
          </p:cNvSpPr>
          <p:nvPr>
            <p:ph type="title"/>
          </p:nvPr>
        </p:nvSpPr>
        <p:spPr/>
        <p:txBody>
          <a:bodyPr>
            <a:normAutofit fontScale="90000"/>
          </a:bodyPr>
          <a:lstStyle/>
          <a:p>
            <a:r>
              <a:rPr lang="en-US" dirty="0"/>
              <a:t>Investor Protection (for when things go wrong)</a:t>
            </a:r>
          </a:p>
        </p:txBody>
      </p:sp>
      <p:sp>
        <p:nvSpPr>
          <p:cNvPr id="3" name="Content Placeholder 2">
            <a:extLst>
              <a:ext uri="{FF2B5EF4-FFF2-40B4-BE49-F238E27FC236}">
                <a16:creationId xmlns:a16="http://schemas.microsoft.com/office/drawing/2014/main" id="{1AC13960-9670-3023-C37F-69D9DC00E8DF}"/>
              </a:ext>
            </a:extLst>
          </p:cNvPr>
          <p:cNvSpPr>
            <a:spLocks noGrp="1"/>
          </p:cNvSpPr>
          <p:nvPr>
            <p:ph idx="1"/>
          </p:nvPr>
        </p:nvSpPr>
        <p:spPr/>
        <p:txBody>
          <a:bodyPr/>
          <a:lstStyle/>
          <a:p>
            <a:r>
              <a:rPr lang="en-US" dirty="0"/>
              <a:t>Securities laws</a:t>
            </a:r>
          </a:p>
          <a:p>
            <a:pPr lvl="1"/>
            <a:r>
              <a:rPr lang="en-US" dirty="0"/>
              <a:t>strong remedies</a:t>
            </a:r>
          </a:p>
          <a:p>
            <a:pPr lvl="1"/>
            <a:r>
              <a:rPr lang="en-US" dirty="0"/>
              <a:t>short time limits</a:t>
            </a:r>
          </a:p>
          <a:p>
            <a:r>
              <a:rPr lang="en-US" dirty="0"/>
              <a:t>Contractual protections</a:t>
            </a:r>
          </a:p>
          <a:p>
            <a:pPr lvl="1"/>
            <a:r>
              <a:rPr lang="en-US" dirty="0"/>
              <a:t>limited remedies</a:t>
            </a:r>
          </a:p>
          <a:p>
            <a:pPr lvl="1"/>
            <a:r>
              <a:rPr lang="en-US" dirty="0"/>
              <a:t>contractual traps</a:t>
            </a:r>
          </a:p>
          <a:p>
            <a:pPr lvl="1"/>
            <a:r>
              <a:rPr lang="en-US" dirty="0"/>
              <a:t>examples…</a:t>
            </a:r>
          </a:p>
          <a:p>
            <a:endParaRPr lang="en-US" dirty="0"/>
          </a:p>
        </p:txBody>
      </p:sp>
      <p:sp>
        <p:nvSpPr>
          <p:cNvPr id="4" name="Slide Number Placeholder 3">
            <a:extLst>
              <a:ext uri="{FF2B5EF4-FFF2-40B4-BE49-F238E27FC236}">
                <a16:creationId xmlns:a16="http://schemas.microsoft.com/office/drawing/2014/main" id="{EA0C8E6C-CE12-9C5E-022F-8E191D7526F5}"/>
              </a:ext>
            </a:extLst>
          </p:cNvPr>
          <p:cNvSpPr>
            <a:spLocks noGrp="1"/>
          </p:cNvSpPr>
          <p:nvPr>
            <p:ph type="sldNum" sz="quarter" idx="12"/>
          </p:nvPr>
        </p:nvSpPr>
        <p:spPr/>
        <p:txBody>
          <a:bodyPr/>
          <a:lstStyle/>
          <a:p>
            <a:fld id="{57D153DC-23AF-4A56-A2D0-32B21F010D54}" type="slidenum">
              <a:rPr lang="en-US" smtClean="0"/>
              <a:pPr/>
              <a:t>7</a:t>
            </a:fld>
            <a:endParaRPr lang="en-US"/>
          </a:p>
        </p:txBody>
      </p:sp>
    </p:spTree>
    <p:extLst>
      <p:ext uri="{BB962C8B-B14F-4D97-AF65-F5344CB8AC3E}">
        <p14:creationId xmlns:p14="http://schemas.microsoft.com/office/powerpoint/2010/main" val="433045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5FC10-0BC9-23D5-E217-F3AFB87EF724}"/>
              </a:ext>
            </a:extLst>
          </p:cNvPr>
          <p:cNvSpPr>
            <a:spLocks noGrp="1"/>
          </p:cNvSpPr>
          <p:nvPr>
            <p:ph type="title"/>
          </p:nvPr>
        </p:nvSpPr>
        <p:spPr/>
        <p:txBody>
          <a:bodyPr>
            <a:normAutofit fontScale="90000"/>
          </a:bodyPr>
          <a:lstStyle/>
          <a:p>
            <a:r>
              <a:rPr lang="en-US" dirty="0"/>
              <a:t>U.S. Bank v. DLJ Mortgage Capital (HEAT 2007-1)</a:t>
            </a:r>
          </a:p>
        </p:txBody>
      </p:sp>
      <p:sp>
        <p:nvSpPr>
          <p:cNvPr id="3" name="Content Placeholder 2">
            <a:extLst>
              <a:ext uri="{FF2B5EF4-FFF2-40B4-BE49-F238E27FC236}">
                <a16:creationId xmlns:a16="http://schemas.microsoft.com/office/drawing/2014/main" id="{BAE3EF21-4997-83A3-FEC9-BC5688A5A25F}"/>
              </a:ext>
            </a:extLst>
          </p:cNvPr>
          <p:cNvSpPr>
            <a:spLocks noGrp="1"/>
          </p:cNvSpPr>
          <p:nvPr>
            <p:ph idx="1"/>
          </p:nvPr>
        </p:nvSpPr>
        <p:spPr/>
        <p:txBody>
          <a:bodyPr/>
          <a:lstStyle/>
          <a:p>
            <a:r>
              <a:rPr lang="en-US" dirty="0"/>
              <a:t>Compel repurchase of breach loans only if the issuer knows of breaches or receives notice of them before the start of the lawsuit</a:t>
            </a:r>
          </a:p>
          <a:p>
            <a:r>
              <a:rPr lang="en-US" dirty="0"/>
              <a:t>Effectively eliminates the use of litigation discovery process to identify breaches (unless plaintiff starts a new lawsuit)</a:t>
            </a:r>
          </a:p>
          <a:p>
            <a:r>
              <a:rPr lang="en-US" dirty="0"/>
              <a:t>Ignores the issue of degree of certainty</a:t>
            </a:r>
          </a:p>
          <a:p>
            <a:pPr marL="0" indent="0">
              <a:spcBef>
                <a:spcPts val="3000"/>
              </a:spcBef>
              <a:buNone/>
            </a:pPr>
            <a:r>
              <a:rPr lang="en-US" sz="2000" i="1" dirty="0"/>
              <a:t>U.S. Bank v. DLJ Mortgage Capital</a:t>
            </a:r>
            <a:r>
              <a:rPr lang="en-US" sz="2000" dirty="0"/>
              <a:t>, No. 11 (N.Y. Mar. 17, 2022)</a:t>
            </a:r>
            <a:br>
              <a:rPr lang="en-US" sz="2000" dirty="0"/>
            </a:br>
            <a:r>
              <a:rPr lang="en-US" sz="1800" dirty="0">
                <a:hlinkClick r:id="rId2"/>
              </a:rPr>
              <a:t>https://nycourts.gov/ctapps/Decisions/2022/Mar22/11opn22-Decision.pdf</a:t>
            </a:r>
            <a:endParaRPr lang="en-US" dirty="0"/>
          </a:p>
        </p:txBody>
      </p:sp>
      <p:sp>
        <p:nvSpPr>
          <p:cNvPr id="4" name="Slide Number Placeholder 3">
            <a:extLst>
              <a:ext uri="{FF2B5EF4-FFF2-40B4-BE49-F238E27FC236}">
                <a16:creationId xmlns:a16="http://schemas.microsoft.com/office/drawing/2014/main" id="{0AA1B030-9D50-1944-F9DA-09B107CEAB01}"/>
              </a:ext>
            </a:extLst>
          </p:cNvPr>
          <p:cNvSpPr>
            <a:spLocks noGrp="1"/>
          </p:cNvSpPr>
          <p:nvPr>
            <p:ph type="sldNum" sz="quarter" idx="12"/>
          </p:nvPr>
        </p:nvSpPr>
        <p:spPr/>
        <p:txBody>
          <a:bodyPr/>
          <a:lstStyle/>
          <a:p>
            <a:fld id="{57D153DC-23AF-4A56-A2D0-32B21F010D54}" type="slidenum">
              <a:rPr lang="en-US" smtClean="0"/>
              <a:pPr/>
              <a:t>8</a:t>
            </a:fld>
            <a:endParaRPr lang="en-US"/>
          </a:p>
        </p:txBody>
      </p:sp>
    </p:spTree>
    <p:extLst>
      <p:ext uri="{BB962C8B-B14F-4D97-AF65-F5344CB8AC3E}">
        <p14:creationId xmlns:p14="http://schemas.microsoft.com/office/powerpoint/2010/main" val="1388427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9C2FB-3093-9FD5-8F89-E8BFB641F86D}"/>
              </a:ext>
            </a:extLst>
          </p:cNvPr>
          <p:cNvSpPr>
            <a:spLocks noGrp="1"/>
          </p:cNvSpPr>
          <p:nvPr>
            <p:ph type="title"/>
          </p:nvPr>
        </p:nvSpPr>
        <p:spPr/>
        <p:txBody>
          <a:bodyPr>
            <a:normAutofit fontScale="90000"/>
          </a:bodyPr>
          <a:lstStyle/>
          <a:p>
            <a:r>
              <a:rPr lang="en-US" dirty="0"/>
              <a:t>Previous New York Cases Limiting Contractual Claims</a:t>
            </a:r>
          </a:p>
        </p:txBody>
      </p:sp>
      <p:sp>
        <p:nvSpPr>
          <p:cNvPr id="3" name="Content Placeholder 2">
            <a:extLst>
              <a:ext uri="{FF2B5EF4-FFF2-40B4-BE49-F238E27FC236}">
                <a16:creationId xmlns:a16="http://schemas.microsoft.com/office/drawing/2014/main" id="{CF2C16F6-003B-9ABD-060A-056CC9C2F8AE}"/>
              </a:ext>
            </a:extLst>
          </p:cNvPr>
          <p:cNvSpPr>
            <a:spLocks noGrp="1"/>
          </p:cNvSpPr>
          <p:nvPr>
            <p:ph idx="1"/>
          </p:nvPr>
        </p:nvSpPr>
        <p:spPr/>
        <p:txBody>
          <a:bodyPr>
            <a:normAutofit/>
          </a:bodyPr>
          <a:lstStyle/>
          <a:p>
            <a:r>
              <a:rPr lang="en-US" sz="2800" dirty="0"/>
              <a:t>Set 6-year time limit for contractual remedies</a:t>
            </a:r>
            <a:br>
              <a:rPr lang="en-US" sz="2000" dirty="0"/>
            </a:br>
            <a:r>
              <a:rPr lang="en-US" sz="1600" i="1" dirty="0"/>
              <a:t>ACE Securities Corp. v. DB Structured Products</a:t>
            </a:r>
            <a:r>
              <a:rPr lang="en-US" sz="1600" dirty="0"/>
              <a:t>, 25 N.Y.3d 581, 36 N.E.3d 623, 15 N.Y.S.3d 716 (N.Y. 2015)</a:t>
            </a:r>
            <a:br>
              <a:rPr lang="en-US" sz="1600" dirty="0"/>
            </a:br>
            <a:r>
              <a:rPr lang="en-US" sz="1400" dirty="0">
                <a:hlinkClick r:id="rId2"/>
              </a:rPr>
              <a:t>https://govt.westlaw.com/nyofficial/Document/If9e5ab7b102911e590d4edf60ce7d742</a:t>
            </a:r>
            <a:endParaRPr lang="en-US" sz="2000" dirty="0"/>
          </a:p>
          <a:p>
            <a:r>
              <a:rPr lang="en-US" sz="2800" dirty="0"/>
              <a:t>Nullified R&amp;W about no untrue statement in sale of loans</a:t>
            </a:r>
            <a:br>
              <a:rPr lang="en-US" sz="2000" dirty="0"/>
            </a:br>
            <a:r>
              <a:rPr lang="en-US" sz="1600" i="1" dirty="0"/>
              <a:t>Nomura Home Equity Loan, Inc. v. Nomura Credit &amp; Capital</a:t>
            </a:r>
            <a:r>
              <a:rPr lang="en-US" sz="1600" dirty="0"/>
              <a:t>, 30 N.Y.3d 572, 92 N.E.3d 743, 69 N.Y.S.3d 520 (N.Y. 2017)</a:t>
            </a:r>
            <a:br>
              <a:rPr lang="en-US" sz="1600" dirty="0"/>
            </a:br>
            <a:r>
              <a:rPr lang="en-US" sz="1400" dirty="0">
                <a:hlinkClick r:id="rId3"/>
              </a:rPr>
              <a:t>https://govt.westlaw.com/nyofficial/Document/I26b09f20df4b11e7ac2edcbde0ddb12c</a:t>
            </a:r>
            <a:endParaRPr lang="en-US" sz="2000" dirty="0"/>
          </a:p>
          <a:p>
            <a:r>
              <a:rPr lang="en-US" sz="2800" dirty="0"/>
              <a:t>Limited bond insurer’s claim for fraudulent inducement to repurchases</a:t>
            </a:r>
            <a:br>
              <a:rPr lang="en-US" sz="2800" dirty="0"/>
            </a:br>
            <a:r>
              <a:rPr lang="en-US" sz="1600" i="1" dirty="0"/>
              <a:t>Ambac Assurance v. Countrywide Home Loans</a:t>
            </a:r>
            <a:r>
              <a:rPr lang="en-US" sz="1600" dirty="0"/>
              <a:t>, 31 N.Y.3d 569, 106 N.E.3d 1176, 81 N.Y.S.3d 816 (N.Y. 2018)</a:t>
            </a:r>
            <a:br>
              <a:rPr lang="en-US" sz="1600" dirty="0"/>
            </a:br>
            <a:r>
              <a:rPr lang="en-US" sz="1400" dirty="0">
                <a:hlinkClick r:id="rId4"/>
              </a:rPr>
              <a:t>https://govt.westlaw.com/nyofficial/Document/Ie51ca2707a0e11e8bc31fad2079b1d82</a:t>
            </a:r>
            <a:endParaRPr lang="en-US" sz="2000" dirty="0"/>
          </a:p>
          <a:p>
            <a:r>
              <a:rPr lang="en-US" sz="2800" dirty="0"/>
              <a:t>Must comply w/ conditions precedent for enforcement of repurchases</a:t>
            </a:r>
            <a:br>
              <a:rPr lang="en-US" sz="2800" dirty="0"/>
            </a:br>
            <a:r>
              <a:rPr lang="en-US" sz="1600" i="1" dirty="0"/>
              <a:t>U.S. Bank </a:t>
            </a:r>
            <a:r>
              <a:rPr lang="en-US" sz="1600" i="1" dirty="0" err="1"/>
              <a:t>Nat’l</a:t>
            </a:r>
            <a:r>
              <a:rPr lang="en-US" sz="1600" i="1" dirty="0"/>
              <a:t> </a:t>
            </a:r>
            <a:r>
              <a:rPr lang="en-US" sz="1600" i="1" dirty="0" err="1"/>
              <a:t>Ass’n</a:t>
            </a:r>
            <a:r>
              <a:rPr lang="en-US" sz="1600" i="1" dirty="0"/>
              <a:t> v. DLJ Mortgage Capital</a:t>
            </a:r>
            <a:r>
              <a:rPr lang="en-US" sz="1600" dirty="0"/>
              <a:t>, 33 N.Y.3d 72, 122 N.E.3d 40, 98 N.Y.S.3d 523 (N.Y. 2019)</a:t>
            </a:r>
            <a:br>
              <a:rPr lang="en-US" sz="1600" dirty="0"/>
            </a:br>
            <a:r>
              <a:rPr lang="en-US" sz="1400" dirty="0">
                <a:hlinkClick r:id="rId5"/>
              </a:rPr>
              <a:t>https://govt.westlaw.com/nyofficial/Document/I3b8c76c0345011e99810b61cd66fda28</a:t>
            </a:r>
            <a:endParaRPr lang="en-US" sz="2000" dirty="0"/>
          </a:p>
          <a:p>
            <a:r>
              <a:rPr lang="en-US" sz="2800" dirty="0"/>
              <a:t>Requirements of the repurchase process apply even if gross negligence</a:t>
            </a:r>
            <a:br>
              <a:rPr lang="en-US" sz="2000" dirty="0"/>
            </a:br>
            <a:r>
              <a:rPr lang="en-US" sz="1600" i="1" dirty="0"/>
              <a:t>In re Part 60 Put-Back Litigation</a:t>
            </a:r>
            <a:r>
              <a:rPr lang="en-US" sz="1600" dirty="0"/>
              <a:t>, 36 N.Y.3d 342, 165 N.E.3d 180, 141 N.Y.S.3d 410 (N.Y. 2020)</a:t>
            </a:r>
            <a:br>
              <a:rPr lang="en-US" sz="1600" dirty="0"/>
            </a:br>
            <a:r>
              <a:rPr lang="en-US" sz="1400" dirty="0">
                <a:hlinkClick r:id="rId6"/>
              </a:rPr>
              <a:t>https://govt.westlaw.com/nyofficial/Document/I10d29040446611eb9aff98ba9c2472b0</a:t>
            </a:r>
            <a:endParaRPr lang="en-US" sz="2000" dirty="0"/>
          </a:p>
        </p:txBody>
      </p:sp>
      <p:sp>
        <p:nvSpPr>
          <p:cNvPr id="4" name="Slide Number Placeholder 3">
            <a:extLst>
              <a:ext uri="{FF2B5EF4-FFF2-40B4-BE49-F238E27FC236}">
                <a16:creationId xmlns:a16="http://schemas.microsoft.com/office/drawing/2014/main" id="{C4F94D6D-EAF6-58F0-D533-06A60D101366}"/>
              </a:ext>
            </a:extLst>
          </p:cNvPr>
          <p:cNvSpPr>
            <a:spLocks noGrp="1"/>
          </p:cNvSpPr>
          <p:nvPr>
            <p:ph type="sldNum" sz="quarter" idx="12"/>
          </p:nvPr>
        </p:nvSpPr>
        <p:spPr/>
        <p:txBody>
          <a:bodyPr/>
          <a:lstStyle/>
          <a:p>
            <a:fld id="{57D153DC-23AF-4A56-A2D0-32B21F010D54}" type="slidenum">
              <a:rPr lang="en-US" smtClean="0"/>
              <a:pPr/>
              <a:t>9</a:t>
            </a:fld>
            <a:endParaRPr lang="en-US"/>
          </a:p>
        </p:txBody>
      </p:sp>
    </p:spTree>
    <p:extLst>
      <p:ext uri="{BB962C8B-B14F-4D97-AF65-F5344CB8AC3E}">
        <p14:creationId xmlns:p14="http://schemas.microsoft.com/office/powerpoint/2010/main" val="2589085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MHA Light Background01">
  <a:themeElements>
    <a:clrScheme name="MHA Custom 2">
      <a:dk1>
        <a:sysClr val="windowText" lastClr="000000"/>
      </a:dk1>
      <a:lt1>
        <a:sysClr val="window" lastClr="FFFFFF"/>
      </a:lt1>
      <a:dk2>
        <a:srgbClr val="4E5B6F"/>
      </a:dk2>
      <a:lt2>
        <a:srgbClr val="D6ECFF"/>
      </a:lt2>
      <a:accent1>
        <a:srgbClr val="FFB3B3"/>
      </a:accent1>
      <a:accent2>
        <a:srgbClr val="FFFFCC"/>
      </a:accent2>
      <a:accent3>
        <a:srgbClr val="B3FFB3"/>
      </a:accent3>
      <a:accent4>
        <a:srgbClr val="B9FFFF"/>
      </a:accent4>
      <a:accent5>
        <a:srgbClr val="B7B3FF"/>
      </a:accent5>
      <a:accent6>
        <a:srgbClr val="FF9FE6"/>
      </a:accent6>
      <a:hlink>
        <a:srgbClr val="0000FF"/>
      </a:hlink>
      <a:folHlink>
        <a:srgbClr val="5F77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HA Light Template 2021-11-08.potx" id="{A3290974-52C4-456B-81B3-5B0EB3166CE0}" vid="{9BF8DF33-1172-4D69-B467-ECBC565BB4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MHA Light Template 2021-11-08</Template>
  <TotalTime>724</TotalTime>
  <Words>1469</Words>
  <Application>Microsoft Office PowerPoint</Application>
  <PresentationFormat>Widescreen</PresentationFormat>
  <Paragraphs>128</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Franklin Gothic Book</vt:lpstr>
      <vt:lpstr>Franklin Gothic Demi</vt:lpstr>
      <vt:lpstr>Franklin Gothic Medium</vt:lpstr>
      <vt:lpstr>MHA Light Background01</vt:lpstr>
      <vt:lpstr>Global Perspectives and  Investor Protection Challenges</vt:lpstr>
      <vt:lpstr>U.S. Structured Finance Issuance Volume Incl. Agency MBS (US$ trillions)</vt:lpstr>
      <vt:lpstr>U.S. Structured Finance Non-agency Issuance Volume (US$ trillions)</vt:lpstr>
      <vt:lpstr>European Securitisation Volume - Placed &amp; Retained (€ billions)</vt:lpstr>
      <vt:lpstr>Chinese Securitisation Issuance Volume (元 billions)</vt:lpstr>
      <vt:lpstr>Indian Securitisation Volume (₹ lakh crore)</vt:lpstr>
      <vt:lpstr>Investor Protection (for when things go wrong)</vt:lpstr>
      <vt:lpstr>U.S. Bank v. DLJ Mortgage Capital (HEAT 2007-1)</vt:lpstr>
      <vt:lpstr>Previous New York Cases Limiting Contractual Claims</vt:lpstr>
      <vt:lpstr>LCM XXII v. Serta Simmons Bedding</vt:lpstr>
      <vt:lpstr>Finkelstein v. U.S. Bank</vt:lpstr>
      <vt:lpstr>Appendix</vt:lpstr>
      <vt:lpstr>New York State Court System</vt:lpstr>
      <vt:lpstr>U.S Federal Court System</vt:lpstr>
      <vt:lpstr>Additional Resources</vt:lpstr>
      <vt:lpstr>Additional Resources (2)</vt:lpstr>
      <vt:lpstr>Additional Resources (3)</vt:lpstr>
      <vt:lpstr>Additional Resources (4)</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Securitization Global Perspective and Selected Issues</dc:title>
  <dc:creator>Mark Adelson</dc:creator>
  <cp:lastModifiedBy>Mark Adelson</cp:lastModifiedBy>
  <cp:revision>20</cp:revision>
  <dcterms:created xsi:type="dcterms:W3CDTF">2021-11-08T19:09:25Z</dcterms:created>
  <dcterms:modified xsi:type="dcterms:W3CDTF">2023-05-22T20:29:24Z</dcterms:modified>
</cp:coreProperties>
</file>