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449" r:id="rId11"/>
    <p:sldId id="368" r:id="rId12"/>
    <p:sldId id="476" r:id="rId13"/>
    <p:sldId id="271" r:id="rId14"/>
    <p:sldId id="369" r:id="rId15"/>
    <p:sldId id="272" r:id="rId16"/>
    <p:sldId id="273" r:id="rId17"/>
    <p:sldId id="462" r:id="rId18"/>
    <p:sldId id="465" r:id="rId19"/>
    <p:sldId id="466" r:id="rId20"/>
    <p:sldId id="467" r:id="rId21"/>
    <p:sldId id="468" r:id="rId22"/>
    <p:sldId id="463" r:id="rId23"/>
    <p:sldId id="464" r:id="rId24"/>
    <p:sldId id="266" r:id="rId25"/>
    <p:sldId id="269" r:id="rId26"/>
    <p:sldId id="355" r:id="rId27"/>
    <p:sldId id="477" r:id="rId28"/>
    <p:sldId id="356" r:id="rId29"/>
    <p:sldId id="357" r:id="rId30"/>
    <p:sldId id="367" r:id="rId31"/>
    <p:sldId id="358" r:id="rId32"/>
    <p:sldId id="360" r:id="rId33"/>
    <p:sldId id="359" r:id="rId34"/>
    <p:sldId id="313" r:id="rId35"/>
    <p:sldId id="453" r:id="rId36"/>
    <p:sldId id="470" r:id="rId37"/>
    <p:sldId id="268" r:id="rId38"/>
    <p:sldId id="270" r:id="rId39"/>
    <p:sldId id="278" r:id="rId40"/>
    <p:sldId id="279" r:id="rId41"/>
    <p:sldId id="280" r:id="rId42"/>
    <p:sldId id="283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2" r:id="rId53"/>
    <p:sldId id="469" r:id="rId54"/>
    <p:sldId id="304" r:id="rId55"/>
    <p:sldId id="300" r:id="rId56"/>
    <p:sldId id="301" r:id="rId57"/>
    <p:sldId id="305" r:id="rId58"/>
    <p:sldId id="306" r:id="rId59"/>
    <p:sldId id="321" r:id="rId60"/>
    <p:sldId id="338" r:id="rId61"/>
    <p:sldId id="341" r:id="rId62"/>
    <p:sldId id="342" r:id="rId63"/>
    <p:sldId id="343" r:id="rId64"/>
    <p:sldId id="344" r:id="rId65"/>
    <p:sldId id="322" r:id="rId66"/>
    <p:sldId id="328" r:id="rId67"/>
    <p:sldId id="282" r:id="rId68"/>
    <p:sldId id="284" r:id="rId69"/>
    <p:sldId id="285" r:id="rId70"/>
    <p:sldId id="390" r:id="rId71"/>
    <p:sldId id="441" r:id="rId72"/>
    <p:sldId id="281" r:id="rId73"/>
    <p:sldId id="287" r:id="rId74"/>
    <p:sldId id="288" r:id="rId75"/>
    <p:sldId id="286" r:id="rId76"/>
    <p:sldId id="329" r:id="rId77"/>
    <p:sldId id="323" r:id="rId78"/>
    <p:sldId id="324" r:id="rId79"/>
    <p:sldId id="326" r:id="rId80"/>
    <p:sldId id="363" r:id="rId81"/>
    <p:sldId id="330" r:id="rId82"/>
    <p:sldId id="439" r:id="rId83"/>
    <p:sldId id="331" r:id="rId84"/>
    <p:sldId id="332" r:id="rId85"/>
    <p:sldId id="333" r:id="rId86"/>
    <p:sldId id="334" r:id="rId87"/>
    <p:sldId id="388" r:id="rId88"/>
    <p:sldId id="335" r:id="rId89"/>
    <p:sldId id="336" r:id="rId90"/>
    <p:sldId id="345" r:id="rId91"/>
    <p:sldId id="364" r:id="rId92"/>
    <p:sldId id="365" r:id="rId93"/>
    <p:sldId id="366" r:id="rId94"/>
    <p:sldId id="457" r:id="rId95"/>
    <p:sldId id="460" r:id="rId96"/>
    <p:sldId id="346" r:id="rId97"/>
    <p:sldId id="461" r:id="rId98"/>
    <p:sldId id="454" r:id="rId99"/>
    <p:sldId id="456" r:id="rId100"/>
    <p:sldId id="458" r:id="rId101"/>
    <p:sldId id="459" r:id="rId102"/>
    <p:sldId id="471" r:id="rId103"/>
    <p:sldId id="472" r:id="rId104"/>
    <p:sldId id="473" r:id="rId105"/>
    <p:sldId id="474" r:id="rId106"/>
    <p:sldId id="475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0000"/>
    <a:srgbClr val="FF9900"/>
    <a:srgbClr val="FFFF00"/>
    <a:srgbClr val="FFCC66"/>
    <a:srgbClr val="CCFFCC"/>
    <a:srgbClr val="CCECFF"/>
    <a:srgbClr val="EAEAE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13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350108410361746E-2"/>
          <c:y val="3.4290946840600148E-2"/>
          <c:w val="0.93915713796644984"/>
          <c:h val="0.88407352998785604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Consumption</c:v>
                </c:pt>
              </c:strCache>
            </c:strRef>
          </c:tx>
          <c:spPr>
            <a:solidFill>
              <a:srgbClr val="0000FF">
                <a:alpha val="10000"/>
              </a:srgbClr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Sheet1!$A$2:$A$125</c:f>
              <c:numCache>
                <c:formatCode>m/d/yyyy</c:formatCode>
                <c:ptCount val="124"/>
                <c:pt idx="0">
                  <c:v>32873</c:v>
                </c:pt>
                <c:pt idx="1">
                  <c:v>32963</c:v>
                </c:pt>
                <c:pt idx="2">
                  <c:v>33054</c:v>
                </c:pt>
                <c:pt idx="3">
                  <c:v>33146</c:v>
                </c:pt>
                <c:pt idx="4">
                  <c:v>33238</c:v>
                </c:pt>
                <c:pt idx="5">
                  <c:v>33328</c:v>
                </c:pt>
                <c:pt idx="6">
                  <c:v>33419</c:v>
                </c:pt>
                <c:pt idx="7">
                  <c:v>33511</c:v>
                </c:pt>
                <c:pt idx="8">
                  <c:v>33603</c:v>
                </c:pt>
                <c:pt idx="9">
                  <c:v>33694</c:v>
                </c:pt>
                <c:pt idx="10">
                  <c:v>33785</c:v>
                </c:pt>
                <c:pt idx="11">
                  <c:v>33877</c:v>
                </c:pt>
                <c:pt idx="12">
                  <c:v>33969</c:v>
                </c:pt>
                <c:pt idx="13">
                  <c:v>34059</c:v>
                </c:pt>
                <c:pt idx="14">
                  <c:v>34150</c:v>
                </c:pt>
                <c:pt idx="15">
                  <c:v>34242</c:v>
                </c:pt>
                <c:pt idx="16">
                  <c:v>34334</c:v>
                </c:pt>
                <c:pt idx="17">
                  <c:v>34424</c:v>
                </c:pt>
                <c:pt idx="18">
                  <c:v>34515</c:v>
                </c:pt>
                <c:pt idx="19">
                  <c:v>34607</c:v>
                </c:pt>
                <c:pt idx="20">
                  <c:v>34699</c:v>
                </c:pt>
                <c:pt idx="21">
                  <c:v>34789</c:v>
                </c:pt>
                <c:pt idx="22">
                  <c:v>34880</c:v>
                </c:pt>
                <c:pt idx="23">
                  <c:v>34972</c:v>
                </c:pt>
                <c:pt idx="24">
                  <c:v>35064</c:v>
                </c:pt>
                <c:pt idx="25">
                  <c:v>35155</c:v>
                </c:pt>
                <c:pt idx="26">
                  <c:v>35246</c:v>
                </c:pt>
                <c:pt idx="27">
                  <c:v>35338</c:v>
                </c:pt>
                <c:pt idx="28">
                  <c:v>35430</c:v>
                </c:pt>
                <c:pt idx="29">
                  <c:v>35520</c:v>
                </c:pt>
                <c:pt idx="30">
                  <c:v>35611</c:v>
                </c:pt>
                <c:pt idx="31">
                  <c:v>35703</c:v>
                </c:pt>
                <c:pt idx="32">
                  <c:v>35795</c:v>
                </c:pt>
                <c:pt idx="33">
                  <c:v>35885</c:v>
                </c:pt>
                <c:pt idx="34">
                  <c:v>35976</c:v>
                </c:pt>
                <c:pt idx="35">
                  <c:v>36068</c:v>
                </c:pt>
                <c:pt idx="36">
                  <c:v>36160</c:v>
                </c:pt>
                <c:pt idx="37">
                  <c:v>36250</c:v>
                </c:pt>
                <c:pt idx="38">
                  <c:v>36341</c:v>
                </c:pt>
                <c:pt idx="39">
                  <c:v>36433</c:v>
                </c:pt>
                <c:pt idx="40">
                  <c:v>36525</c:v>
                </c:pt>
                <c:pt idx="41">
                  <c:v>36616</c:v>
                </c:pt>
                <c:pt idx="42">
                  <c:v>36707</c:v>
                </c:pt>
                <c:pt idx="43">
                  <c:v>36799</c:v>
                </c:pt>
                <c:pt idx="44">
                  <c:v>36891</c:v>
                </c:pt>
                <c:pt idx="45">
                  <c:v>36981</c:v>
                </c:pt>
                <c:pt idx="46">
                  <c:v>37072</c:v>
                </c:pt>
                <c:pt idx="47">
                  <c:v>37164</c:v>
                </c:pt>
                <c:pt idx="48">
                  <c:v>37256</c:v>
                </c:pt>
                <c:pt idx="49">
                  <c:v>37346</c:v>
                </c:pt>
                <c:pt idx="50">
                  <c:v>37437</c:v>
                </c:pt>
                <c:pt idx="51">
                  <c:v>37529</c:v>
                </c:pt>
                <c:pt idx="52">
                  <c:v>37621</c:v>
                </c:pt>
                <c:pt idx="53">
                  <c:v>37711</c:v>
                </c:pt>
                <c:pt idx="54">
                  <c:v>37802</c:v>
                </c:pt>
                <c:pt idx="55">
                  <c:v>37894</c:v>
                </c:pt>
                <c:pt idx="56">
                  <c:v>37986</c:v>
                </c:pt>
                <c:pt idx="57">
                  <c:v>38077</c:v>
                </c:pt>
                <c:pt idx="58">
                  <c:v>38168</c:v>
                </c:pt>
                <c:pt idx="59">
                  <c:v>38260</c:v>
                </c:pt>
                <c:pt idx="60">
                  <c:v>38352</c:v>
                </c:pt>
                <c:pt idx="61">
                  <c:v>38442</c:v>
                </c:pt>
                <c:pt idx="62">
                  <c:v>38533</c:v>
                </c:pt>
                <c:pt idx="63">
                  <c:v>38625</c:v>
                </c:pt>
                <c:pt idx="64">
                  <c:v>38717</c:v>
                </c:pt>
                <c:pt idx="65">
                  <c:v>38807</c:v>
                </c:pt>
                <c:pt idx="66">
                  <c:v>38898</c:v>
                </c:pt>
                <c:pt idx="67">
                  <c:v>38990</c:v>
                </c:pt>
                <c:pt idx="68">
                  <c:v>39082</c:v>
                </c:pt>
                <c:pt idx="69">
                  <c:v>39172</c:v>
                </c:pt>
                <c:pt idx="70">
                  <c:v>39263</c:v>
                </c:pt>
                <c:pt idx="71">
                  <c:v>39355</c:v>
                </c:pt>
                <c:pt idx="72">
                  <c:v>39447</c:v>
                </c:pt>
                <c:pt idx="73">
                  <c:v>39538</c:v>
                </c:pt>
                <c:pt idx="74">
                  <c:v>39629</c:v>
                </c:pt>
                <c:pt idx="75">
                  <c:v>39721</c:v>
                </c:pt>
                <c:pt idx="76">
                  <c:v>39813</c:v>
                </c:pt>
                <c:pt idx="77">
                  <c:v>39903</c:v>
                </c:pt>
                <c:pt idx="78">
                  <c:v>39994</c:v>
                </c:pt>
                <c:pt idx="79">
                  <c:v>40086</c:v>
                </c:pt>
                <c:pt idx="80">
                  <c:v>40178</c:v>
                </c:pt>
                <c:pt idx="81">
                  <c:v>40268</c:v>
                </c:pt>
                <c:pt idx="82">
                  <c:v>40359</c:v>
                </c:pt>
                <c:pt idx="83">
                  <c:v>40451</c:v>
                </c:pt>
                <c:pt idx="84">
                  <c:v>40543</c:v>
                </c:pt>
                <c:pt idx="85">
                  <c:v>40633</c:v>
                </c:pt>
                <c:pt idx="86">
                  <c:v>40724</c:v>
                </c:pt>
                <c:pt idx="87">
                  <c:v>40816</c:v>
                </c:pt>
                <c:pt idx="88">
                  <c:v>40908</c:v>
                </c:pt>
                <c:pt idx="89">
                  <c:v>40999</c:v>
                </c:pt>
                <c:pt idx="90">
                  <c:v>41090</c:v>
                </c:pt>
                <c:pt idx="91">
                  <c:v>41182</c:v>
                </c:pt>
                <c:pt idx="92">
                  <c:v>41274</c:v>
                </c:pt>
                <c:pt idx="93">
                  <c:v>41364</c:v>
                </c:pt>
                <c:pt idx="94">
                  <c:v>41455</c:v>
                </c:pt>
                <c:pt idx="95">
                  <c:v>41547</c:v>
                </c:pt>
                <c:pt idx="96">
                  <c:v>41639</c:v>
                </c:pt>
                <c:pt idx="97">
                  <c:v>41729</c:v>
                </c:pt>
                <c:pt idx="98">
                  <c:v>41820</c:v>
                </c:pt>
                <c:pt idx="99">
                  <c:v>41912</c:v>
                </c:pt>
                <c:pt idx="100">
                  <c:v>42004</c:v>
                </c:pt>
                <c:pt idx="101">
                  <c:v>42094</c:v>
                </c:pt>
                <c:pt idx="102">
                  <c:v>42185</c:v>
                </c:pt>
                <c:pt idx="103">
                  <c:v>42277</c:v>
                </c:pt>
                <c:pt idx="104">
                  <c:v>42369</c:v>
                </c:pt>
                <c:pt idx="105">
                  <c:v>42460</c:v>
                </c:pt>
                <c:pt idx="106">
                  <c:v>42551</c:v>
                </c:pt>
                <c:pt idx="107">
                  <c:v>42643</c:v>
                </c:pt>
                <c:pt idx="108">
                  <c:v>42735</c:v>
                </c:pt>
                <c:pt idx="109">
                  <c:v>42825</c:v>
                </c:pt>
                <c:pt idx="110">
                  <c:v>42916</c:v>
                </c:pt>
                <c:pt idx="111">
                  <c:v>43008</c:v>
                </c:pt>
                <c:pt idx="112">
                  <c:v>43100</c:v>
                </c:pt>
                <c:pt idx="113">
                  <c:v>43190</c:v>
                </c:pt>
                <c:pt idx="114">
                  <c:v>43281</c:v>
                </c:pt>
                <c:pt idx="115">
                  <c:v>43373</c:v>
                </c:pt>
                <c:pt idx="116">
                  <c:v>43465</c:v>
                </c:pt>
                <c:pt idx="117">
                  <c:v>43555</c:v>
                </c:pt>
                <c:pt idx="118">
                  <c:v>43646</c:v>
                </c:pt>
                <c:pt idx="119">
                  <c:v>43738</c:v>
                </c:pt>
                <c:pt idx="120">
                  <c:v>43830</c:v>
                </c:pt>
                <c:pt idx="121">
                  <c:v>43921</c:v>
                </c:pt>
                <c:pt idx="122">
                  <c:v>44012</c:v>
                </c:pt>
                <c:pt idx="123">
                  <c:v>44104</c:v>
                </c:pt>
              </c:numCache>
            </c:numRef>
          </c:cat>
          <c:val>
            <c:numRef>
              <c:f>Sheet1!$B$2:$B$125</c:f>
              <c:numCache>
                <c:formatCode>#,##0.0000</c:formatCode>
                <c:ptCount val="124"/>
                <c:pt idx="0">
                  <c:v>3.6537000000000002</c:v>
                </c:pt>
                <c:pt idx="1">
                  <c:v>3.7379000000000002</c:v>
                </c:pt>
                <c:pt idx="2">
                  <c:v>3.7833999999999999</c:v>
                </c:pt>
                <c:pt idx="3">
                  <c:v>3.8466999999999998</c:v>
                </c:pt>
                <c:pt idx="4">
                  <c:v>3.8679000000000001</c:v>
                </c:pt>
                <c:pt idx="5">
                  <c:v>3.8735999999999997</c:v>
                </c:pt>
                <c:pt idx="6">
                  <c:v>3.9269000000000003</c:v>
                </c:pt>
                <c:pt idx="7">
                  <c:v>3.9733000000000001</c:v>
                </c:pt>
                <c:pt idx="8">
                  <c:v>4</c:v>
                </c:pt>
                <c:pt idx="9">
                  <c:v>4.1003999999999996</c:v>
                </c:pt>
                <c:pt idx="10">
                  <c:v>4.1556999999999995</c:v>
                </c:pt>
                <c:pt idx="11">
                  <c:v>4.2270000000000003</c:v>
                </c:pt>
                <c:pt idx="12">
                  <c:v>4.3071999999999999</c:v>
                </c:pt>
                <c:pt idx="13">
                  <c:v>4.3494999999999999</c:v>
                </c:pt>
                <c:pt idx="14">
                  <c:v>4.4186000000000005</c:v>
                </c:pt>
                <c:pt idx="15">
                  <c:v>4.4871999999999996</c:v>
                </c:pt>
                <c:pt idx="16">
                  <c:v>4.5526999999999997</c:v>
                </c:pt>
                <c:pt idx="17">
                  <c:v>4.6212</c:v>
                </c:pt>
                <c:pt idx="18">
                  <c:v>4.6832000000000003</c:v>
                </c:pt>
                <c:pt idx="19">
                  <c:v>4.7528000000000006</c:v>
                </c:pt>
                <c:pt idx="20">
                  <c:v>4.8266999999999998</c:v>
                </c:pt>
                <c:pt idx="21">
                  <c:v>4.8624000000000001</c:v>
                </c:pt>
                <c:pt idx="22">
                  <c:v>4.9336000000000002</c:v>
                </c:pt>
                <c:pt idx="23">
                  <c:v>4.9986999999999995</c:v>
                </c:pt>
                <c:pt idx="24">
                  <c:v>5.0556999999999999</c:v>
                </c:pt>
                <c:pt idx="25">
                  <c:v>5.1306000000000003</c:v>
                </c:pt>
                <c:pt idx="26">
                  <c:v>5.2205000000000004</c:v>
                </c:pt>
                <c:pt idx="27">
                  <c:v>5.2744999999999997</c:v>
                </c:pt>
                <c:pt idx="28">
                  <c:v>5.3528000000000002</c:v>
                </c:pt>
                <c:pt idx="29">
                  <c:v>5.4331000000000005</c:v>
                </c:pt>
                <c:pt idx="30">
                  <c:v>5.4713000000000003</c:v>
                </c:pt>
                <c:pt idx="31">
                  <c:v>5.5792000000000002</c:v>
                </c:pt>
                <c:pt idx="32">
                  <c:v>5.6636000000000006</c:v>
                </c:pt>
                <c:pt idx="33">
                  <c:v>5.7213000000000003</c:v>
                </c:pt>
                <c:pt idx="34">
                  <c:v>5.8326000000000002</c:v>
                </c:pt>
                <c:pt idx="35">
                  <c:v>5.9268000000000001</c:v>
                </c:pt>
                <c:pt idx="36">
                  <c:v>6.0282</c:v>
                </c:pt>
                <c:pt idx="37">
                  <c:v>6.1025</c:v>
                </c:pt>
                <c:pt idx="38">
                  <c:v>6.2252999999999998</c:v>
                </c:pt>
                <c:pt idx="39">
                  <c:v>6.3289</c:v>
                </c:pt>
                <c:pt idx="40">
                  <c:v>6.4596</c:v>
                </c:pt>
                <c:pt idx="41">
                  <c:v>6.6135999999999999</c:v>
                </c:pt>
                <c:pt idx="42">
                  <c:v>6.7074999999999996</c:v>
                </c:pt>
                <c:pt idx="43">
                  <c:v>6.8153999999999995</c:v>
                </c:pt>
                <c:pt idx="44">
                  <c:v>6.9121000000000006</c:v>
                </c:pt>
                <c:pt idx="45">
                  <c:v>6.9868999999999994</c:v>
                </c:pt>
                <c:pt idx="46">
                  <c:v>7.0362999999999998</c:v>
                </c:pt>
                <c:pt idx="47">
                  <c:v>7.0647000000000002</c:v>
                </c:pt>
                <c:pt idx="48">
                  <c:v>7.1746999999999996</c:v>
                </c:pt>
                <c:pt idx="49">
                  <c:v>7.2098999999999993</c:v>
                </c:pt>
                <c:pt idx="50">
                  <c:v>7.3021000000000003</c:v>
                </c:pt>
                <c:pt idx="51">
                  <c:v>7.3908999999999994</c:v>
                </c:pt>
                <c:pt idx="52">
                  <c:v>7.4676999999999998</c:v>
                </c:pt>
                <c:pt idx="53">
                  <c:v>7.5558000000000005</c:v>
                </c:pt>
                <c:pt idx="54">
                  <c:v>7.6426000000000007</c:v>
                </c:pt>
                <c:pt idx="55">
                  <c:v>7.8026</c:v>
                </c:pt>
                <c:pt idx="56">
                  <c:v>7.8914999999999997</c:v>
                </c:pt>
                <c:pt idx="57">
                  <c:v>8.0276999999999994</c:v>
                </c:pt>
                <c:pt idx="58">
                  <c:v>8.1329999999999991</c:v>
                </c:pt>
                <c:pt idx="59">
                  <c:v>8.2642999999999986</c:v>
                </c:pt>
                <c:pt idx="60">
                  <c:v>8.4256000000000011</c:v>
                </c:pt>
                <c:pt idx="61">
                  <c:v>8.5229999999999997</c:v>
                </c:pt>
                <c:pt idx="62">
                  <c:v>8.6714000000000002</c:v>
                </c:pt>
                <c:pt idx="63">
                  <c:v>8.8492000000000015</c:v>
                </c:pt>
                <c:pt idx="64">
                  <c:v>8.9449000000000005</c:v>
                </c:pt>
                <c:pt idx="65">
                  <c:v>9.0907</c:v>
                </c:pt>
                <c:pt idx="66">
                  <c:v>9.2102000000000004</c:v>
                </c:pt>
                <c:pt idx="67">
                  <c:v>9.3330000000000002</c:v>
                </c:pt>
                <c:pt idx="68">
                  <c:v>9.4075000000000006</c:v>
                </c:pt>
                <c:pt idx="69">
                  <c:v>9.5494000000000003</c:v>
                </c:pt>
                <c:pt idx="70">
                  <c:v>9.6447000000000003</c:v>
                </c:pt>
                <c:pt idx="71">
                  <c:v>9.7538</c:v>
                </c:pt>
                <c:pt idx="72">
                  <c:v>9.8777999999999988</c:v>
                </c:pt>
                <c:pt idx="73">
                  <c:v>9.9342999999999986</c:v>
                </c:pt>
                <c:pt idx="74">
                  <c:v>10.0528</c:v>
                </c:pt>
                <c:pt idx="75">
                  <c:v>10.081</c:v>
                </c:pt>
                <c:pt idx="76">
                  <c:v>9.837299999999999</c:v>
                </c:pt>
                <c:pt idx="77">
                  <c:v>9.7561</c:v>
                </c:pt>
                <c:pt idx="78">
                  <c:v>9.7602000000000011</c:v>
                </c:pt>
                <c:pt idx="79">
                  <c:v>9.8954000000000004</c:v>
                </c:pt>
                <c:pt idx="80">
                  <c:v>9.9571000000000005</c:v>
                </c:pt>
                <c:pt idx="81">
                  <c:v>10.0405</c:v>
                </c:pt>
                <c:pt idx="82">
                  <c:v>10.1318</c:v>
                </c:pt>
                <c:pt idx="83">
                  <c:v>10.220600000000001</c:v>
                </c:pt>
                <c:pt idx="84">
                  <c:v>10.3505</c:v>
                </c:pt>
                <c:pt idx="85">
                  <c:v>10.4854</c:v>
                </c:pt>
                <c:pt idx="86">
                  <c:v>10.6121</c:v>
                </c:pt>
                <c:pt idx="87">
                  <c:v>10.705399999999999</c:v>
                </c:pt>
                <c:pt idx="88">
                  <c:v>10.7616</c:v>
                </c:pt>
                <c:pt idx="89">
                  <c:v>10.9224</c:v>
                </c:pt>
                <c:pt idx="90">
                  <c:v>10.9649</c:v>
                </c:pt>
                <c:pt idx="91">
                  <c:v>11.014200000000001</c:v>
                </c:pt>
                <c:pt idx="92">
                  <c:v>11.1257</c:v>
                </c:pt>
                <c:pt idx="93">
                  <c:v>11.2232</c:v>
                </c:pt>
                <c:pt idx="94">
                  <c:v>11.239600000000001</c:v>
                </c:pt>
                <c:pt idx="95">
                  <c:v>11.3309</c:v>
                </c:pt>
                <c:pt idx="96">
                  <c:v>11.475100000000001</c:v>
                </c:pt>
                <c:pt idx="97">
                  <c:v>11.574200000000001</c:v>
                </c:pt>
                <c:pt idx="98">
                  <c:v>11.7569</c:v>
                </c:pt>
                <c:pt idx="99">
                  <c:v>11.9154</c:v>
                </c:pt>
                <c:pt idx="100">
                  <c:v>12.044499999999999</c:v>
                </c:pt>
                <c:pt idx="101">
                  <c:v>12.0991</c:v>
                </c:pt>
                <c:pt idx="102">
                  <c:v>12.2555</c:v>
                </c:pt>
                <c:pt idx="103">
                  <c:v>12.389299999999999</c:v>
                </c:pt>
                <c:pt idx="104">
                  <c:v>12.446</c:v>
                </c:pt>
                <c:pt idx="105">
                  <c:v>12.551600000000001</c:v>
                </c:pt>
                <c:pt idx="106">
                  <c:v>12.7075</c:v>
                </c:pt>
                <c:pt idx="107">
                  <c:v>12.841200000000001</c:v>
                </c:pt>
                <c:pt idx="108">
                  <c:v>12.9795</c:v>
                </c:pt>
                <c:pt idx="109">
                  <c:v>13.1532</c:v>
                </c:pt>
                <c:pt idx="110">
                  <c:v>13.241299999999999</c:v>
                </c:pt>
                <c:pt idx="111">
                  <c:v>13.370899999999999</c:v>
                </c:pt>
                <c:pt idx="112">
                  <c:v>13.596</c:v>
                </c:pt>
                <c:pt idx="113">
                  <c:v>13.7555</c:v>
                </c:pt>
                <c:pt idx="114">
                  <c:v>13.9399</c:v>
                </c:pt>
                <c:pt idx="115">
                  <c:v>14.0863</c:v>
                </c:pt>
                <c:pt idx="116">
                  <c:v>14.1914</c:v>
                </c:pt>
                <c:pt idx="117">
                  <c:v>14.2766</c:v>
                </c:pt>
                <c:pt idx="118">
                  <c:v>14.497299999999999</c:v>
                </c:pt>
                <c:pt idx="119">
                  <c:v>14.645299999999999</c:v>
                </c:pt>
                <c:pt idx="120">
                  <c:v>14.7592</c:v>
                </c:pt>
                <c:pt idx="121">
                  <c:v>14.545500000000001</c:v>
                </c:pt>
                <c:pt idx="122">
                  <c:v>13.097299999999999</c:v>
                </c:pt>
                <c:pt idx="123">
                  <c:v>14.394200000000001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2A-4B49-B87D-67C378BD7C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rgbClr val="FF9900">
                <a:alpha val="9804"/>
              </a:srgbClr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Sheet1!$A$2:$A$125</c:f>
              <c:numCache>
                <c:formatCode>m/d/yyyy</c:formatCode>
                <c:ptCount val="124"/>
                <c:pt idx="0">
                  <c:v>32873</c:v>
                </c:pt>
                <c:pt idx="1">
                  <c:v>32963</c:v>
                </c:pt>
                <c:pt idx="2">
                  <c:v>33054</c:v>
                </c:pt>
                <c:pt idx="3">
                  <c:v>33146</c:v>
                </c:pt>
                <c:pt idx="4">
                  <c:v>33238</c:v>
                </c:pt>
                <c:pt idx="5">
                  <c:v>33328</c:v>
                </c:pt>
                <c:pt idx="6">
                  <c:v>33419</c:v>
                </c:pt>
                <c:pt idx="7">
                  <c:v>33511</c:v>
                </c:pt>
                <c:pt idx="8">
                  <c:v>33603</c:v>
                </c:pt>
                <c:pt idx="9">
                  <c:v>33694</c:v>
                </c:pt>
                <c:pt idx="10">
                  <c:v>33785</c:v>
                </c:pt>
                <c:pt idx="11">
                  <c:v>33877</c:v>
                </c:pt>
                <c:pt idx="12">
                  <c:v>33969</c:v>
                </c:pt>
                <c:pt idx="13">
                  <c:v>34059</c:v>
                </c:pt>
                <c:pt idx="14">
                  <c:v>34150</c:v>
                </c:pt>
                <c:pt idx="15">
                  <c:v>34242</c:v>
                </c:pt>
                <c:pt idx="16">
                  <c:v>34334</c:v>
                </c:pt>
                <c:pt idx="17">
                  <c:v>34424</c:v>
                </c:pt>
                <c:pt idx="18">
                  <c:v>34515</c:v>
                </c:pt>
                <c:pt idx="19">
                  <c:v>34607</c:v>
                </c:pt>
                <c:pt idx="20">
                  <c:v>34699</c:v>
                </c:pt>
                <c:pt idx="21">
                  <c:v>34789</c:v>
                </c:pt>
                <c:pt idx="22">
                  <c:v>34880</c:v>
                </c:pt>
                <c:pt idx="23">
                  <c:v>34972</c:v>
                </c:pt>
                <c:pt idx="24">
                  <c:v>35064</c:v>
                </c:pt>
                <c:pt idx="25">
                  <c:v>35155</c:v>
                </c:pt>
                <c:pt idx="26">
                  <c:v>35246</c:v>
                </c:pt>
                <c:pt idx="27">
                  <c:v>35338</c:v>
                </c:pt>
                <c:pt idx="28">
                  <c:v>35430</c:v>
                </c:pt>
                <c:pt idx="29">
                  <c:v>35520</c:v>
                </c:pt>
                <c:pt idx="30">
                  <c:v>35611</c:v>
                </c:pt>
                <c:pt idx="31">
                  <c:v>35703</c:v>
                </c:pt>
                <c:pt idx="32">
                  <c:v>35795</c:v>
                </c:pt>
                <c:pt idx="33">
                  <c:v>35885</c:v>
                </c:pt>
                <c:pt idx="34">
                  <c:v>35976</c:v>
                </c:pt>
                <c:pt idx="35">
                  <c:v>36068</c:v>
                </c:pt>
                <c:pt idx="36">
                  <c:v>36160</c:v>
                </c:pt>
                <c:pt idx="37">
                  <c:v>36250</c:v>
                </c:pt>
                <c:pt idx="38">
                  <c:v>36341</c:v>
                </c:pt>
                <c:pt idx="39">
                  <c:v>36433</c:v>
                </c:pt>
                <c:pt idx="40">
                  <c:v>36525</c:v>
                </c:pt>
                <c:pt idx="41">
                  <c:v>36616</c:v>
                </c:pt>
                <c:pt idx="42">
                  <c:v>36707</c:v>
                </c:pt>
                <c:pt idx="43">
                  <c:v>36799</c:v>
                </c:pt>
                <c:pt idx="44">
                  <c:v>36891</c:v>
                </c:pt>
                <c:pt idx="45">
                  <c:v>36981</c:v>
                </c:pt>
                <c:pt idx="46">
                  <c:v>37072</c:v>
                </c:pt>
                <c:pt idx="47">
                  <c:v>37164</c:v>
                </c:pt>
                <c:pt idx="48">
                  <c:v>37256</c:v>
                </c:pt>
                <c:pt idx="49">
                  <c:v>37346</c:v>
                </c:pt>
                <c:pt idx="50">
                  <c:v>37437</c:v>
                </c:pt>
                <c:pt idx="51">
                  <c:v>37529</c:v>
                </c:pt>
                <c:pt idx="52">
                  <c:v>37621</c:v>
                </c:pt>
                <c:pt idx="53">
                  <c:v>37711</c:v>
                </c:pt>
                <c:pt idx="54">
                  <c:v>37802</c:v>
                </c:pt>
                <c:pt idx="55">
                  <c:v>37894</c:v>
                </c:pt>
                <c:pt idx="56">
                  <c:v>37986</c:v>
                </c:pt>
                <c:pt idx="57">
                  <c:v>38077</c:v>
                </c:pt>
                <c:pt idx="58">
                  <c:v>38168</c:v>
                </c:pt>
                <c:pt idx="59">
                  <c:v>38260</c:v>
                </c:pt>
                <c:pt idx="60">
                  <c:v>38352</c:v>
                </c:pt>
                <c:pt idx="61">
                  <c:v>38442</c:v>
                </c:pt>
                <c:pt idx="62">
                  <c:v>38533</c:v>
                </c:pt>
                <c:pt idx="63">
                  <c:v>38625</c:v>
                </c:pt>
                <c:pt idx="64">
                  <c:v>38717</c:v>
                </c:pt>
                <c:pt idx="65">
                  <c:v>38807</c:v>
                </c:pt>
                <c:pt idx="66">
                  <c:v>38898</c:v>
                </c:pt>
                <c:pt idx="67">
                  <c:v>38990</c:v>
                </c:pt>
                <c:pt idx="68">
                  <c:v>39082</c:v>
                </c:pt>
                <c:pt idx="69">
                  <c:v>39172</c:v>
                </c:pt>
                <c:pt idx="70">
                  <c:v>39263</c:v>
                </c:pt>
                <c:pt idx="71">
                  <c:v>39355</c:v>
                </c:pt>
                <c:pt idx="72">
                  <c:v>39447</c:v>
                </c:pt>
                <c:pt idx="73">
                  <c:v>39538</c:v>
                </c:pt>
                <c:pt idx="74">
                  <c:v>39629</c:v>
                </c:pt>
                <c:pt idx="75">
                  <c:v>39721</c:v>
                </c:pt>
                <c:pt idx="76">
                  <c:v>39813</c:v>
                </c:pt>
                <c:pt idx="77">
                  <c:v>39903</c:v>
                </c:pt>
                <c:pt idx="78">
                  <c:v>39994</c:v>
                </c:pt>
                <c:pt idx="79">
                  <c:v>40086</c:v>
                </c:pt>
                <c:pt idx="80">
                  <c:v>40178</c:v>
                </c:pt>
                <c:pt idx="81">
                  <c:v>40268</c:v>
                </c:pt>
                <c:pt idx="82">
                  <c:v>40359</c:v>
                </c:pt>
                <c:pt idx="83">
                  <c:v>40451</c:v>
                </c:pt>
                <c:pt idx="84">
                  <c:v>40543</c:v>
                </c:pt>
                <c:pt idx="85">
                  <c:v>40633</c:v>
                </c:pt>
                <c:pt idx="86">
                  <c:v>40724</c:v>
                </c:pt>
                <c:pt idx="87">
                  <c:v>40816</c:v>
                </c:pt>
                <c:pt idx="88">
                  <c:v>40908</c:v>
                </c:pt>
                <c:pt idx="89">
                  <c:v>40999</c:v>
                </c:pt>
                <c:pt idx="90">
                  <c:v>41090</c:v>
                </c:pt>
                <c:pt idx="91">
                  <c:v>41182</c:v>
                </c:pt>
                <c:pt idx="92">
                  <c:v>41274</c:v>
                </c:pt>
                <c:pt idx="93">
                  <c:v>41364</c:v>
                </c:pt>
                <c:pt idx="94">
                  <c:v>41455</c:v>
                </c:pt>
                <c:pt idx="95">
                  <c:v>41547</c:v>
                </c:pt>
                <c:pt idx="96">
                  <c:v>41639</c:v>
                </c:pt>
                <c:pt idx="97">
                  <c:v>41729</c:v>
                </c:pt>
                <c:pt idx="98">
                  <c:v>41820</c:v>
                </c:pt>
                <c:pt idx="99">
                  <c:v>41912</c:v>
                </c:pt>
                <c:pt idx="100">
                  <c:v>42004</c:v>
                </c:pt>
                <c:pt idx="101">
                  <c:v>42094</c:v>
                </c:pt>
                <c:pt idx="102">
                  <c:v>42185</c:v>
                </c:pt>
                <c:pt idx="103">
                  <c:v>42277</c:v>
                </c:pt>
                <c:pt idx="104">
                  <c:v>42369</c:v>
                </c:pt>
                <c:pt idx="105">
                  <c:v>42460</c:v>
                </c:pt>
                <c:pt idx="106">
                  <c:v>42551</c:v>
                </c:pt>
                <c:pt idx="107">
                  <c:v>42643</c:v>
                </c:pt>
                <c:pt idx="108">
                  <c:v>42735</c:v>
                </c:pt>
                <c:pt idx="109">
                  <c:v>42825</c:v>
                </c:pt>
                <c:pt idx="110">
                  <c:v>42916</c:v>
                </c:pt>
                <c:pt idx="111">
                  <c:v>43008</c:v>
                </c:pt>
                <c:pt idx="112">
                  <c:v>43100</c:v>
                </c:pt>
                <c:pt idx="113">
                  <c:v>43190</c:v>
                </c:pt>
                <c:pt idx="114">
                  <c:v>43281</c:v>
                </c:pt>
                <c:pt idx="115">
                  <c:v>43373</c:v>
                </c:pt>
                <c:pt idx="116">
                  <c:v>43465</c:v>
                </c:pt>
                <c:pt idx="117">
                  <c:v>43555</c:v>
                </c:pt>
                <c:pt idx="118">
                  <c:v>43646</c:v>
                </c:pt>
                <c:pt idx="119">
                  <c:v>43738</c:v>
                </c:pt>
                <c:pt idx="120">
                  <c:v>43830</c:v>
                </c:pt>
                <c:pt idx="121">
                  <c:v>43921</c:v>
                </c:pt>
                <c:pt idx="122">
                  <c:v>44012</c:v>
                </c:pt>
                <c:pt idx="123">
                  <c:v>44104</c:v>
                </c:pt>
              </c:numCache>
            </c:numRef>
          </c:cat>
          <c:val>
            <c:numRef>
              <c:f>Sheet1!$C$2:$C$125</c:f>
              <c:numCache>
                <c:formatCode>#,##0.0000</c:formatCode>
                <c:ptCount val="124"/>
                <c:pt idx="0">
                  <c:v>0.99580000000000002</c:v>
                </c:pt>
                <c:pt idx="1">
                  <c:v>1.0107999999999999</c:v>
                </c:pt>
                <c:pt idx="2">
                  <c:v>1.0146999999999999</c:v>
                </c:pt>
                <c:pt idx="3">
                  <c:v>1.0007999999999999</c:v>
                </c:pt>
                <c:pt idx="4">
                  <c:v>0.94750000000000001</c:v>
                </c:pt>
                <c:pt idx="5">
                  <c:v>0.92459999999999998</c:v>
                </c:pt>
                <c:pt idx="6">
                  <c:v>0.92649999999999999</c:v>
                </c:pt>
                <c:pt idx="7">
                  <c:v>0.94750000000000001</c:v>
                </c:pt>
                <c:pt idx="8">
                  <c:v>0.9788</c:v>
                </c:pt>
                <c:pt idx="9">
                  <c:v>0.95679999999999998</c:v>
                </c:pt>
                <c:pt idx="10">
                  <c:v>1.0131000000000001</c:v>
                </c:pt>
                <c:pt idx="11">
                  <c:v>1.0242</c:v>
                </c:pt>
                <c:pt idx="12">
                  <c:v>1.0580000000000001</c:v>
                </c:pt>
                <c:pt idx="13">
                  <c:v>1.0837999999999999</c:v>
                </c:pt>
                <c:pt idx="14">
                  <c:v>1.0945</c:v>
                </c:pt>
                <c:pt idx="15">
                  <c:v>1.0959000000000001</c:v>
                </c:pt>
                <c:pt idx="16">
                  <c:v>1.1531</c:v>
                </c:pt>
                <c:pt idx="17">
                  <c:v>1.2017</c:v>
                </c:pt>
                <c:pt idx="18">
                  <c:v>1.2649000000000001</c:v>
                </c:pt>
                <c:pt idx="19">
                  <c:v>1.2517</c:v>
                </c:pt>
                <c:pt idx="20">
                  <c:v>1.3075999999999999</c:v>
                </c:pt>
                <c:pt idx="21">
                  <c:v>1.3275999999999999</c:v>
                </c:pt>
                <c:pt idx="22">
                  <c:v>1.304</c:v>
                </c:pt>
                <c:pt idx="23">
                  <c:v>1.3032000000000001</c:v>
                </c:pt>
                <c:pt idx="24">
                  <c:v>1.3351</c:v>
                </c:pt>
                <c:pt idx="25">
                  <c:v>1.3554000000000002</c:v>
                </c:pt>
                <c:pt idx="26">
                  <c:v>1.4184000000000001</c:v>
                </c:pt>
                <c:pt idx="27">
                  <c:v>1.4744000000000002</c:v>
                </c:pt>
                <c:pt idx="28">
                  <c:v>1.4801</c:v>
                </c:pt>
                <c:pt idx="29">
                  <c:v>1.5224000000000002</c:v>
                </c:pt>
                <c:pt idx="30">
                  <c:v>1.5902000000000001</c:v>
                </c:pt>
                <c:pt idx="31">
                  <c:v>1.6253</c:v>
                </c:pt>
                <c:pt idx="32">
                  <c:v>1.6445000000000001</c:v>
                </c:pt>
                <c:pt idx="33">
                  <c:v>1.7122999999999999</c:v>
                </c:pt>
                <c:pt idx="34">
                  <c:v>1.6958</c:v>
                </c:pt>
                <c:pt idx="35">
                  <c:v>1.7415999999999998</c:v>
                </c:pt>
                <c:pt idx="36">
                  <c:v>1.7969999999999999</c:v>
                </c:pt>
                <c:pt idx="37">
                  <c:v>1.8531</c:v>
                </c:pt>
                <c:pt idx="38">
                  <c:v>1.8483000000000001</c:v>
                </c:pt>
                <c:pt idx="39">
                  <c:v>1.8936999999999999</c:v>
                </c:pt>
                <c:pt idx="40">
                  <c:v>1.9530999999999998</c:v>
                </c:pt>
                <c:pt idx="41">
                  <c:v>1.9507000000000001</c:v>
                </c:pt>
                <c:pt idx="42">
                  <c:v>2.0758000000000001</c:v>
                </c:pt>
                <c:pt idx="43">
                  <c:v>2.06</c:v>
                </c:pt>
                <c:pt idx="44">
                  <c:v>2.0671999999999997</c:v>
                </c:pt>
                <c:pt idx="45">
                  <c:v>1.9713000000000001</c:v>
                </c:pt>
                <c:pt idx="46">
                  <c:v>1.9730000000000001</c:v>
                </c:pt>
                <c:pt idx="47">
                  <c:v>1.9449000000000001</c:v>
                </c:pt>
                <c:pt idx="48">
                  <c:v>1.8500999999999999</c:v>
                </c:pt>
                <c:pt idx="49">
                  <c:v>1.9127000000000001</c:v>
                </c:pt>
                <c:pt idx="50">
                  <c:v>1.9333</c:v>
                </c:pt>
                <c:pt idx="51">
                  <c:v>1.9332</c:v>
                </c:pt>
                <c:pt idx="52">
                  <c:v>1.9424999999999999</c:v>
                </c:pt>
                <c:pt idx="53">
                  <c:v>1.9601999999999999</c:v>
                </c:pt>
                <c:pt idx="54">
                  <c:v>1.9724000000000002</c:v>
                </c:pt>
                <c:pt idx="55">
                  <c:v>2.0442999999999998</c:v>
                </c:pt>
                <c:pt idx="56">
                  <c:v>2.1313</c:v>
                </c:pt>
                <c:pt idx="57">
                  <c:v>2.1541000000000001</c:v>
                </c:pt>
                <c:pt idx="58">
                  <c:v>2.2625999999999999</c:v>
                </c:pt>
                <c:pt idx="59">
                  <c:v>2.3183000000000002</c:v>
                </c:pt>
                <c:pt idx="60">
                  <c:v>2.3900999999999999</c:v>
                </c:pt>
                <c:pt idx="61">
                  <c:v>2.4861</c:v>
                </c:pt>
                <c:pt idx="62">
                  <c:v>2.4765000000000001</c:v>
                </c:pt>
                <c:pt idx="63">
                  <c:v>2.5310999999999999</c:v>
                </c:pt>
                <c:pt idx="64">
                  <c:v>2.6453000000000002</c:v>
                </c:pt>
                <c:pt idx="65">
                  <c:v>2.7096999999999998</c:v>
                </c:pt>
                <c:pt idx="66">
                  <c:v>2.7093000000000003</c:v>
                </c:pt>
                <c:pt idx="67">
                  <c:v>2.7094</c:v>
                </c:pt>
                <c:pt idx="68">
                  <c:v>2.6754000000000002</c:v>
                </c:pt>
                <c:pt idx="69">
                  <c:v>2.6643000000000003</c:v>
                </c:pt>
                <c:pt idx="70">
                  <c:v>2.6991999999999998</c:v>
                </c:pt>
                <c:pt idx="71">
                  <c:v>2.6859999999999999</c:v>
                </c:pt>
                <c:pt idx="72">
                  <c:v>2.6425999999999998</c:v>
                </c:pt>
                <c:pt idx="73">
                  <c:v>2.5636999999999999</c:v>
                </c:pt>
                <c:pt idx="74">
                  <c:v>2.5406</c:v>
                </c:pt>
                <c:pt idx="75">
                  <c:v>2.4981999999999998</c:v>
                </c:pt>
                <c:pt idx="76">
                  <c:v>2.3079000000000001</c:v>
                </c:pt>
                <c:pt idx="77">
                  <c:v>2.0148999999999999</c:v>
                </c:pt>
                <c:pt idx="78">
                  <c:v>1.8637000000000001</c:v>
                </c:pt>
                <c:pt idx="79">
                  <c:v>1.8414000000000001</c:v>
                </c:pt>
                <c:pt idx="80">
                  <c:v>1.9987000000000001</c:v>
                </c:pt>
                <c:pt idx="81">
                  <c:v>2.0382000000000002</c:v>
                </c:pt>
                <c:pt idx="82">
                  <c:v>2.1488</c:v>
                </c:pt>
                <c:pt idx="83">
                  <c:v>2.2364999999999999</c:v>
                </c:pt>
                <c:pt idx="84">
                  <c:v>2.2383999999999999</c:v>
                </c:pt>
                <c:pt idx="85">
                  <c:v>2.206</c:v>
                </c:pt>
                <c:pt idx="86">
                  <c:v>2.2974000000000001</c:v>
                </c:pt>
                <c:pt idx="87">
                  <c:v>2.3228</c:v>
                </c:pt>
                <c:pt idx="88">
                  <c:v>2.5040999999999998</c:v>
                </c:pt>
                <c:pt idx="89">
                  <c:v>2.5678000000000001</c:v>
                </c:pt>
                <c:pt idx="90">
                  <c:v>2.6369000000000002</c:v>
                </c:pt>
                <c:pt idx="91">
                  <c:v>2.6440999999999999</c:v>
                </c:pt>
                <c:pt idx="92">
                  <c:v>2.6383000000000001</c:v>
                </c:pt>
                <c:pt idx="93">
                  <c:v>2.7382</c:v>
                </c:pt>
                <c:pt idx="94">
                  <c:v>2.7753000000000001</c:v>
                </c:pt>
                <c:pt idx="95">
                  <c:v>2.88</c:v>
                </c:pt>
                <c:pt idx="96">
                  <c:v>2.9104999999999999</c:v>
                </c:pt>
                <c:pt idx="97">
                  <c:v>2.8992</c:v>
                </c:pt>
                <c:pt idx="98">
                  <c:v>3.0304000000000002</c:v>
                </c:pt>
                <c:pt idx="99">
                  <c:v>3.1075999999999997</c:v>
                </c:pt>
                <c:pt idx="100">
                  <c:v>3.1395</c:v>
                </c:pt>
                <c:pt idx="101">
                  <c:v>3.2450999999999999</c:v>
                </c:pt>
                <c:pt idx="102">
                  <c:v>3.2458</c:v>
                </c:pt>
                <c:pt idx="103">
                  <c:v>3.2517</c:v>
                </c:pt>
                <c:pt idx="104">
                  <c:v>3.2060999999999997</c:v>
                </c:pt>
                <c:pt idx="105">
                  <c:v>3.1659999999999999</c:v>
                </c:pt>
                <c:pt idx="106">
                  <c:v>3.1579000000000002</c:v>
                </c:pt>
                <c:pt idx="107">
                  <c:v>3.1669999999999998</c:v>
                </c:pt>
                <c:pt idx="108">
                  <c:v>3.2624</c:v>
                </c:pt>
                <c:pt idx="109">
                  <c:v>3.2662</c:v>
                </c:pt>
                <c:pt idx="110">
                  <c:v>3.3133000000000004</c:v>
                </c:pt>
                <c:pt idx="111">
                  <c:v>3.3788</c:v>
                </c:pt>
                <c:pt idx="112">
                  <c:v>3.4463000000000004</c:v>
                </c:pt>
                <c:pt idx="113">
                  <c:v>3.5550000000000002</c:v>
                </c:pt>
                <c:pt idx="114">
                  <c:v>3.5809000000000002</c:v>
                </c:pt>
                <c:pt idx="115">
                  <c:v>3.6717</c:v>
                </c:pt>
                <c:pt idx="116">
                  <c:v>3.7239</c:v>
                </c:pt>
                <c:pt idx="117">
                  <c:v>3.7728000000000002</c:v>
                </c:pt>
                <c:pt idx="118">
                  <c:v>3.7397</c:v>
                </c:pt>
                <c:pt idx="119">
                  <c:v>3.7598000000000003</c:v>
                </c:pt>
                <c:pt idx="120">
                  <c:v>3.7325999999999997</c:v>
                </c:pt>
                <c:pt idx="121">
                  <c:v>3.6758999999999999</c:v>
                </c:pt>
                <c:pt idx="122">
                  <c:v>3.1286</c:v>
                </c:pt>
                <c:pt idx="123">
                  <c:v>3.6803000000000003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2A-4B49-B87D-67C378BD7C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Government</c:v>
                </c:pt>
              </c:strCache>
            </c:strRef>
          </c:tx>
          <c:spPr>
            <a:solidFill>
              <a:srgbClr val="00FF00">
                <a:alpha val="10000"/>
              </a:srgbClr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Sheet1!$A$2:$A$125</c:f>
              <c:numCache>
                <c:formatCode>m/d/yyyy</c:formatCode>
                <c:ptCount val="124"/>
                <c:pt idx="0">
                  <c:v>32873</c:v>
                </c:pt>
                <c:pt idx="1">
                  <c:v>32963</c:v>
                </c:pt>
                <c:pt idx="2">
                  <c:v>33054</c:v>
                </c:pt>
                <c:pt idx="3">
                  <c:v>33146</c:v>
                </c:pt>
                <c:pt idx="4">
                  <c:v>33238</c:v>
                </c:pt>
                <c:pt idx="5">
                  <c:v>33328</c:v>
                </c:pt>
                <c:pt idx="6">
                  <c:v>33419</c:v>
                </c:pt>
                <c:pt idx="7">
                  <c:v>33511</c:v>
                </c:pt>
                <c:pt idx="8">
                  <c:v>33603</c:v>
                </c:pt>
                <c:pt idx="9">
                  <c:v>33694</c:v>
                </c:pt>
                <c:pt idx="10">
                  <c:v>33785</c:v>
                </c:pt>
                <c:pt idx="11">
                  <c:v>33877</c:v>
                </c:pt>
                <c:pt idx="12">
                  <c:v>33969</c:v>
                </c:pt>
                <c:pt idx="13">
                  <c:v>34059</c:v>
                </c:pt>
                <c:pt idx="14">
                  <c:v>34150</c:v>
                </c:pt>
                <c:pt idx="15">
                  <c:v>34242</c:v>
                </c:pt>
                <c:pt idx="16">
                  <c:v>34334</c:v>
                </c:pt>
                <c:pt idx="17">
                  <c:v>34424</c:v>
                </c:pt>
                <c:pt idx="18">
                  <c:v>34515</c:v>
                </c:pt>
                <c:pt idx="19">
                  <c:v>34607</c:v>
                </c:pt>
                <c:pt idx="20">
                  <c:v>34699</c:v>
                </c:pt>
                <c:pt idx="21">
                  <c:v>34789</c:v>
                </c:pt>
                <c:pt idx="22">
                  <c:v>34880</c:v>
                </c:pt>
                <c:pt idx="23">
                  <c:v>34972</c:v>
                </c:pt>
                <c:pt idx="24">
                  <c:v>35064</c:v>
                </c:pt>
                <c:pt idx="25">
                  <c:v>35155</c:v>
                </c:pt>
                <c:pt idx="26">
                  <c:v>35246</c:v>
                </c:pt>
                <c:pt idx="27">
                  <c:v>35338</c:v>
                </c:pt>
                <c:pt idx="28">
                  <c:v>35430</c:v>
                </c:pt>
                <c:pt idx="29">
                  <c:v>35520</c:v>
                </c:pt>
                <c:pt idx="30">
                  <c:v>35611</c:v>
                </c:pt>
                <c:pt idx="31">
                  <c:v>35703</c:v>
                </c:pt>
                <c:pt idx="32">
                  <c:v>35795</c:v>
                </c:pt>
                <c:pt idx="33">
                  <c:v>35885</c:v>
                </c:pt>
                <c:pt idx="34">
                  <c:v>35976</c:v>
                </c:pt>
                <c:pt idx="35">
                  <c:v>36068</c:v>
                </c:pt>
                <c:pt idx="36">
                  <c:v>36160</c:v>
                </c:pt>
                <c:pt idx="37">
                  <c:v>36250</c:v>
                </c:pt>
                <c:pt idx="38">
                  <c:v>36341</c:v>
                </c:pt>
                <c:pt idx="39">
                  <c:v>36433</c:v>
                </c:pt>
                <c:pt idx="40">
                  <c:v>36525</c:v>
                </c:pt>
                <c:pt idx="41">
                  <c:v>36616</c:v>
                </c:pt>
                <c:pt idx="42">
                  <c:v>36707</c:v>
                </c:pt>
                <c:pt idx="43">
                  <c:v>36799</c:v>
                </c:pt>
                <c:pt idx="44">
                  <c:v>36891</c:v>
                </c:pt>
                <c:pt idx="45">
                  <c:v>36981</c:v>
                </c:pt>
                <c:pt idx="46">
                  <c:v>37072</c:v>
                </c:pt>
                <c:pt idx="47">
                  <c:v>37164</c:v>
                </c:pt>
                <c:pt idx="48">
                  <c:v>37256</c:v>
                </c:pt>
                <c:pt idx="49">
                  <c:v>37346</c:v>
                </c:pt>
                <c:pt idx="50">
                  <c:v>37437</c:v>
                </c:pt>
                <c:pt idx="51">
                  <c:v>37529</c:v>
                </c:pt>
                <c:pt idx="52">
                  <c:v>37621</c:v>
                </c:pt>
                <c:pt idx="53">
                  <c:v>37711</c:v>
                </c:pt>
                <c:pt idx="54">
                  <c:v>37802</c:v>
                </c:pt>
                <c:pt idx="55">
                  <c:v>37894</c:v>
                </c:pt>
                <c:pt idx="56">
                  <c:v>37986</c:v>
                </c:pt>
                <c:pt idx="57">
                  <c:v>38077</c:v>
                </c:pt>
                <c:pt idx="58">
                  <c:v>38168</c:v>
                </c:pt>
                <c:pt idx="59">
                  <c:v>38260</c:v>
                </c:pt>
                <c:pt idx="60">
                  <c:v>38352</c:v>
                </c:pt>
                <c:pt idx="61">
                  <c:v>38442</c:v>
                </c:pt>
                <c:pt idx="62">
                  <c:v>38533</c:v>
                </c:pt>
                <c:pt idx="63">
                  <c:v>38625</c:v>
                </c:pt>
                <c:pt idx="64">
                  <c:v>38717</c:v>
                </c:pt>
                <c:pt idx="65">
                  <c:v>38807</c:v>
                </c:pt>
                <c:pt idx="66">
                  <c:v>38898</c:v>
                </c:pt>
                <c:pt idx="67">
                  <c:v>38990</c:v>
                </c:pt>
                <c:pt idx="68">
                  <c:v>39082</c:v>
                </c:pt>
                <c:pt idx="69">
                  <c:v>39172</c:v>
                </c:pt>
                <c:pt idx="70">
                  <c:v>39263</c:v>
                </c:pt>
                <c:pt idx="71">
                  <c:v>39355</c:v>
                </c:pt>
                <c:pt idx="72">
                  <c:v>39447</c:v>
                </c:pt>
                <c:pt idx="73">
                  <c:v>39538</c:v>
                </c:pt>
                <c:pt idx="74">
                  <c:v>39629</c:v>
                </c:pt>
                <c:pt idx="75">
                  <c:v>39721</c:v>
                </c:pt>
                <c:pt idx="76">
                  <c:v>39813</c:v>
                </c:pt>
                <c:pt idx="77">
                  <c:v>39903</c:v>
                </c:pt>
                <c:pt idx="78">
                  <c:v>39994</c:v>
                </c:pt>
                <c:pt idx="79">
                  <c:v>40086</c:v>
                </c:pt>
                <c:pt idx="80">
                  <c:v>40178</c:v>
                </c:pt>
                <c:pt idx="81">
                  <c:v>40268</c:v>
                </c:pt>
                <c:pt idx="82">
                  <c:v>40359</c:v>
                </c:pt>
                <c:pt idx="83">
                  <c:v>40451</c:v>
                </c:pt>
                <c:pt idx="84">
                  <c:v>40543</c:v>
                </c:pt>
                <c:pt idx="85">
                  <c:v>40633</c:v>
                </c:pt>
                <c:pt idx="86">
                  <c:v>40724</c:v>
                </c:pt>
                <c:pt idx="87">
                  <c:v>40816</c:v>
                </c:pt>
                <c:pt idx="88">
                  <c:v>40908</c:v>
                </c:pt>
                <c:pt idx="89">
                  <c:v>40999</c:v>
                </c:pt>
                <c:pt idx="90">
                  <c:v>41090</c:v>
                </c:pt>
                <c:pt idx="91">
                  <c:v>41182</c:v>
                </c:pt>
                <c:pt idx="92">
                  <c:v>41274</c:v>
                </c:pt>
                <c:pt idx="93">
                  <c:v>41364</c:v>
                </c:pt>
                <c:pt idx="94">
                  <c:v>41455</c:v>
                </c:pt>
                <c:pt idx="95">
                  <c:v>41547</c:v>
                </c:pt>
                <c:pt idx="96">
                  <c:v>41639</c:v>
                </c:pt>
                <c:pt idx="97">
                  <c:v>41729</c:v>
                </c:pt>
                <c:pt idx="98">
                  <c:v>41820</c:v>
                </c:pt>
                <c:pt idx="99">
                  <c:v>41912</c:v>
                </c:pt>
                <c:pt idx="100">
                  <c:v>42004</c:v>
                </c:pt>
                <c:pt idx="101">
                  <c:v>42094</c:v>
                </c:pt>
                <c:pt idx="102">
                  <c:v>42185</c:v>
                </c:pt>
                <c:pt idx="103">
                  <c:v>42277</c:v>
                </c:pt>
                <c:pt idx="104">
                  <c:v>42369</c:v>
                </c:pt>
                <c:pt idx="105">
                  <c:v>42460</c:v>
                </c:pt>
                <c:pt idx="106">
                  <c:v>42551</c:v>
                </c:pt>
                <c:pt idx="107">
                  <c:v>42643</c:v>
                </c:pt>
                <c:pt idx="108">
                  <c:v>42735</c:v>
                </c:pt>
                <c:pt idx="109">
                  <c:v>42825</c:v>
                </c:pt>
                <c:pt idx="110">
                  <c:v>42916</c:v>
                </c:pt>
                <c:pt idx="111">
                  <c:v>43008</c:v>
                </c:pt>
                <c:pt idx="112">
                  <c:v>43100</c:v>
                </c:pt>
                <c:pt idx="113">
                  <c:v>43190</c:v>
                </c:pt>
                <c:pt idx="114">
                  <c:v>43281</c:v>
                </c:pt>
                <c:pt idx="115">
                  <c:v>43373</c:v>
                </c:pt>
                <c:pt idx="116">
                  <c:v>43465</c:v>
                </c:pt>
                <c:pt idx="117">
                  <c:v>43555</c:v>
                </c:pt>
                <c:pt idx="118">
                  <c:v>43646</c:v>
                </c:pt>
                <c:pt idx="119">
                  <c:v>43738</c:v>
                </c:pt>
                <c:pt idx="120">
                  <c:v>43830</c:v>
                </c:pt>
                <c:pt idx="121">
                  <c:v>43921</c:v>
                </c:pt>
                <c:pt idx="122">
                  <c:v>44012</c:v>
                </c:pt>
                <c:pt idx="123">
                  <c:v>44104</c:v>
                </c:pt>
              </c:numCache>
            </c:numRef>
          </c:cat>
          <c:val>
            <c:numRef>
              <c:f>Sheet1!$D$2:$D$125</c:f>
              <c:numCache>
                <c:formatCode>#,##0.0000</c:formatCode>
                <c:ptCount val="124"/>
                <c:pt idx="0">
                  <c:v>1.1805000000000001</c:v>
                </c:pt>
                <c:pt idx="1">
                  <c:v>1.2124999999999999</c:v>
                </c:pt>
                <c:pt idx="2">
                  <c:v>1.2307000000000001</c:v>
                </c:pt>
                <c:pt idx="3">
                  <c:v>1.2425999999999999</c:v>
                </c:pt>
                <c:pt idx="4">
                  <c:v>1.2685</c:v>
                </c:pt>
                <c:pt idx="5">
                  <c:v>1.2842</c:v>
                </c:pt>
                <c:pt idx="6">
                  <c:v>1.2966</c:v>
                </c:pt>
                <c:pt idx="7">
                  <c:v>1.3063</c:v>
                </c:pt>
                <c:pt idx="8">
                  <c:v>1.3088</c:v>
                </c:pt>
                <c:pt idx="9">
                  <c:v>1.3264</c:v>
                </c:pt>
                <c:pt idx="10">
                  <c:v>1.3348</c:v>
                </c:pt>
                <c:pt idx="11">
                  <c:v>1.3540000000000001</c:v>
                </c:pt>
                <c:pt idx="12">
                  <c:v>1.3628</c:v>
                </c:pt>
                <c:pt idx="13">
                  <c:v>1.3517999999999999</c:v>
                </c:pt>
                <c:pt idx="14">
                  <c:v>1.3591</c:v>
                </c:pt>
                <c:pt idx="15">
                  <c:v>1.3674000000000002</c:v>
                </c:pt>
                <c:pt idx="16">
                  <c:v>1.3814000000000002</c:v>
                </c:pt>
                <c:pt idx="17">
                  <c:v>1.3734000000000002</c:v>
                </c:pt>
                <c:pt idx="18">
                  <c:v>1.3894000000000002</c:v>
                </c:pt>
                <c:pt idx="19">
                  <c:v>1.4234</c:v>
                </c:pt>
                <c:pt idx="20">
                  <c:v>1.4229000000000001</c:v>
                </c:pt>
                <c:pt idx="21">
                  <c:v>1.4376</c:v>
                </c:pt>
                <c:pt idx="22">
                  <c:v>1.4529000000000001</c:v>
                </c:pt>
                <c:pt idx="23">
                  <c:v>1.4557</c:v>
                </c:pt>
                <c:pt idx="24">
                  <c:v>1.4516</c:v>
                </c:pt>
                <c:pt idx="25">
                  <c:v>1.4713000000000001</c:v>
                </c:pt>
                <c:pt idx="26">
                  <c:v>1.4877</c:v>
                </c:pt>
                <c:pt idx="27">
                  <c:v>1.4967000000000001</c:v>
                </c:pt>
                <c:pt idx="28">
                  <c:v>1.5157</c:v>
                </c:pt>
                <c:pt idx="29">
                  <c:v>1.516</c:v>
                </c:pt>
                <c:pt idx="30">
                  <c:v>1.5425</c:v>
                </c:pt>
                <c:pt idx="31">
                  <c:v>1.5552000000000001</c:v>
                </c:pt>
                <c:pt idx="32">
                  <c:v>1.5748</c:v>
                </c:pt>
                <c:pt idx="33">
                  <c:v>1.5680000000000001</c:v>
                </c:pt>
                <c:pt idx="34">
                  <c:v>1.6037000000000001</c:v>
                </c:pt>
                <c:pt idx="35">
                  <c:v>1.6273</c:v>
                </c:pt>
                <c:pt idx="36">
                  <c:v>1.6475</c:v>
                </c:pt>
                <c:pt idx="37">
                  <c:v>1.6694</c:v>
                </c:pt>
                <c:pt idx="38">
                  <c:v>1.6952</c:v>
                </c:pt>
                <c:pt idx="39">
                  <c:v>1.7344999999999999</c:v>
                </c:pt>
                <c:pt idx="40">
                  <c:v>1.7823</c:v>
                </c:pt>
                <c:pt idx="41">
                  <c:v>1.7907</c:v>
                </c:pt>
                <c:pt idx="42">
                  <c:v>1.8230999999999999</c:v>
                </c:pt>
                <c:pt idx="43">
                  <c:v>1.8323</c:v>
                </c:pt>
                <c:pt idx="44">
                  <c:v>1.8612</c:v>
                </c:pt>
                <c:pt idx="45">
                  <c:v>1.9054</c:v>
                </c:pt>
                <c:pt idx="46">
                  <c:v>1.9470000000000001</c:v>
                </c:pt>
                <c:pt idx="47">
                  <c:v>1.9527000000000001</c:v>
                </c:pt>
                <c:pt idx="48">
                  <c:v>1.992</c:v>
                </c:pt>
                <c:pt idx="49">
                  <c:v>2.0388999999999999</c:v>
                </c:pt>
                <c:pt idx="50">
                  <c:v>2.0735000000000001</c:v>
                </c:pt>
                <c:pt idx="51">
                  <c:v>2.1004</c:v>
                </c:pt>
                <c:pt idx="52">
                  <c:v>2.1419999999999999</c:v>
                </c:pt>
                <c:pt idx="53">
                  <c:v>2.1724000000000001</c:v>
                </c:pt>
                <c:pt idx="54">
                  <c:v>2.1994000000000002</c:v>
                </c:pt>
                <c:pt idx="55">
                  <c:v>2.2211999999999996</c:v>
                </c:pt>
                <c:pt idx="56">
                  <c:v>2.2518000000000002</c:v>
                </c:pt>
                <c:pt idx="57">
                  <c:v>2.2873000000000001</c:v>
                </c:pt>
                <c:pt idx="58">
                  <c:v>2.3214000000000001</c:v>
                </c:pt>
                <c:pt idx="59">
                  <c:v>2.3571999999999997</c:v>
                </c:pt>
                <c:pt idx="60">
                  <c:v>2.3896999999999999</c:v>
                </c:pt>
                <c:pt idx="61">
                  <c:v>2.4269000000000003</c:v>
                </c:pt>
                <c:pt idx="62">
                  <c:v>2.4529000000000001</c:v>
                </c:pt>
                <c:pt idx="63">
                  <c:v>2.4950999999999999</c:v>
                </c:pt>
                <c:pt idx="64">
                  <c:v>2.5291000000000001</c:v>
                </c:pt>
                <c:pt idx="65">
                  <c:v>2.5806999999999998</c:v>
                </c:pt>
                <c:pt idx="66">
                  <c:v>2.6109</c:v>
                </c:pt>
                <c:pt idx="67">
                  <c:v>2.6307</c:v>
                </c:pt>
                <c:pt idx="68">
                  <c:v>2.6746999999999996</c:v>
                </c:pt>
                <c:pt idx="69">
                  <c:v>2.7191999999999998</c:v>
                </c:pt>
                <c:pt idx="70">
                  <c:v>2.7703000000000002</c:v>
                </c:pt>
                <c:pt idx="71">
                  <c:v>2.8090000000000002</c:v>
                </c:pt>
                <c:pt idx="72">
                  <c:v>2.8649</c:v>
                </c:pt>
                <c:pt idx="73">
                  <c:v>2.9093</c:v>
                </c:pt>
                <c:pt idx="74">
                  <c:v>2.9710999999999999</c:v>
                </c:pt>
                <c:pt idx="75">
                  <c:v>3.0274999999999999</c:v>
                </c:pt>
                <c:pt idx="76">
                  <c:v>3.02</c:v>
                </c:pt>
                <c:pt idx="77">
                  <c:v>3.0196999999999998</c:v>
                </c:pt>
                <c:pt idx="78">
                  <c:v>3.0676000000000001</c:v>
                </c:pt>
                <c:pt idx="79">
                  <c:v>3.089</c:v>
                </c:pt>
                <c:pt idx="80">
                  <c:v>3.1178000000000003</c:v>
                </c:pt>
                <c:pt idx="81">
                  <c:v>3.1318999999999999</c:v>
                </c:pt>
                <c:pt idx="82">
                  <c:v>3.1646999999999998</c:v>
                </c:pt>
                <c:pt idx="83">
                  <c:v>3.1579000000000002</c:v>
                </c:pt>
                <c:pt idx="84">
                  <c:v>3.1640999999999999</c:v>
                </c:pt>
                <c:pt idx="85">
                  <c:v>3.1560000000000001</c:v>
                </c:pt>
                <c:pt idx="86">
                  <c:v>3.1686000000000001</c:v>
                </c:pt>
                <c:pt idx="87">
                  <c:v>3.1375000000000002</c:v>
                </c:pt>
                <c:pt idx="88">
                  <c:v>3.1314000000000002</c:v>
                </c:pt>
                <c:pt idx="89">
                  <c:v>3.1446999999999998</c:v>
                </c:pt>
                <c:pt idx="90">
                  <c:v>3.1309999999999998</c:v>
                </c:pt>
                <c:pt idx="91">
                  <c:v>3.1395999999999997</c:v>
                </c:pt>
                <c:pt idx="92">
                  <c:v>3.1326999999999998</c:v>
                </c:pt>
                <c:pt idx="93">
                  <c:v>3.125</c:v>
                </c:pt>
                <c:pt idx="94">
                  <c:v>3.1320000000000001</c:v>
                </c:pt>
                <c:pt idx="95">
                  <c:v>3.1341000000000001</c:v>
                </c:pt>
                <c:pt idx="96">
                  <c:v>3.1385000000000001</c:v>
                </c:pt>
                <c:pt idx="97">
                  <c:v>3.1374</c:v>
                </c:pt>
                <c:pt idx="98">
                  <c:v>3.1533000000000002</c:v>
                </c:pt>
                <c:pt idx="99">
                  <c:v>3.1909000000000001</c:v>
                </c:pt>
                <c:pt idx="100">
                  <c:v>3.1903000000000001</c:v>
                </c:pt>
                <c:pt idx="101">
                  <c:v>3.1880999999999999</c:v>
                </c:pt>
                <c:pt idx="102">
                  <c:v>3.2305999999999999</c:v>
                </c:pt>
                <c:pt idx="103">
                  <c:v>3.2490999999999999</c:v>
                </c:pt>
                <c:pt idx="104">
                  <c:v>3.2531999999999996</c:v>
                </c:pt>
                <c:pt idx="105">
                  <c:v>3.2664</c:v>
                </c:pt>
                <c:pt idx="106">
                  <c:v>3.2831000000000001</c:v>
                </c:pt>
                <c:pt idx="107">
                  <c:v>3.3109000000000002</c:v>
                </c:pt>
                <c:pt idx="108">
                  <c:v>3.3367</c:v>
                </c:pt>
                <c:pt idx="109">
                  <c:v>3.3615999999999997</c:v>
                </c:pt>
                <c:pt idx="110">
                  <c:v>3.3841999999999999</c:v>
                </c:pt>
                <c:pt idx="111">
                  <c:v>3.4110999999999998</c:v>
                </c:pt>
                <c:pt idx="112">
                  <c:v>3.4710999999999999</c:v>
                </c:pt>
                <c:pt idx="113">
                  <c:v>3.5215000000000001</c:v>
                </c:pt>
                <c:pt idx="114">
                  <c:v>3.58</c:v>
                </c:pt>
                <c:pt idx="115">
                  <c:v>3.6311999999999998</c:v>
                </c:pt>
                <c:pt idx="116">
                  <c:v>3.6480000000000001</c:v>
                </c:pt>
                <c:pt idx="117">
                  <c:v>3.6815000000000002</c:v>
                </c:pt>
                <c:pt idx="118">
                  <c:v>3.7376</c:v>
                </c:pt>
                <c:pt idx="119">
                  <c:v>3.7671000000000001</c:v>
                </c:pt>
                <c:pt idx="120">
                  <c:v>3.8053000000000003</c:v>
                </c:pt>
                <c:pt idx="121">
                  <c:v>3.8340999999999998</c:v>
                </c:pt>
                <c:pt idx="122">
                  <c:v>3.8393000000000002</c:v>
                </c:pt>
                <c:pt idx="123">
                  <c:v>3.8165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2A-4B49-B87D-67C378BD7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087072"/>
        <c:axId val="355085104"/>
      </c:areaChar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Net Exports</c:v>
                </c:pt>
              </c:strCache>
            </c:strRef>
          </c:tx>
          <c:spPr>
            <a:solidFill>
              <a:srgbClr val="FF0000">
                <a:alpha val="30000"/>
              </a:srgbClr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Sheet1!$A$2:$A$125</c:f>
              <c:numCache>
                <c:formatCode>m/d/yyyy</c:formatCode>
                <c:ptCount val="124"/>
                <c:pt idx="0">
                  <c:v>32873</c:v>
                </c:pt>
                <c:pt idx="1">
                  <c:v>32963</c:v>
                </c:pt>
                <c:pt idx="2">
                  <c:v>33054</c:v>
                </c:pt>
                <c:pt idx="3">
                  <c:v>33146</c:v>
                </c:pt>
                <c:pt idx="4">
                  <c:v>33238</c:v>
                </c:pt>
                <c:pt idx="5">
                  <c:v>33328</c:v>
                </c:pt>
                <c:pt idx="6">
                  <c:v>33419</c:v>
                </c:pt>
                <c:pt idx="7">
                  <c:v>33511</c:v>
                </c:pt>
                <c:pt idx="8">
                  <c:v>33603</c:v>
                </c:pt>
                <c:pt idx="9">
                  <c:v>33694</c:v>
                </c:pt>
                <c:pt idx="10">
                  <c:v>33785</c:v>
                </c:pt>
                <c:pt idx="11">
                  <c:v>33877</c:v>
                </c:pt>
                <c:pt idx="12">
                  <c:v>33969</c:v>
                </c:pt>
                <c:pt idx="13">
                  <c:v>34059</c:v>
                </c:pt>
                <c:pt idx="14">
                  <c:v>34150</c:v>
                </c:pt>
                <c:pt idx="15">
                  <c:v>34242</c:v>
                </c:pt>
                <c:pt idx="16">
                  <c:v>34334</c:v>
                </c:pt>
                <c:pt idx="17">
                  <c:v>34424</c:v>
                </c:pt>
                <c:pt idx="18">
                  <c:v>34515</c:v>
                </c:pt>
                <c:pt idx="19">
                  <c:v>34607</c:v>
                </c:pt>
                <c:pt idx="20">
                  <c:v>34699</c:v>
                </c:pt>
                <c:pt idx="21">
                  <c:v>34789</c:v>
                </c:pt>
                <c:pt idx="22">
                  <c:v>34880</c:v>
                </c:pt>
                <c:pt idx="23">
                  <c:v>34972</c:v>
                </c:pt>
                <c:pt idx="24">
                  <c:v>35064</c:v>
                </c:pt>
                <c:pt idx="25">
                  <c:v>35155</c:v>
                </c:pt>
                <c:pt idx="26">
                  <c:v>35246</c:v>
                </c:pt>
                <c:pt idx="27">
                  <c:v>35338</c:v>
                </c:pt>
                <c:pt idx="28">
                  <c:v>35430</c:v>
                </c:pt>
                <c:pt idx="29">
                  <c:v>35520</c:v>
                </c:pt>
                <c:pt idx="30">
                  <c:v>35611</c:v>
                </c:pt>
                <c:pt idx="31">
                  <c:v>35703</c:v>
                </c:pt>
                <c:pt idx="32">
                  <c:v>35795</c:v>
                </c:pt>
                <c:pt idx="33">
                  <c:v>35885</c:v>
                </c:pt>
                <c:pt idx="34">
                  <c:v>35976</c:v>
                </c:pt>
                <c:pt idx="35">
                  <c:v>36068</c:v>
                </c:pt>
                <c:pt idx="36">
                  <c:v>36160</c:v>
                </c:pt>
                <c:pt idx="37">
                  <c:v>36250</c:v>
                </c:pt>
                <c:pt idx="38">
                  <c:v>36341</c:v>
                </c:pt>
                <c:pt idx="39">
                  <c:v>36433</c:v>
                </c:pt>
                <c:pt idx="40">
                  <c:v>36525</c:v>
                </c:pt>
                <c:pt idx="41">
                  <c:v>36616</c:v>
                </c:pt>
                <c:pt idx="42">
                  <c:v>36707</c:v>
                </c:pt>
                <c:pt idx="43">
                  <c:v>36799</c:v>
                </c:pt>
                <c:pt idx="44">
                  <c:v>36891</c:v>
                </c:pt>
                <c:pt idx="45">
                  <c:v>36981</c:v>
                </c:pt>
                <c:pt idx="46">
                  <c:v>37072</c:v>
                </c:pt>
                <c:pt idx="47">
                  <c:v>37164</c:v>
                </c:pt>
                <c:pt idx="48">
                  <c:v>37256</c:v>
                </c:pt>
                <c:pt idx="49">
                  <c:v>37346</c:v>
                </c:pt>
                <c:pt idx="50">
                  <c:v>37437</c:v>
                </c:pt>
                <c:pt idx="51">
                  <c:v>37529</c:v>
                </c:pt>
                <c:pt idx="52">
                  <c:v>37621</c:v>
                </c:pt>
                <c:pt idx="53">
                  <c:v>37711</c:v>
                </c:pt>
                <c:pt idx="54">
                  <c:v>37802</c:v>
                </c:pt>
                <c:pt idx="55">
                  <c:v>37894</c:v>
                </c:pt>
                <c:pt idx="56">
                  <c:v>37986</c:v>
                </c:pt>
                <c:pt idx="57">
                  <c:v>38077</c:v>
                </c:pt>
                <c:pt idx="58">
                  <c:v>38168</c:v>
                </c:pt>
                <c:pt idx="59">
                  <c:v>38260</c:v>
                </c:pt>
                <c:pt idx="60">
                  <c:v>38352</c:v>
                </c:pt>
                <c:pt idx="61">
                  <c:v>38442</c:v>
                </c:pt>
                <c:pt idx="62">
                  <c:v>38533</c:v>
                </c:pt>
                <c:pt idx="63">
                  <c:v>38625</c:v>
                </c:pt>
                <c:pt idx="64">
                  <c:v>38717</c:v>
                </c:pt>
                <c:pt idx="65">
                  <c:v>38807</c:v>
                </c:pt>
                <c:pt idx="66">
                  <c:v>38898</c:v>
                </c:pt>
                <c:pt idx="67">
                  <c:v>38990</c:v>
                </c:pt>
                <c:pt idx="68">
                  <c:v>39082</c:v>
                </c:pt>
                <c:pt idx="69">
                  <c:v>39172</c:v>
                </c:pt>
                <c:pt idx="70">
                  <c:v>39263</c:v>
                </c:pt>
                <c:pt idx="71">
                  <c:v>39355</c:v>
                </c:pt>
                <c:pt idx="72">
                  <c:v>39447</c:v>
                </c:pt>
                <c:pt idx="73">
                  <c:v>39538</c:v>
                </c:pt>
                <c:pt idx="74">
                  <c:v>39629</c:v>
                </c:pt>
                <c:pt idx="75">
                  <c:v>39721</c:v>
                </c:pt>
                <c:pt idx="76">
                  <c:v>39813</c:v>
                </c:pt>
                <c:pt idx="77">
                  <c:v>39903</c:v>
                </c:pt>
                <c:pt idx="78">
                  <c:v>39994</c:v>
                </c:pt>
                <c:pt idx="79">
                  <c:v>40086</c:v>
                </c:pt>
                <c:pt idx="80">
                  <c:v>40178</c:v>
                </c:pt>
                <c:pt idx="81">
                  <c:v>40268</c:v>
                </c:pt>
                <c:pt idx="82">
                  <c:v>40359</c:v>
                </c:pt>
                <c:pt idx="83">
                  <c:v>40451</c:v>
                </c:pt>
                <c:pt idx="84">
                  <c:v>40543</c:v>
                </c:pt>
                <c:pt idx="85">
                  <c:v>40633</c:v>
                </c:pt>
                <c:pt idx="86">
                  <c:v>40724</c:v>
                </c:pt>
                <c:pt idx="87">
                  <c:v>40816</c:v>
                </c:pt>
                <c:pt idx="88">
                  <c:v>40908</c:v>
                </c:pt>
                <c:pt idx="89">
                  <c:v>40999</c:v>
                </c:pt>
                <c:pt idx="90">
                  <c:v>41090</c:v>
                </c:pt>
                <c:pt idx="91">
                  <c:v>41182</c:v>
                </c:pt>
                <c:pt idx="92">
                  <c:v>41274</c:v>
                </c:pt>
                <c:pt idx="93">
                  <c:v>41364</c:v>
                </c:pt>
                <c:pt idx="94">
                  <c:v>41455</c:v>
                </c:pt>
                <c:pt idx="95">
                  <c:v>41547</c:v>
                </c:pt>
                <c:pt idx="96">
                  <c:v>41639</c:v>
                </c:pt>
                <c:pt idx="97">
                  <c:v>41729</c:v>
                </c:pt>
                <c:pt idx="98">
                  <c:v>41820</c:v>
                </c:pt>
                <c:pt idx="99">
                  <c:v>41912</c:v>
                </c:pt>
                <c:pt idx="100">
                  <c:v>42004</c:v>
                </c:pt>
                <c:pt idx="101">
                  <c:v>42094</c:v>
                </c:pt>
                <c:pt idx="102">
                  <c:v>42185</c:v>
                </c:pt>
                <c:pt idx="103">
                  <c:v>42277</c:v>
                </c:pt>
                <c:pt idx="104">
                  <c:v>42369</c:v>
                </c:pt>
                <c:pt idx="105">
                  <c:v>42460</c:v>
                </c:pt>
                <c:pt idx="106">
                  <c:v>42551</c:v>
                </c:pt>
                <c:pt idx="107">
                  <c:v>42643</c:v>
                </c:pt>
                <c:pt idx="108">
                  <c:v>42735</c:v>
                </c:pt>
                <c:pt idx="109">
                  <c:v>42825</c:v>
                </c:pt>
                <c:pt idx="110">
                  <c:v>42916</c:v>
                </c:pt>
                <c:pt idx="111">
                  <c:v>43008</c:v>
                </c:pt>
                <c:pt idx="112">
                  <c:v>43100</c:v>
                </c:pt>
                <c:pt idx="113">
                  <c:v>43190</c:v>
                </c:pt>
                <c:pt idx="114">
                  <c:v>43281</c:v>
                </c:pt>
                <c:pt idx="115">
                  <c:v>43373</c:v>
                </c:pt>
                <c:pt idx="116">
                  <c:v>43465</c:v>
                </c:pt>
                <c:pt idx="117">
                  <c:v>43555</c:v>
                </c:pt>
                <c:pt idx="118">
                  <c:v>43646</c:v>
                </c:pt>
                <c:pt idx="119">
                  <c:v>43738</c:v>
                </c:pt>
                <c:pt idx="120">
                  <c:v>43830</c:v>
                </c:pt>
                <c:pt idx="121">
                  <c:v>43921</c:v>
                </c:pt>
                <c:pt idx="122">
                  <c:v>44012</c:v>
                </c:pt>
                <c:pt idx="123">
                  <c:v>44104</c:v>
                </c:pt>
              </c:numCache>
            </c:numRef>
          </c:cat>
          <c:val>
            <c:numRef>
              <c:f>Sheet1!$E$2:$E$125</c:f>
              <c:numCache>
                <c:formatCode>#,##0.0000</c:formatCode>
                <c:ptCount val="124"/>
                <c:pt idx="0">
                  <c:v>-8.2799999999999999E-2</c:v>
                </c:pt>
                <c:pt idx="1">
                  <c:v>-8.8499999999999995E-2</c:v>
                </c:pt>
                <c:pt idx="2">
                  <c:v>-6.88E-2</c:v>
                </c:pt>
                <c:pt idx="3">
                  <c:v>-7.4999999999999997E-2</c:v>
                </c:pt>
                <c:pt idx="4">
                  <c:v>-7.909999999999999E-2</c:v>
                </c:pt>
                <c:pt idx="5">
                  <c:v>-4.7100000000000003E-2</c:v>
                </c:pt>
                <c:pt idx="6">
                  <c:v>-2.3199999999999998E-2</c:v>
                </c:pt>
                <c:pt idx="7">
                  <c:v>-2.1100000000000001E-2</c:v>
                </c:pt>
                <c:pt idx="8">
                  <c:v>-2.3100000000000002E-2</c:v>
                </c:pt>
                <c:pt idx="9">
                  <c:v>-2.0500000000000001E-2</c:v>
                </c:pt>
                <c:pt idx="10">
                  <c:v>-3.2799999999999996E-2</c:v>
                </c:pt>
                <c:pt idx="11">
                  <c:v>-3.85E-2</c:v>
                </c:pt>
                <c:pt idx="12">
                  <c:v>-4.7100000000000003E-2</c:v>
                </c:pt>
                <c:pt idx="13">
                  <c:v>-5.57E-2</c:v>
                </c:pt>
                <c:pt idx="14">
                  <c:v>-6.3200000000000006E-2</c:v>
                </c:pt>
                <c:pt idx="15">
                  <c:v>-6.8400000000000002E-2</c:v>
                </c:pt>
                <c:pt idx="16">
                  <c:v>-7.3400000000000007E-2</c:v>
                </c:pt>
                <c:pt idx="17">
                  <c:v>-8.0599999999999991E-2</c:v>
                </c:pt>
                <c:pt idx="18">
                  <c:v>-9.06E-2</c:v>
                </c:pt>
                <c:pt idx="19">
                  <c:v>-9.69E-2</c:v>
                </c:pt>
                <c:pt idx="20">
                  <c:v>-0.1019</c:v>
                </c:pt>
                <c:pt idx="21">
                  <c:v>-0.10529999999999999</c:v>
                </c:pt>
                <c:pt idx="22">
                  <c:v>-0.1095</c:v>
                </c:pt>
                <c:pt idx="23">
                  <c:v>-7.4400000000000008E-2</c:v>
                </c:pt>
                <c:pt idx="24">
                  <c:v>-6.9800000000000001E-2</c:v>
                </c:pt>
                <c:pt idx="25">
                  <c:v>-8.8800000000000004E-2</c:v>
                </c:pt>
                <c:pt idx="26">
                  <c:v>-9.3700000000000006E-2</c:v>
                </c:pt>
                <c:pt idx="27">
                  <c:v>-0.1142</c:v>
                </c:pt>
                <c:pt idx="28">
                  <c:v>-8.8800000000000004E-2</c:v>
                </c:pt>
                <c:pt idx="29">
                  <c:v>-0.10879999999999999</c:v>
                </c:pt>
                <c:pt idx="30">
                  <c:v>-8.5199999999999998E-2</c:v>
                </c:pt>
                <c:pt idx="31">
                  <c:v>-9.6799999999999997E-2</c:v>
                </c:pt>
                <c:pt idx="32">
                  <c:v>-0.11700000000000001</c:v>
                </c:pt>
                <c:pt idx="33">
                  <c:v>-0.13519999999999999</c:v>
                </c:pt>
                <c:pt idx="34">
                  <c:v>-0.1623</c:v>
                </c:pt>
                <c:pt idx="35">
                  <c:v>-0.17460000000000001</c:v>
                </c:pt>
                <c:pt idx="36">
                  <c:v>-0.1787</c:v>
                </c:pt>
                <c:pt idx="37">
                  <c:v>-0.2077</c:v>
                </c:pt>
                <c:pt idx="38">
                  <c:v>-0.2447</c:v>
                </c:pt>
                <c:pt idx="39">
                  <c:v>-0.27529999999999999</c:v>
                </c:pt>
                <c:pt idx="40">
                  <c:v>-0.29560000000000003</c:v>
                </c:pt>
                <c:pt idx="41">
                  <c:v>-0.35210000000000002</c:v>
                </c:pt>
                <c:pt idx="42">
                  <c:v>-0.35869999999999996</c:v>
                </c:pt>
                <c:pt idx="43">
                  <c:v>-0.38780000000000003</c:v>
                </c:pt>
                <c:pt idx="44">
                  <c:v>-0.40150000000000002</c:v>
                </c:pt>
                <c:pt idx="45">
                  <c:v>-0.39080000000000004</c:v>
                </c:pt>
                <c:pt idx="46">
                  <c:v>-0.35849999999999999</c:v>
                </c:pt>
                <c:pt idx="47">
                  <c:v>-0.36599999999999999</c:v>
                </c:pt>
                <c:pt idx="48">
                  <c:v>-0.35639999999999999</c:v>
                </c:pt>
                <c:pt idx="49">
                  <c:v>-0.37260000000000004</c:v>
                </c:pt>
                <c:pt idx="50">
                  <c:v>-0.41570000000000001</c:v>
                </c:pt>
                <c:pt idx="51">
                  <c:v>-0.4325</c:v>
                </c:pt>
                <c:pt idx="52">
                  <c:v>-0.48080000000000001</c:v>
                </c:pt>
                <c:pt idx="53">
                  <c:v>-0.50490000000000002</c:v>
                </c:pt>
                <c:pt idx="54">
                  <c:v>-0.50149999999999995</c:v>
                </c:pt>
                <c:pt idx="55">
                  <c:v>-0.50080000000000002</c:v>
                </c:pt>
                <c:pt idx="56">
                  <c:v>-0.50539999999999996</c:v>
                </c:pt>
                <c:pt idx="57">
                  <c:v>-0.54900000000000004</c:v>
                </c:pt>
                <c:pt idx="58">
                  <c:v>-0.60799999999999998</c:v>
                </c:pt>
                <c:pt idx="59">
                  <c:v>-0.63639999999999997</c:v>
                </c:pt>
                <c:pt idx="60">
                  <c:v>-0.68289999999999995</c:v>
                </c:pt>
                <c:pt idx="61">
                  <c:v>-0.67459999999999998</c:v>
                </c:pt>
                <c:pt idx="62">
                  <c:v>-0.69079999999999997</c:v>
                </c:pt>
                <c:pt idx="63">
                  <c:v>-0.73250000000000004</c:v>
                </c:pt>
                <c:pt idx="64">
                  <c:v>-0.78689999999999993</c:v>
                </c:pt>
                <c:pt idx="65">
                  <c:v>-0.7772</c:v>
                </c:pt>
                <c:pt idx="66">
                  <c:v>-0.78060000000000007</c:v>
                </c:pt>
                <c:pt idx="67">
                  <c:v>-0.80559999999999998</c:v>
                </c:pt>
                <c:pt idx="68">
                  <c:v>-0.72029999999999994</c:v>
                </c:pt>
                <c:pt idx="69">
                  <c:v>-0.72429999999999994</c:v>
                </c:pt>
                <c:pt idx="70">
                  <c:v>-0.7319</c:v>
                </c:pt>
                <c:pt idx="71">
                  <c:v>-0.71379999999999999</c:v>
                </c:pt>
                <c:pt idx="72">
                  <c:v>-0.70369999999999999</c:v>
                </c:pt>
                <c:pt idx="73">
                  <c:v>-0.75620000000000009</c:v>
                </c:pt>
                <c:pt idx="74">
                  <c:v>-0.75890000000000002</c:v>
                </c:pt>
                <c:pt idx="75">
                  <c:v>-0.77160000000000006</c:v>
                </c:pt>
                <c:pt idx="76">
                  <c:v>-0.60570000000000002</c:v>
                </c:pt>
                <c:pt idx="77">
                  <c:v>-0.39610000000000001</c:v>
                </c:pt>
                <c:pt idx="78">
                  <c:v>-0.33860000000000001</c:v>
                </c:pt>
                <c:pt idx="79">
                  <c:v>-0.40550000000000003</c:v>
                </c:pt>
                <c:pt idx="80">
                  <c:v>-0.4456</c:v>
                </c:pt>
                <c:pt idx="81">
                  <c:v>-0.48919999999999997</c:v>
                </c:pt>
                <c:pt idx="82">
                  <c:v>-0.51910000000000001</c:v>
                </c:pt>
                <c:pt idx="83">
                  <c:v>-0.53510000000000002</c:v>
                </c:pt>
                <c:pt idx="84">
                  <c:v>-0.5122000000000001</c:v>
                </c:pt>
                <c:pt idx="85">
                  <c:v>-0.5615</c:v>
                </c:pt>
                <c:pt idx="86">
                  <c:v>-0.58189999999999997</c:v>
                </c:pt>
                <c:pt idx="87">
                  <c:v>-0.57389999999999997</c:v>
                </c:pt>
                <c:pt idx="88">
                  <c:v>-0.60070000000000001</c:v>
                </c:pt>
                <c:pt idx="89">
                  <c:v>-0.61509999999999998</c:v>
                </c:pt>
                <c:pt idx="90">
                  <c:v>-0.58050000000000002</c:v>
                </c:pt>
                <c:pt idx="91">
                  <c:v>-0.54079999999999995</c:v>
                </c:pt>
                <c:pt idx="92">
                  <c:v>-0.53779999999999994</c:v>
                </c:pt>
                <c:pt idx="93">
                  <c:v>-0.51690000000000003</c:v>
                </c:pt>
                <c:pt idx="94">
                  <c:v>-0.50890000000000002</c:v>
                </c:pt>
                <c:pt idx="95">
                  <c:v>-0.49630000000000002</c:v>
                </c:pt>
                <c:pt idx="96">
                  <c:v>-0.44110000000000005</c:v>
                </c:pt>
                <c:pt idx="97">
                  <c:v>-0.50629999999999997</c:v>
                </c:pt>
                <c:pt idx="98">
                  <c:v>-0.50760000000000005</c:v>
                </c:pt>
                <c:pt idx="99">
                  <c:v>-0.49230000000000002</c:v>
                </c:pt>
                <c:pt idx="100">
                  <c:v>-0.52439999999999998</c:v>
                </c:pt>
                <c:pt idx="101">
                  <c:v>-0.52879999999999994</c:v>
                </c:pt>
                <c:pt idx="102">
                  <c:v>-0.50829999999999997</c:v>
                </c:pt>
                <c:pt idx="103">
                  <c:v>-0.54270000000000007</c:v>
                </c:pt>
                <c:pt idx="104">
                  <c:v>-0.52649999999999997</c:v>
                </c:pt>
                <c:pt idx="105">
                  <c:v>-0.51390000000000002</c:v>
                </c:pt>
                <c:pt idx="106">
                  <c:v>-0.49230000000000002</c:v>
                </c:pt>
                <c:pt idx="107">
                  <c:v>-0.49769999999999998</c:v>
                </c:pt>
                <c:pt idx="108">
                  <c:v>-0.54610000000000003</c:v>
                </c:pt>
                <c:pt idx="109">
                  <c:v>-0.54359999999999997</c:v>
                </c:pt>
                <c:pt idx="110">
                  <c:v>-0.5595</c:v>
                </c:pt>
                <c:pt idx="111">
                  <c:v>-0.54359999999999997</c:v>
                </c:pt>
                <c:pt idx="112">
                  <c:v>-0.57550000000000001</c:v>
                </c:pt>
                <c:pt idx="113">
                  <c:v>-0.58979999999999999</c:v>
                </c:pt>
                <c:pt idx="114">
                  <c:v>-0.54810000000000003</c:v>
                </c:pt>
                <c:pt idx="115">
                  <c:v>-0.64639999999999997</c:v>
                </c:pt>
                <c:pt idx="116">
                  <c:v>-0.65339999999999998</c:v>
                </c:pt>
                <c:pt idx="117">
                  <c:v>-0.61550000000000005</c:v>
                </c:pt>
                <c:pt idx="118">
                  <c:v>-0.64470000000000005</c:v>
                </c:pt>
                <c:pt idx="119">
                  <c:v>-0.63179999999999992</c:v>
                </c:pt>
                <c:pt idx="120">
                  <c:v>-0.54979999999999996</c:v>
                </c:pt>
                <c:pt idx="121">
                  <c:v>-0.49430000000000002</c:v>
                </c:pt>
                <c:pt idx="122">
                  <c:v>-0.54520000000000002</c:v>
                </c:pt>
                <c:pt idx="123">
                  <c:v>-0.73380000000000001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2A-4B49-B87D-67C378BD7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220552"/>
        <c:axId val="418219568"/>
      </c:area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GDP</c:v>
                </c:pt>
              </c:strCache>
            </c:strRef>
          </c:tx>
          <c:spPr>
            <a:ln w="508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Sheet1!$A$2:$A$125</c:f>
              <c:numCache>
                <c:formatCode>m/d/yyyy</c:formatCode>
                <c:ptCount val="124"/>
                <c:pt idx="0">
                  <c:v>32873</c:v>
                </c:pt>
                <c:pt idx="1">
                  <c:v>32963</c:v>
                </c:pt>
                <c:pt idx="2">
                  <c:v>33054</c:v>
                </c:pt>
                <c:pt idx="3">
                  <c:v>33146</c:v>
                </c:pt>
                <c:pt idx="4">
                  <c:v>33238</c:v>
                </c:pt>
                <c:pt idx="5">
                  <c:v>33328</c:v>
                </c:pt>
                <c:pt idx="6">
                  <c:v>33419</c:v>
                </c:pt>
                <c:pt idx="7">
                  <c:v>33511</c:v>
                </c:pt>
                <c:pt idx="8">
                  <c:v>33603</c:v>
                </c:pt>
                <c:pt idx="9">
                  <c:v>33694</c:v>
                </c:pt>
                <c:pt idx="10">
                  <c:v>33785</c:v>
                </c:pt>
                <c:pt idx="11">
                  <c:v>33877</c:v>
                </c:pt>
                <c:pt idx="12">
                  <c:v>33969</c:v>
                </c:pt>
                <c:pt idx="13">
                  <c:v>34059</c:v>
                </c:pt>
                <c:pt idx="14">
                  <c:v>34150</c:v>
                </c:pt>
                <c:pt idx="15">
                  <c:v>34242</c:v>
                </c:pt>
                <c:pt idx="16">
                  <c:v>34334</c:v>
                </c:pt>
                <c:pt idx="17">
                  <c:v>34424</c:v>
                </c:pt>
                <c:pt idx="18">
                  <c:v>34515</c:v>
                </c:pt>
                <c:pt idx="19">
                  <c:v>34607</c:v>
                </c:pt>
                <c:pt idx="20">
                  <c:v>34699</c:v>
                </c:pt>
                <c:pt idx="21">
                  <c:v>34789</c:v>
                </c:pt>
                <c:pt idx="22">
                  <c:v>34880</c:v>
                </c:pt>
                <c:pt idx="23">
                  <c:v>34972</c:v>
                </c:pt>
                <c:pt idx="24">
                  <c:v>35064</c:v>
                </c:pt>
                <c:pt idx="25">
                  <c:v>35155</c:v>
                </c:pt>
                <c:pt idx="26">
                  <c:v>35246</c:v>
                </c:pt>
                <c:pt idx="27">
                  <c:v>35338</c:v>
                </c:pt>
                <c:pt idx="28">
                  <c:v>35430</c:v>
                </c:pt>
                <c:pt idx="29">
                  <c:v>35520</c:v>
                </c:pt>
                <c:pt idx="30">
                  <c:v>35611</c:v>
                </c:pt>
                <c:pt idx="31">
                  <c:v>35703</c:v>
                </c:pt>
                <c:pt idx="32">
                  <c:v>35795</c:v>
                </c:pt>
                <c:pt idx="33">
                  <c:v>35885</c:v>
                </c:pt>
                <c:pt idx="34">
                  <c:v>35976</c:v>
                </c:pt>
                <c:pt idx="35">
                  <c:v>36068</c:v>
                </c:pt>
                <c:pt idx="36">
                  <c:v>36160</c:v>
                </c:pt>
                <c:pt idx="37">
                  <c:v>36250</c:v>
                </c:pt>
                <c:pt idx="38">
                  <c:v>36341</c:v>
                </c:pt>
                <c:pt idx="39">
                  <c:v>36433</c:v>
                </c:pt>
                <c:pt idx="40">
                  <c:v>36525</c:v>
                </c:pt>
                <c:pt idx="41">
                  <c:v>36616</c:v>
                </c:pt>
                <c:pt idx="42">
                  <c:v>36707</c:v>
                </c:pt>
                <c:pt idx="43">
                  <c:v>36799</c:v>
                </c:pt>
                <c:pt idx="44">
                  <c:v>36891</c:v>
                </c:pt>
                <c:pt idx="45">
                  <c:v>36981</c:v>
                </c:pt>
                <c:pt idx="46">
                  <c:v>37072</c:v>
                </c:pt>
                <c:pt idx="47">
                  <c:v>37164</c:v>
                </c:pt>
                <c:pt idx="48">
                  <c:v>37256</c:v>
                </c:pt>
                <c:pt idx="49">
                  <c:v>37346</c:v>
                </c:pt>
                <c:pt idx="50">
                  <c:v>37437</c:v>
                </c:pt>
                <c:pt idx="51">
                  <c:v>37529</c:v>
                </c:pt>
                <c:pt idx="52">
                  <c:v>37621</c:v>
                </c:pt>
                <c:pt idx="53">
                  <c:v>37711</c:v>
                </c:pt>
                <c:pt idx="54">
                  <c:v>37802</c:v>
                </c:pt>
                <c:pt idx="55">
                  <c:v>37894</c:v>
                </c:pt>
                <c:pt idx="56">
                  <c:v>37986</c:v>
                </c:pt>
                <c:pt idx="57">
                  <c:v>38077</c:v>
                </c:pt>
                <c:pt idx="58">
                  <c:v>38168</c:v>
                </c:pt>
                <c:pt idx="59">
                  <c:v>38260</c:v>
                </c:pt>
                <c:pt idx="60">
                  <c:v>38352</c:v>
                </c:pt>
                <c:pt idx="61">
                  <c:v>38442</c:v>
                </c:pt>
                <c:pt idx="62">
                  <c:v>38533</c:v>
                </c:pt>
                <c:pt idx="63">
                  <c:v>38625</c:v>
                </c:pt>
                <c:pt idx="64">
                  <c:v>38717</c:v>
                </c:pt>
                <c:pt idx="65">
                  <c:v>38807</c:v>
                </c:pt>
                <c:pt idx="66">
                  <c:v>38898</c:v>
                </c:pt>
                <c:pt idx="67">
                  <c:v>38990</c:v>
                </c:pt>
                <c:pt idx="68">
                  <c:v>39082</c:v>
                </c:pt>
                <c:pt idx="69">
                  <c:v>39172</c:v>
                </c:pt>
                <c:pt idx="70">
                  <c:v>39263</c:v>
                </c:pt>
                <c:pt idx="71">
                  <c:v>39355</c:v>
                </c:pt>
                <c:pt idx="72">
                  <c:v>39447</c:v>
                </c:pt>
                <c:pt idx="73">
                  <c:v>39538</c:v>
                </c:pt>
                <c:pt idx="74">
                  <c:v>39629</c:v>
                </c:pt>
                <c:pt idx="75">
                  <c:v>39721</c:v>
                </c:pt>
                <c:pt idx="76">
                  <c:v>39813</c:v>
                </c:pt>
                <c:pt idx="77">
                  <c:v>39903</c:v>
                </c:pt>
                <c:pt idx="78">
                  <c:v>39994</c:v>
                </c:pt>
                <c:pt idx="79">
                  <c:v>40086</c:v>
                </c:pt>
                <c:pt idx="80">
                  <c:v>40178</c:v>
                </c:pt>
                <c:pt idx="81">
                  <c:v>40268</c:v>
                </c:pt>
                <c:pt idx="82">
                  <c:v>40359</c:v>
                </c:pt>
                <c:pt idx="83">
                  <c:v>40451</c:v>
                </c:pt>
                <c:pt idx="84">
                  <c:v>40543</c:v>
                </c:pt>
                <c:pt idx="85">
                  <c:v>40633</c:v>
                </c:pt>
                <c:pt idx="86">
                  <c:v>40724</c:v>
                </c:pt>
                <c:pt idx="87">
                  <c:v>40816</c:v>
                </c:pt>
                <c:pt idx="88">
                  <c:v>40908</c:v>
                </c:pt>
                <c:pt idx="89">
                  <c:v>40999</c:v>
                </c:pt>
                <c:pt idx="90">
                  <c:v>41090</c:v>
                </c:pt>
                <c:pt idx="91">
                  <c:v>41182</c:v>
                </c:pt>
                <c:pt idx="92">
                  <c:v>41274</c:v>
                </c:pt>
                <c:pt idx="93">
                  <c:v>41364</c:v>
                </c:pt>
                <c:pt idx="94">
                  <c:v>41455</c:v>
                </c:pt>
                <c:pt idx="95">
                  <c:v>41547</c:v>
                </c:pt>
                <c:pt idx="96">
                  <c:v>41639</c:v>
                </c:pt>
                <c:pt idx="97">
                  <c:v>41729</c:v>
                </c:pt>
                <c:pt idx="98">
                  <c:v>41820</c:v>
                </c:pt>
                <c:pt idx="99">
                  <c:v>41912</c:v>
                </c:pt>
                <c:pt idx="100">
                  <c:v>42004</c:v>
                </c:pt>
                <c:pt idx="101">
                  <c:v>42094</c:v>
                </c:pt>
                <c:pt idx="102">
                  <c:v>42185</c:v>
                </c:pt>
                <c:pt idx="103">
                  <c:v>42277</c:v>
                </c:pt>
                <c:pt idx="104">
                  <c:v>42369</c:v>
                </c:pt>
                <c:pt idx="105">
                  <c:v>42460</c:v>
                </c:pt>
                <c:pt idx="106">
                  <c:v>42551</c:v>
                </c:pt>
                <c:pt idx="107">
                  <c:v>42643</c:v>
                </c:pt>
                <c:pt idx="108">
                  <c:v>42735</c:v>
                </c:pt>
                <c:pt idx="109">
                  <c:v>42825</c:v>
                </c:pt>
                <c:pt idx="110">
                  <c:v>42916</c:v>
                </c:pt>
                <c:pt idx="111">
                  <c:v>43008</c:v>
                </c:pt>
                <c:pt idx="112">
                  <c:v>43100</c:v>
                </c:pt>
                <c:pt idx="113">
                  <c:v>43190</c:v>
                </c:pt>
                <c:pt idx="114">
                  <c:v>43281</c:v>
                </c:pt>
                <c:pt idx="115">
                  <c:v>43373</c:v>
                </c:pt>
                <c:pt idx="116">
                  <c:v>43465</c:v>
                </c:pt>
                <c:pt idx="117">
                  <c:v>43555</c:v>
                </c:pt>
                <c:pt idx="118">
                  <c:v>43646</c:v>
                </c:pt>
                <c:pt idx="119">
                  <c:v>43738</c:v>
                </c:pt>
                <c:pt idx="120">
                  <c:v>43830</c:v>
                </c:pt>
                <c:pt idx="121">
                  <c:v>43921</c:v>
                </c:pt>
                <c:pt idx="122">
                  <c:v>44012</c:v>
                </c:pt>
                <c:pt idx="123">
                  <c:v>44104</c:v>
                </c:pt>
              </c:numCache>
            </c:numRef>
          </c:cat>
          <c:val>
            <c:numRef>
              <c:f>Sheet1!$F$2:$F$125</c:f>
              <c:numCache>
                <c:formatCode>#,##0.0000</c:formatCode>
                <c:ptCount val="124"/>
                <c:pt idx="0">
                  <c:v>5.7472000000000003</c:v>
                </c:pt>
                <c:pt idx="1">
                  <c:v>5.8727</c:v>
                </c:pt>
                <c:pt idx="2">
                  <c:v>5.96</c:v>
                </c:pt>
                <c:pt idx="3">
                  <c:v>6.0151000000000003</c:v>
                </c:pt>
                <c:pt idx="4">
                  <c:v>6.0046999999999997</c:v>
                </c:pt>
                <c:pt idx="5">
                  <c:v>6.0351999999999997</c:v>
                </c:pt>
                <c:pt idx="6">
                  <c:v>6.1269</c:v>
                </c:pt>
                <c:pt idx="7">
                  <c:v>6.2058999999999997</c:v>
                </c:pt>
                <c:pt idx="8">
                  <c:v>6.2645</c:v>
                </c:pt>
                <c:pt idx="9">
                  <c:v>6.3631000000000002</c:v>
                </c:pt>
                <c:pt idx="10">
                  <c:v>6.4708000000000006</c:v>
                </c:pt>
                <c:pt idx="11">
                  <c:v>6.5666000000000002</c:v>
                </c:pt>
                <c:pt idx="12">
                  <c:v>6.6808000000000005</c:v>
                </c:pt>
                <c:pt idx="13">
                  <c:v>6.7294999999999998</c:v>
                </c:pt>
                <c:pt idx="14">
                  <c:v>6.8088999999999995</c:v>
                </c:pt>
                <c:pt idx="15">
                  <c:v>6.8821000000000003</c:v>
                </c:pt>
                <c:pt idx="16">
                  <c:v>7.0137</c:v>
                </c:pt>
                <c:pt idx="17">
                  <c:v>7.1156999999999995</c:v>
                </c:pt>
                <c:pt idx="18">
                  <c:v>7.2468999999999992</c:v>
                </c:pt>
                <c:pt idx="19">
                  <c:v>7.3311000000000002</c:v>
                </c:pt>
                <c:pt idx="20">
                  <c:v>7.4553000000000003</c:v>
                </c:pt>
                <c:pt idx="21">
                  <c:v>7.5223000000000004</c:v>
                </c:pt>
                <c:pt idx="22">
                  <c:v>7.5810000000000004</c:v>
                </c:pt>
                <c:pt idx="23">
                  <c:v>7.6831000000000005</c:v>
                </c:pt>
                <c:pt idx="24">
                  <c:v>7.7726000000000006</c:v>
                </c:pt>
                <c:pt idx="25">
                  <c:v>7.8685</c:v>
                </c:pt>
                <c:pt idx="26">
                  <c:v>8.0327999999999999</c:v>
                </c:pt>
                <c:pt idx="27">
                  <c:v>8.1313999999999993</c:v>
                </c:pt>
                <c:pt idx="28">
                  <c:v>8.2597999999999985</c:v>
                </c:pt>
                <c:pt idx="29">
                  <c:v>8.3627000000000002</c:v>
                </c:pt>
                <c:pt idx="30">
                  <c:v>8.5187999999999988</c:v>
                </c:pt>
                <c:pt idx="31">
                  <c:v>8.6627999999999989</c:v>
                </c:pt>
                <c:pt idx="32">
                  <c:v>8.7659000000000002</c:v>
                </c:pt>
                <c:pt idx="33">
                  <c:v>8.8665000000000003</c:v>
                </c:pt>
                <c:pt idx="34">
                  <c:v>8.9697000000000013</c:v>
                </c:pt>
                <c:pt idx="35">
                  <c:v>9.1211000000000002</c:v>
                </c:pt>
                <c:pt idx="36">
                  <c:v>9.2940000000000005</c:v>
                </c:pt>
                <c:pt idx="37">
                  <c:v>9.4172999999999991</c:v>
                </c:pt>
                <c:pt idx="38">
                  <c:v>9.5242000000000004</c:v>
                </c:pt>
                <c:pt idx="39">
                  <c:v>9.6818999999999988</c:v>
                </c:pt>
                <c:pt idx="40">
                  <c:v>9.8994</c:v>
                </c:pt>
                <c:pt idx="41">
                  <c:v>10.0029</c:v>
                </c:pt>
                <c:pt idx="42">
                  <c:v>10.2477</c:v>
                </c:pt>
                <c:pt idx="43">
                  <c:v>10.319799999999999</c:v>
                </c:pt>
                <c:pt idx="44">
                  <c:v>10.439</c:v>
                </c:pt>
                <c:pt idx="45">
                  <c:v>10.472899999999999</c:v>
                </c:pt>
                <c:pt idx="46">
                  <c:v>10.597799999999999</c:v>
                </c:pt>
                <c:pt idx="47">
                  <c:v>10.596299999999999</c:v>
                </c:pt>
                <c:pt idx="48">
                  <c:v>10.660299999999999</c:v>
                </c:pt>
                <c:pt idx="49">
                  <c:v>10.789</c:v>
                </c:pt>
                <c:pt idx="50">
                  <c:v>10.8932</c:v>
                </c:pt>
                <c:pt idx="51">
                  <c:v>10.992100000000001</c:v>
                </c:pt>
                <c:pt idx="52">
                  <c:v>11.0715</c:v>
                </c:pt>
                <c:pt idx="53">
                  <c:v>11.1835</c:v>
                </c:pt>
                <c:pt idx="54">
                  <c:v>11.312899999999999</c:v>
                </c:pt>
                <c:pt idx="55">
                  <c:v>11.567299999999999</c:v>
                </c:pt>
                <c:pt idx="56">
                  <c:v>11.769299999999999</c:v>
                </c:pt>
                <c:pt idx="57">
                  <c:v>11.920200000000001</c:v>
                </c:pt>
                <c:pt idx="58">
                  <c:v>12.109</c:v>
                </c:pt>
                <c:pt idx="59">
                  <c:v>12.3033</c:v>
                </c:pt>
                <c:pt idx="60">
                  <c:v>12.522399999999999</c:v>
                </c:pt>
                <c:pt idx="61">
                  <c:v>12.761299999999999</c:v>
                </c:pt>
                <c:pt idx="62">
                  <c:v>12.91</c:v>
                </c:pt>
                <c:pt idx="63">
                  <c:v>13.142899999999999</c:v>
                </c:pt>
                <c:pt idx="64">
                  <c:v>13.3323</c:v>
                </c:pt>
                <c:pt idx="65">
                  <c:v>13.603899999999999</c:v>
                </c:pt>
                <c:pt idx="66">
                  <c:v>13.749799999999999</c:v>
                </c:pt>
                <c:pt idx="67">
                  <c:v>13.8675</c:v>
                </c:pt>
                <c:pt idx="68">
                  <c:v>14.0372</c:v>
                </c:pt>
                <c:pt idx="69">
                  <c:v>14.208600000000001</c:v>
                </c:pt>
                <c:pt idx="70">
                  <c:v>14.382400000000001</c:v>
                </c:pt>
                <c:pt idx="71">
                  <c:v>14.535</c:v>
                </c:pt>
                <c:pt idx="72">
                  <c:v>14.6815</c:v>
                </c:pt>
                <c:pt idx="73">
                  <c:v>14.651</c:v>
                </c:pt>
                <c:pt idx="74">
                  <c:v>14.8056</c:v>
                </c:pt>
                <c:pt idx="75">
                  <c:v>14.8352</c:v>
                </c:pt>
                <c:pt idx="76">
                  <c:v>14.5595</c:v>
                </c:pt>
                <c:pt idx="77">
                  <c:v>14.394500000000001</c:v>
                </c:pt>
                <c:pt idx="78">
                  <c:v>14.3529</c:v>
                </c:pt>
                <c:pt idx="79">
                  <c:v>14.420299999999999</c:v>
                </c:pt>
                <c:pt idx="80">
                  <c:v>14.628</c:v>
                </c:pt>
                <c:pt idx="81">
                  <c:v>14.721399999999999</c:v>
                </c:pt>
                <c:pt idx="82">
                  <c:v>14.9261</c:v>
                </c:pt>
                <c:pt idx="83">
                  <c:v>15.0799</c:v>
                </c:pt>
                <c:pt idx="84">
                  <c:v>15.2408</c:v>
                </c:pt>
                <c:pt idx="85">
                  <c:v>15.2858</c:v>
                </c:pt>
                <c:pt idx="86">
                  <c:v>15.4962</c:v>
                </c:pt>
                <c:pt idx="87">
                  <c:v>15.591899999999999</c:v>
                </c:pt>
                <c:pt idx="88">
                  <c:v>15.7965</c:v>
                </c:pt>
                <c:pt idx="89">
                  <c:v>16.0198</c:v>
                </c:pt>
                <c:pt idx="90">
                  <c:v>16.1523</c:v>
                </c:pt>
                <c:pt idx="91">
                  <c:v>16.257200000000001</c:v>
                </c:pt>
                <c:pt idx="92">
                  <c:v>16.358899999999998</c:v>
                </c:pt>
                <c:pt idx="93">
                  <c:v>16.569599999999998</c:v>
                </c:pt>
                <c:pt idx="94">
                  <c:v>16.637900000000002</c:v>
                </c:pt>
                <c:pt idx="95">
                  <c:v>16.848700000000001</c:v>
                </c:pt>
                <c:pt idx="96">
                  <c:v>17.083099999999998</c:v>
                </c:pt>
                <c:pt idx="97">
                  <c:v>17.104599999999998</c:v>
                </c:pt>
                <c:pt idx="98">
                  <c:v>17.4329</c:v>
                </c:pt>
                <c:pt idx="99">
                  <c:v>17.721700000000002</c:v>
                </c:pt>
                <c:pt idx="100">
                  <c:v>17.849900000000002</c:v>
                </c:pt>
                <c:pt idx="101">
                  <c:v>18.003400000000003</c:v>
                </c:pt>
                <c:pt idx="102">
                  <c:v>18.223599999999998</c:v>
                </c:pt>
                <c:pt idx="103">
                  <c:v>18.3474</c:v>
                </c:pt>
                <c:pt idx="104">
                  <c:v>18.378799999999998</c:v>
                </c:pt>
                <c:pt idx="105">
                  <c:v>18.470200000000002</c:v>
                </c:pt>
                <c:pt idx="106">
                  <c:v>18.656200000000002</c:v>
                </c:pt>
                <c:pt idx="107">
                  <c:v>18.821400000000001</c:v>
                </c:pt>
                <c:pt idx="108">
                  <c:v>19.032599999999999</c:v>
                </c:pt>
                <c:pt idx="109">
                  <c:v>19.237400000000001</c:v>
                </c:pt>
                <c:pt idx="110">
                  <c:v>19.379200000000001</c:v>
                </c:pt>
                <c:pt idx="111">
                  <c:v>19.6173</c:v>
                </c:pt>
                <c:pt idx="112">
                  <c:v>19.937999999999999</c:v>
                </c:pt>
                <c:pt idx="113">
                  <c:v>20.2422</c:v>
                </c:pt>
                <c:pt idx="114">
                  <c:v>20.552700000000002</c:v>
                </c:pt>
                <c:pt idx="115">
                  <c:v>20.742699999999999</c:v>
                </c:pt>
                <c:pt idx="116">
                  <c:v>20.9099</c:v>
                </c:pt>
                <c:pt idx="117">
                  <c:v>21.115299999999998</c:v>
                </c:pt>
                <c:pt idx="118">
                  <c:v>21.329900000000002</c:v>
                </c:pt>
                <c:pt idx="119">
                  <c:v>21.540299999999998</c:v>
                </c:pt>
                <c:pt idx="120">
                  <c:v>21.747400000000003</c:v>
                </c:pt>
                <c:pt idx="121">
                  <c:v>21.5611</c:v>
                </c:pt>
                <c:pt idx="122">
                  <c:v>19.520099999999999</c:v>
                </c:pt>
                <c:pt idx="123">
                  <c:v>21.1571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A2A-4B49-B87D-67C378BD7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087072"/>
        <c:axId val="355085104"/>
      </c:lineChart>
      <c:dateAx>
        <c:axId val="355087072"/>
        <c:scaling>
          <c:orientation val="minMax"/>
          <c:max val="44196"/>
          <c:min val="32874"/>
        </c:scaling>
        <c:delete val="0"/>
        <c:axPos val="b"/>
        <c:min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inorGridlines>
        <c:numFmt formatCode="yyyy" sourceLinked="0"/>
        <c:majorTickMark val="cross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355085104"/>
        <c:crosses val="autoZero"/>
        <c:auto val="0"/>
        <c:lblOffset val="100"/>
        <c:baseTimeUnit val="months"/>
        <c:majorUnit val="5"/>
        <c:majorTimeUnit val="years"/>
      </c:dateAx>
      <c:valAx>
        <c:axId val="355085104"/>
        <c:scaling>
          <c:orientation val="minMax"/>
          <c:max val="23"/>
          <c:min val="-2"/>
        </c:scaling>
        <c:delete val="0"/>
        <c:axPos val="l"/>
        <c:min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355087072"/>
        <c:crosses val="autoZero"/>
        <c:crossBetween val="between"/>
        <c:majorUnit val="4"/>
        <c:minorUnit val="2"/>
      </c:valAx>
      <c:valAx>
        <c:axId val="418219568"/>
        <c:scaling>
          <c:orientation val="minMax"/>
          <c:max val="23"/>
          <c:min val="-2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18220552"/>
        <c:crosses val="max"/>
        <c:crossBetween val="between"/>
        <c:majorUnit val="4"/>
        <c:minorUnit val="2"/>
      </c:valAx>
      <c:dateAx>
        <c:axId val="4182205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18219568"/>
        <c:crosses val="autoZero"/>
        <c:auto val="1"/>
        <c:lblOffset val="100"/>
        <c:baseTimeUnit val="months"/>
      </c:dateAx>
      <c:spPr>
        <a:noFill/>
        <a:ln w="635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6.5235656267662229E-2"/>
          <c:y val="9.0959572217651927E-2"/>
          <c:w val="0.42240853275974466"/>
          <c:h val="0.22744838798135308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33219217163072E-2"/>
          <c:y val="2.9359501704078035E-2"/>
          <c:w val="0.88198288257446078"/>
          <c:h val="0.912439182042543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Agency MBS</c:v>
                </c:pt>
              </c:strCache>
            </c:strRef>
          </c:tx>
          <c:spPr>
            <a:solidFill>
              <a:srgbClr val="CCFFCC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Sheet1!$A$2:$A$28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 (9 mos.)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1">
                  <c:v>0.37107934038600005</c:v>
                </c:pt>
                <c:pt idx="2">
                  <c:v>0.36869545876399995</c:v>
                </c:pt>
                <c:pt idx="3">
                  <c:v>0.72609917838600002</c:v>
                </c:pt>
                <c:pt idx="4">
                  <c:v>0.68423302086399984</c:v>
                </c:pt>
                <c:pt idx="5">
                  <c:v>0.48438576360000002</c:v>
                </c:pt>
                <c:pt idx="6">
                  <c:v>1.0896536500329999</c:v>
                </c:pt>
                <c:pt idx="7">
                  <c:v>1.4462906198679999</c:v>
                </c:pt>
                <c:pt idx="8">
                  <c:v>2.1643346291409995</c:v>
                </c:pt>
                <c:pt idx="9">
                  <c:v>1.0359341835619997</c:v>
                </c:pt>
                <c:pt idx="10">
                  <c:v>0.99564012797599977</c:v>
                </c:pt>
                <c:pt idx="11">
                  <c:v>0.90371433112299981</c:v>
                </c:pt>
                <c:pt idx="12">
                  <c:v>1.1482971099869999</c:v>
                </c:pt>
                <c:pt idx="13">
                  <c:v>1.1738846181339999</c:v>
                </c:pt>
                <c:pt idx="14">
                  <c:v>1.7773703228619999</c:v>
                </c:pt>
                <c:pt idx="15">
                  <c:v>1.4282708656630003</c:v>
                </c:pt>
                <c:pt idx="16">
                  <c:v>1.2422512874030001</c:v>
                </c:pt>
                <c:pt idx="17">
                  <c:v>1.7586828514729997</c:v>
                </c:pt>
                <c:pt idx="18">
                  <c:v>1.6242934324929996</c:v>
                </c:pt>
                <c:pt idx="19">
                  <c:v>0.98900912227399995</c:v>
                </c:pt>
                <c:pt idx="20">
                  <c:v>1.330802695044</c:v>
                </c:pt>
                <c:pt idx="21">
                  <c:v>1.5596180828819997</c:v>
                </c:pt>
                <c:pt idx="22">
                  <c:v>1.4023630083560001</c:v>
                </c:pt>
                <c:pt idx="23">
                  <c:v>1.334441</c:v>
                </c:pt>
                <c:pt idx="24">
                  <c:v>1.7067640000000002</c:v>
                </c:pt>
                <c:pt idx="25">
                  <c:v>2.2511236749800001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6-4C1F-ABDB-257AA5141B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Non-agency RMBS</c:v>
                </c:pt>
              </c:strCache>
            </c:strRef>
          </c:tx>
          <c:spPr>
            <a:solidFill>
              <a:srgbClr val="FFCC66"/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  <a:sym typeface="Wingdings" panose="05000000000000000000" pitchFamily="2" charset="2"/>
                      </a:defRPr>
                    </a:pPr>
                    <a:r>
                      <a:rPr lang="en-US" sz="40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rPr>
                      <a:t>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  <a:sym typeface="Wingdings" panose="05000000000000000000" pitchFamily="2" charset="2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06-4C1F-ABDB-257AA5141BE4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  <a:sym typeface="Wingdings" panose="05000000000000000000" pitchFamily="2" charset="2"/>
                      </a:defRPr>
                    </a:pPr>
                    <a:r>
                      <a:rPr lang="en-US" sz="40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rPr>
                      <a:t>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  <a:sym typeface="Wingdings" panose="05000000000000000000" pitchFamily="2" charset="2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06-4C1F-ABDB-257AA5141BE4}"/>
                </c:ext>
              </c:extLst>
            </c:dLbl>
            <c:dLbl>
              <c:idx val="1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4000" dirty="0">
                        <a:sym typeface="Wingdings" panose="05000000000000000000" pitchFamily="2" charset="2"/>
                      </a:rPr>
                      <a:t></a:t>
                    </a:r>
                    <a:endParaRPr lang="en-US" sz="4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06-4C1F-ABDB-257AA5141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Sheet1!$A$2:$A$28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 (9 mos.)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1">
                  <c:v>3.5942956999999977E-2</c:v>
                </c:pt>
                <c:pt idx="2">
                  <c:v>5.7923995000000048E-2</c:v>
                </c:pt>
                <c:pt idx="3">
                  <c:v>9.5607458999999936E-2</c:v>
                </c:pt>
                <c:pt idx="4">
                  <c:v>0.10018995200000007</c:v>
                </c:pt>
                <c:pt idx="5">
                  <c:v>9.9807584999999782E-2</c:v>
                </c:pt>
                <c:pt idx="6">
                  <c:v>0.22128914100000055</c:v>
                </c:pt>
                <c:pt idx="7">
                  <c:v>0.33663315499999974</c:v>
                </c:pt>
                <c:pt idx="8">
                  <c:v>0.52039643599999896</c:v>
                </c:pt>
                <c:pt idx="9">
                  <c:v>0.76021583599999754</c:v>
                </c:pt>
                <c:pt idx="10">
                  <c:v>1.0645351110000014</c:v>
                </c:pt>
                <c:pt idx="11">
                  <c:v>1.0956281279999935</c:v>
                </c:pt>
                <c:pt idx="12">
                  <c:v>0.66512426899999977</c:v>
                </c:pt>
                <c:pt idx="13">
                  <c:v>2.9697023999999992E-2</c:v>
                </c:pt>
                <c:pt idx="14">
                  <c:v>8.3823100000000015E-4</c:v>
                </c:pt>
                <c:pt idx="15">
                  <c:v>2.971703E-3</c:v>
                </c:pt>
                <c:pt idx="16">
                  <c:v>3.5728929999999997E-3</c:v>
                </c:pt>
                <c:pt idx="17">
                  <c:v>6.0694649999999996E-3</c:v>
                </c:pt>
                <c:pt idx="18">
                  <c:v>2.3860952000000005E-2</c:v>
                </c:pt>
                <c:pt idx="19">
                  <c:v>3.5373407999999988E-2</c:v>
                </c:pt>
                <c:pt idx="20">
                  <c:v>5.4613589000000046E-2</c:v>
                </c:pt>
                <c:pt idx="21">
                  <c:v>3.8701815000000007E-2</c:v>
                </c:pt>
                <c:pt idx="22">
                  <c:v>7.1783833000000047E-2</c:v>
                </c:pt>
                <c:pt idx="23">
                  <c:v>0.12672889099999998</c:v>
                </c:pt>
                <c:pt idx="24">
                  <c:v>4.7443707520000003E-2</c:v>
                </c:pt>
                <c:pt idx="25">
                  <c:v>2.1952644999999993E-2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6-4C1F-ABDB-257AA5141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30038592"/>
        <c:axId val="40613008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Loan Originations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 (9 mos.)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0.59499999999999997</c:v>
                </c:pt>
                <c:pt idx="1">
                  <c:v>0.73499999999999999</c:v>
                </c:pt>
                <c:pt idx="2">
                  <c:v>0.80400000000000005</c:v>
                </c:pt>
                <c:pt idx="3">
                  <c:v>1.375</c:v>
                </c:pt>
                <c:pt idx="4">
                  <c:v>1.252</c:v>
                </c:pt>
                <c:pt idx="5">
                  <c:v>0.995</c:v>
                </c:pt>
                <c:pt idx="6">
                  <c:v>2.1</c:v>
                </c:pt>
                <c:pt idx="7">
                  <c:v>2.72</c:v>
                </c:pt>
                <c:pt idx="8">
                  <c:v>3.7250000000000001</c:v>
                </c:pt>
                <c:pt idx="9">
                  <c:v>2.59</c:v>
                </c:pt>
                <c:pt idx="10">
                  <c:v>2.7549999999999999</c:v>
                </c:pt>
                <c:pt idx="11">
                  <c:v>2.5499999999999998</c:v>
                </c:pt>
                <c:pt idx="12">
                  <c:v>2.081</c:v>
                </c:pt>
                <c:pt idx="13">
                  <c:v>1.3839999999999999</c:v>
                </c:pt>
                <c:pt idx="14">
                  <c:v>1.7589999999999999</c:v>
                </c:pt>
                <c:pt idx="15">
                  <c:v>1.581</c:v>
                </c:pt>
                <c:pt idx="16">
                  <c:v>1.4450000000000001</c:v>
                </c:pt>
                <c:pt idx="17">
                  <c:v>2.0760000000000001</c:v>
                </c:pt>
                <c:pt idx="18">
                  <c:v>1.83</c:v>
                </c:pt>
                <c:pt idx="19">
                  <c:v>1.3</c:v>
                </c:pt>
                <c:pt idx="20">
                  <c:v>1.7350000000000001</c:v>
                </c:pt>
                <c:pt idx="21">
                  <c:v>2.0649999999999999</c:v>
                </c:pt>
                <c:pt idx="22">
                  <c:v>1.81</c:v>
                </c:pt>
                <c:pt idx="23">
                  <c:v>1.63</c:v>
                </c:pt>
                <c:pt idx="24">
                  <c:v>2.33</c:v>
                </c:pt>
                <c:pt idx="25">
                  <c:v>2.79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06-4C1F-ABDB-257AA5141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038592"/>
        <c:axId val="406130080"/>
      </c:lineChart>
      <c:catAx>
        <c:axId val="43003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0613008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06130080"/>
        <c:scaling>
          <c:orientation val="minMax"/>
        </c:scaling>
        <c:delete val="0"/>
        <c:axPos val="l"/>
        <c:min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inorGridlines>
        <c:numFmt formatCode="#,##0.0" sourceLinked="0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30038592"/>
        <c:crosses val="autoZero"/>
        <c:crossBetween val="midCat"/>
        <c:majorUnit val="0.5"/>
        <c:minorUnit val="0.25"/>
      </c:valAx>
      <c:spPr>
        <a:noFill/>
        <a:ln w="635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48004108182129407"/>
          <c:y val="5.8535080502996828E-2"/>
          <c:w val="0.25441047586443"/>
          <c:h val="0.19768382496964002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87789569782037E-2"/>
          <c:y val="3.4866973168455911E-2"/>
          <c:w val="0.87631256419034564"/>
          <c:h val="0.83481107851709035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CDO/CLO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  <a:sym typeface="Wingdings 2" panose="05020102010507070707" pitchFamily="18" charset="2"/>
                      </a:defRPr>
                    </a:pPr>
                    <a:r>
                      <a:rPr lang="en-US" sz="4000" b="0" i="0" u="none" strike="noStrike" kern="1200" baseline="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sym typeface="Wingdings" panose="05000000000000000000" pitchFamily="2" charset="2"/>
                      </a:rPr>
                      <a:t></a:t>
                    </a:r>
                    <a:endParaRPr lang="en-US" sz="1200" b="0" i="0" u="none" strike="noStrike" kern="1200" baseline="0" dirty="0">
                      <a:solidFill>
                        <a:schemeClr val="tx1"/>
                      </a:solidFill>
                      <a:latin typeface="Franklin Gothic Book" panose="020B0503020102020204" pitchFamily="34" charset="0"/>
                      <a:sym typeface="Wingdings 2" panose="05020102010507070707" pitchFamily="18" charset="2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0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  <a:sym typeface="Wingdings 2" panose="05020102010507070707" pitchFamily="18" charset="2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B3-4FF1-8634-5CD0A4C37B56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  <a:sym typeface="Wingdings 2" panose="05020102010507070707" pitchFamily="18" charset="2"/>
                      </a:defRPr>
                    </a:pPr>
                    <a:r>
                      <a:rPr lang="en-US" sz="4000" b="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rPr>
                      <a:t></a:t>
                    </a:r>
                    <a:endParaRPr lang="en-US" sz="4000" b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  <a:sym typeface="Wingdings 2" panose="05020102010507070707" pitchFamily="18" charset="2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B3-4FF1-8634-5CD0A4C37B56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z="40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rPr>
                      <a:t></a:t>
                    </a:r>
                    <a:endParaRPr lang="en-US" sz="4000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B3-4FF1-8634-5CD0A4C37B56}"/>
                </c:ext>
              </c:extLst>
            </c:dLbl>
            <c:dLbl>
              <c:idx val="1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  <a:sym typeface="Wingdings 2" panose="05020102010507070707" pitchFamily="18" charset="2"/>
                      </a:defRPr>
                    </a:pPr>
                    <a:r>
                      <a:rPr lang="en-US" sz="1600" b="0" dirty="0">
                        <a:solidFill>
                          <a:schemeClr val="tx1"/>
                        </a:solidFill>
                        <a:latin typeface="Segoe UI Emoji" panose="020B0502040204020203" pitchFamily="34" charset="0"/>
                        <a:ea typeface="Segoe UI Emoji" panose="020B0502040204020203" pitchFamily="34" charset="0"/>
                        <a:sym typeface="Wingdings" panose="05000000000000000000" pitchFamily="2" charset="2"/>
                      </a:rPr>
                      <a:t>😃</a:t>
                    </a:r>
                    <a:endParaRPr lang="en-US" sz="1600" b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  <a:sym typeface="Wingdings 2" panose="05020102010507070707" pitchFamily="18" charset="2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B3-4FF1-8634-5CD0A4C37B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  <a:sym typeface="Wingdings 2" panose="05020102010507070707" pitchFamily="18" charset="2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Sheet1!$A$2:$A$28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
(10 mos.)</c:v>
                </c:pt>
              </c:strCache>
            </c:strRef>
          </c:cat>
          <c:val>
            <c:numRef>
              <c:f>Sheet1!$D$2:$D$28</c:f>
              <c:numCache>
                <c:formatCode>#,##0.00</c:formatCode>
                <c:ptCount val="27"/>
                <c:pt idx="1">
                  <c:v>0.67449999999999999</c:v>
                </c:pt>
                <c:pt idx="2">
                  <c:v>18.924400000000002</c:v>
                </c:pt>
                <c:pt idx="3">
                  <c:v>40.808300000000003</c:v>
                </c:pt>
                <c:pt idx="4">
                  <c:v>51.710800000000006</c:v>
                </c:pt>
                <c:pt idx="5">
                  <c:v>54.947400000000009</c:v>
                </c:pt>
                <c:pt idx="6">
                  <c:v>55.038800000000002</c:v>
                </c:pt>
                <c:pt idx="7">
                  <c:v>56.454600000000013</c:v>
                </c:pt>
                <c:pt idx="8">
                  <c:v>58.817300000000003</c:v>
                </c:pt>
                <c:pt idx="9">
                  <c:v>124.4631</c:v>
                </c:pt>
                <c:pt idx="10">
                  <c:v>194.13129999999992</c:v>
                </c:pt>
                <c:pt idx="11">
                  <c:v>395.75710000000021</c:v>
                </c:pt>
                <c:pt idx="12">
                  <c:v>489.68019000000044</c:v>
                </c:pt>
                <c:pt idx="13">
                  <c:v>81.306719999999984</c:v>
                </c:pt>
                <c:pt idx="14">
                  <c:v>12.664502999999998</c:v>
                </c:pt>
                <c:pt idx="15">
                  <c:v>8.0718660000000018</c:v>
                </c:pt>
                <c:pt idx="16">
                  <c:v>22.300639</c:v>
                </c:pt>
                <c:pt idx="17">
                  <c:v>59.838400000000007</c:v>
                </c:pt>
                <c:pt idx="18">
                  <c:v>94.992733999999999</c:v>
                </c:pt>
                <c:pt idx="19">
                  <c:v>140.06261499999999</c:v>
                </c:pt>
                <c:pt idx="20">
                  <c:v>116.66469927576001</c:v>
                </c:pt>
                <c:pt idx="21">
                  <c:v>119.68401300000001</c:v>
                </c:pt>
                <c:pt idx="22">
                  <c:v>294.26375265199999</c:v>
                </c:pt>
                <c:pt idx="23">
                  <c:v>280.69416200000001</c:v>
                </c:pt>
                <c:pt idx="24">
                  <c:v>72.435473000000002</c:v>
                </c:pt>
                <c:pt idx="25">
                  <c:v>32.055700000000002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60-4268-A4C2-8999727C9A3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Autos</c:v>
                </c:pt>
              </c:strCache>
            </c:strRef>
          </c:tx>
          <c:spPr>
            <a:solidFill>
              <a:schemeClr val="accent4"/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2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0000FF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  <a:sym typeface="Wingdings 2" panose="05020102010507070707" pitchFamily="18" charset="2"/>
                      </a:defRPr>
                    </a:pPr>
                    <a:r>
                      <a:rPr lang="en-US" sz="2000" dirty="0">
                        <a:solidFill>
                          <a:srgbClr val="0000FF"/>
                        </a:solidFill>
                        <a:sym typeface="Wingdings" panose="05000000000000000000" pitchFamily="2" charset="2"/>
                      </a:rPr>
                      <a:t></a:t>
                    </a:r>
                    <a:endParaRPr lang="en-US" sz="2000" dirty="0">
                      <a:solidFill>
                        <a:srgbClr val="0000F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00FF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  <a:sym typeface="Wingdings 2" panose="05020102010507070707" pitchFamily="18" charset="2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B3-4FF1-8634-5CD0A4C37B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  <a:sym typeface="Wingdings 2" panose="05020102010507070707" pitchFamily="18" charset="2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Sheet1!$A$2:$A$28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
(10 mos.)</c:v>
                </c:pt>
              </c:strCache>
            </c:strRef>
          </c:cat>
          <c:val>
            <c:numRef>
              <c:f>Sheet1!$E$2:$E$28</c:f>
              <c:numCache>
                <c:formatCode>#,##0.00</c:formatCode>
                <c:ptCount val="27"/>
                <c:pt idx="1">
                  <c:v>37.531501000000006</c:v>
                </c:pt>
                <c:pt idx="2">
                  <c:v>42.123275</c:v>
                </c:pt>
                <c:pt idx="3">
                  <c:v>40.688600000000001</c:v>
                </c:pt>
                <c:pt idx="4">
                  <c:v>47.521700000000003</c:v>
                </c:pt>
                <c:pt idx="5">
                  <c:v>70.066199999999995</c:v>
                </c:pt>
                <c:pt idx="6">
                  <c:v>83.039000000000001</c:v>
                </c:pt>
                <c:pt idx="7">
                  <c:v>93.779099999999985</c:v>
                </c:pt>
                <c:pt idx="8">
                  <c:v>84.8142</c:v>
                </c:pt>
                <c:pt idx="9">
                  <c:v>80.79849999999999</c:v>
                </c:pt>
                <c:pt idx="10">
                  <c:v>106.39809999999999</c:v>
                </c:pt>
                <c:pt idx="11">
                  <c:v>88.847899999999996</c:v>
                </c:pt>
                <c:pt idx="12">
                  <c:v>85.716510000000014</c:v>
                </c:pt>
                <c:pt idx="13">
                  <c:v>35.572900000000004</c:v>
                </c:pt>
                <c:pt idx="14">
                  <c:v>64.27768300000001</c:v>
                </c:pt>
                <c:pt idx="15">
                  <c:v>59.009132000000001</c:v>
                </c:pt>
                <c:pt idx="16">
                  <c:v>66.26311699999998</c:v>
                </c:pt>
                <c:pt idx="17">
                  <c:v>87.797893000000002</c:v>
                </c:pt>
                <c:pt idx="18">
                  <c:v>88.099490000000003</c:v>
                </c:pt>
                <c:pt idx="19">
                  <c:v>99.05845699999999</c:v>
                </c:pt>
                <c:pt idx="20">
                  <c:v>98.449837999999986</c:v>
                </c:pt>
                <c:pt idx="21">
                  <c:v>92.035552999999979</c:v>
                </c:pt>
                <c:pt idx="22">
                  <c:v>101.239057</c:v>
                </c:pt>
                <c:pt idx="23">
                  <c:v>107.30029</c:v>
                </c:pt>
                <c:pt idx="24">
                  <c:v>117.81690400000001</c:v>
                </c:pt>
                <c:pt idx="25">
                  <c:v>104.2281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60-4268-A4C2-8999727C9A3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Credit Cards</c:v>
                </c:pt>
              </c:strCache>
            </c:strRef>
          </c:tx>
          <c:spPr>
            <a:solidFill>
              <a:srgbClr val="FFCC66"/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1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rgbClr val="FF000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  <a:sym typeface="Wingdings 2" panose="05020102010507070707" pitchFamily="18" charset="2"/>
                      </a:defRPr>
                    </a:pPr>
                    <a:r>
                      <a:rPr lang="en-US" sz="2800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rPr>
                      <a:t></a:t>
                    </a:r>
                    <a:endParaRPr lang="en-US" sz="280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rgbClr val="FF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  <a:sym typeface="Wingdings 2" panose="05020102010507070707" pitchFamily="18" charset="2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B3-4FF1-8634-5CD0A4C37B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  <a:sym typeface="Wingdings 2" panose="05020102010507070707" pitchFamily="18" charset="2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Sheet1!$A$2:$A$28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
(10 mos.)</c:v>
                </c:pt>
              </c:strCache>
            </c:strRef>
          </c:cat>
          <c:val>
            <c:numRef>
              <c:f>Sheet1!$F$2:$F$28</c:f>
              <c:numCache>
                <c:formatCode>#,##0.00</c:formatCode>
                <c:ptCount val="27"/>
                <c:pt idx="1">
                  <c:v>48.322100000000006</c:v>
                </c:pt>
                <c:pt idx="2">
                  <c:v>40.463500000000003</c:v>
                </c:pt>
                <c:pt idx="3">
                  <c:v>42.045800000000007</c:v>
                </c:pt>
                <c:pt idx="4">
                  <c:v>40.1004</c:v>
                </c:pt>
                <c:pt idx="5">
                  <c:v>53.014799999999994</c:v>
                </c:pt>
                <c:pt idx="6">
                  <c:v>67.749099999999984</c:v>
                </c:pt>
                <c:pt idx="7">
                  <c:v>67.703000000000003</c:v>
                </c:pt>
                <c:pt idx="8">
                  <c:v>63.236199999999997</c:v>
                </c:pt>
                <c:pt idx="9">
                  <c:v>50.605499999999992</c:v>
                </c:pt>
                <c:pt idx="10">
                  <c:v>58.513300000000008</c:v>
                </c:pt>
                <c:pt idx="11">
                  <c:v>61.191000000000003</c:v>
                </c:pt>
                <c:pt idx="12">
                  <c:v>95.727985000000004</c:v>
                </c:pt>
                <c:pt idx="13">
                  <c:v>55.750300000000003</c:v>
                </c:pt>
                <c:pt idx="14">
                  <c:v>51.506732000000007</c:v>
                </c:pt>
                <c:pt idx="15">
                  <c:v>6.5364240000000002</c:v>
                </c:pt>
                <c:pt idx="16">
                  <c:v>12.276316000000001</c:v>
                </c:pt>
                <c:pt idx="17">
                  <c:v>32.320360000000001</c:v>
                </c:pt>
                <c:pt idx="18">
                  <c:v>36.887710000000006</c:v>
                </c:pt>
                <c:pt idx="19">
                  <c:v>51.359579000000004</c:v>
                </c:pt>
                <c:pt idx="20">
                  <c:v>25.022137999999998</c:v>
                </c:pt>
                <c:pt idx="21">
                  <c:v>27.163945999999999</c:v>
                </c:pt>
                <c:pt idx="22">
                  <c:v>43.347324999999998</c:v>
                </c:pt>
                <c:pt idx="23">
                  <c:v>31.342457999999997</c:v>
                </c:pt>
                <c:pt idx="24">
                  <c:v>18.045901999999998</c:v>
                </c:pt>
                <c:pt idx="25">
                  <c:v>1.5373999999999999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60-4268-A4C2-8999727C9A3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Student Loans</c:v>
                </c:pt>
              </c:strCache>
            </c:strRef>
          </c:tx>
          <c:spPr>
            <a:solidFill>
              <a:schemeClr val="accent6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Sheet1!$A$2:$A$28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
(10 mos.)</c:v>
                </c:pt>
              </c:strCache>
            </c:strRef>
          </c:cat>
          <c:val>
            <c:numRef>
              <c:f>Sheet1!$G$2:$G$28</c:f>
              <c:numCache>
                <c:formatCode>#,##0.00</c:formatCode>
                <c:ptCount val="27"/>
                <c:pt idx="1">
                  <c:v>8.3550000000000004</c:v>
                </c:pt>
                <c:pt idx="2">
                  <c:v>12.363899999999999</c:v>
                </c:pt>
                <c:pt idx="3">
                  <c:v>9.9018000000000015</c:v>
                </c:pt>
                <c:pt idx="4">
                  <c:v>10.472490000000001</c:v>
                </c:pt>
                <c:pt idx="5">
                  <c:v>15.802</c:v>
                </c:pt>
                <c:pt idx="6">
                  <c:v>13.178800000000001</c:v>
                </c:pt>
                <c:pt idx="7">
                  <c:v>25.573300000000003</c:v>
                </c:pt>
                <c:pt idx="8">
                  <c:v>41.134699999999995</c:v>
                </c:pt>
                <c:pt idx="9">
                  <c:v>46.633400000000002</c:v>
                </c:pt>
                <c:pt idx="10">
                  <c:v>63.407395999999999</c:v>
                </c:pt>
                <c:pt idx="11">
                  <c:v>67.545975000000013</c:v>
                </c:pt>
                <c:pt idx="12">
                  <c:v>60.146899999999995</c:v>
                </c:pt>
                <c:pt idx="13">
                  <c:v>28.204000000000001</c:v>
                </c:pt>
                <c:pt idx="14">
                  <c:v>21.614276999999998</c:v>
                </c:pt>
                <c:pt idx="15">
                  <c:v>15.451983999999999</c:v>
                </c:pt>
                <c:pt idx="16">
                  <c:v>13.963400999999998</c:v>
                </c:pt>
                <c:pt idx="17">
                  <c:v>25.338810000000002</c:v>
                </c:pt>
                <c:pt idx="18">
                  <c:v>22.678908000000003</c:v>
                </c:pt>
                <c:pt idx="19">
                  <c:v>15.656432000000001</c:v>
                </c:pt>
                <c:pt idx="20">
                  <c:v>14.245049000000002</c:v>
                </c:pt>
                <c:pt idx="21">
                  <c:v>16.448881999999998</c:v>
                </c:pt>
                <c:pt idx="22">
                  <c:v>16.020038</c:v>
                </c:pt>
                <c:pt idx="23">
                  <c:v>18.937387000000001</c:v>
                </c:pt>
                <c:pt idx="24">
                  <c:v>15.775797000000001</c:v>
                </c:pt>
                <c:pt idx="25">
                  <c:v>16.2333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60-4268-A4C2-8999727C9A3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Sheet1!$A$2:$A$28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
(10 mos.)</c:v>
                </c:pt>
              </c:strCache>
            </c:strRef>
          </c:cat>
          <c:val>
            <c:numRef>
              <c:f>Sheet1!$H$2:$H$28</c:f>
              <c:numCache>
                <c:formatCode>#,##0.00</c:formatCode>
                <c:ptCount val="27"/>
                <c:pt idx="1">
                  <c:v>14.67999345752</c:v>
                </c:pt>
                <c:pt idx="2">
                  <c:v>20.9835570029</c:v>
                </c:pt>
                <c:pt idx="3">
                  <c:v>38.477253051549994</c:v>
                </c:pt>
                <c:pt idx="4">
                  <c:v>32.399280003539999</c:v>
                </c:pt>
                <c:pt idx="5">
                  <c:v>28.937731733549999</c:v>
                </c:pt>
                <c:pt idx="6">
                  <c:v>29.000236047779996</c:v>
                </c:pt>
                <c:pt idx="7">
                  <c:v>18.156071501469999</c:v>
                </c:pt>
                <c:pt idx="8">
                  <c:v>24.905954356070001</c:v>
                </c:pt>
                <c:pt idx="9">
                  <c:v>17.882746566850003</c:v>
                </c:pt>
                <c:pt idx="10">
                  <c:v>34.144466852779999</c:v>
                </c:pt>
                <c:pt idx="11">
                  <c:v>30.404851024590002</c:v>
                </c:pt>
                <c:pt idx="12">
                  <c:v>49.959333575460001</c:v>
                </c:pt>
                <c:pt idx="13">
                  <c:v>11.665084145649999</c:v>
                </c:pt>
                <c:pt idx="14">
                  <c:v>18.949283429769999</c:v>
                </c:pt>
                <c:pt idx="15">
                  <c:v>28.085704567940002</c:v>
                </c:pt>
                <c:pt idx="16">
                  <c:v>23.922895733800004</c:v>
                </c:pt>
                <c:pt idx="17">
                  <c:v>35.411384502380002</c:v>
                </c:pt>
                <c:pt idx="18">
                  <c:v>42.03130757444</c:v>
                </c:pt>
                <c:pt idx="19">
                  <c:v>66.877313963729989</c:v>
                </c:pt>
                <c:pt idx="20">
                  <c:v>61.359110618109995</c:v>
                </c:pt>
                <c:pt idx="21">
                  <c:v>55.144753665569993</c:v>
                </c:pt>
                <c:pt idx="22">
                  <c:v>71.004960466199989</c:v>
                </c:pt>
                <c:pt idx="23">
                  <c:v>52.45055137100001</c:v>
                </c:pt>
                <c:pt idx="24">
                  <c:v>52.320282863999999</c:v>
                </c:pt>
                <c:pt idx="25">
                  <c:v>33.931199999999997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60-4268-A4C2-8999727C9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08487120"/>
        <c:axId val="4084874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Non-agency RMBS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 w="3175"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Sheet1!$A$2:$A$28</c15:sqref>
                        </c15:formulaRef>
                      </c:ext>
                    </c:extLst>
                    <c:strCache>
                      <c:ptCount val="26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  <c:pt idx="22">
                        <c:v>2017</c:v>
                      </c:pt>
                      <c:pt idx="23">
                        <c:v>2018</c:v>
                      </c:pt>
                      <c:pt idx="24">
                        <c:v>2019</c:v>
                      </c:pt>
                      <c:pt idx="25">
                        <c:v>2020
(10 mos.)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Sheet1!$B$2:$B$28</c15:sqref>
                        </c15:formulaRef>
                      </c:ext>
                    </c:extLst>
                    <c:numCache>
                      <c:formatCode>#,##0.00</c:formatCode>
                      <c:ptCount val="27"/>
                      <c:pt idx="1">
                        <c:v>35.942956999999979</c:v>
                      </c:pt>
                      <c:pt idx="2">
                        <c:v>57.923995000000048</c:v>
                      </c:pt>
                      <c:pt idx="3">
                        <c:v>95.607458999999935</c:v>
                      </c:pt>
                      <c:pt idx="4">
                        <c:v>100.18995200000006</c:v>
                      </c:pt>
                      <c:pt idx="5">
                        <c:v>99.807584999999776</c:v>
                      </c:pt>
                      <c:pt idx="6">
                        <c:v>221.28914100000054</c:v>
                      </c:pt>
                      <c:pt idx="7">
                        <c:v>336.63315499999976</c:v>
                      </c:pt>
                      <c:pt idx="8">
                        <c:v>520.39643599999897</c:v>
                      </c:pt>
                      <c:pt idx="9">
                        <c:v>760.21583599999758</c:v>
                      </c:pt>
                      <c:pt idx="10">
                        <c:v>1064.5351110000015</c:v>
                      </c:pt>
                      <c:pt idx="11">
                        <c:v>1095.6281279999935</c:v>
                      </c:pt>
                      <c:pt idx="12">
                        <c:v>665.1242689999998</c:v>
                      </c:pt>
                      <c:pt idx="13">
                        <c:v>29.697023999999992</c:v>
                      </c:pt>
                      <c:pt idx="14">
                        <c:v>0.83823100000000017</c:v>
                      </c:pt>
                      <c:pt idx="15">
                        <c:v>2.9717030000000002</c:v>
                      </c:pt>
                      <c:pt idx="16">
                        <c:v>3.5728929999999997</c:v>
                      </c:pt>
                      <c:pt idx="17">
                        <c:v>6.0694649999999992</c:v>
                      </c:pt>
                      <c:pt idx="18">
                        <c:v>23.860952000000005</c:v>
                      </c:pt>
                      <c:pt idx="19">
                        <c:v>35.373407999999991</c:v>
                      </c:pt>
                      <c:pt idx="20">
                        <c:v>54.613589000000047</c:v>
                      </c:pt>
                      <c:pt idx="21">
                        <c:v>38.701815000000011</c:v>
                      </c:pt>
                      <c:pt idx="22">
                        <c:v>71.783833000000044</c:v>
                      </c:pt>
                      <c:pt idx="23">
                        <c:v>126.72889099999998</c:v>
                      </c:pt>
                      <c:pt idx="24">
                        <c:v>47.443707520000004</c:v>
                      </c:pt>
                      <c:pt idx="25">
                        <c:v>27.477161999999993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6660-4268-A4C2-8999727C9A31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CMBS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 w="3175"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Sheet1!$A$2:$A$28</c15:sqref>
                        </c15:formulaRef>
                      </c:ext>
                    </c:extLst>
                    <c:strCache>
                      <c:ptCount val="26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  <c:pt idx="22">
                        <c:v>2017</c:v>
                      </c:pt>
                      <c:pt idx="23">
                        <c:v>2018</c:v>
                      </c:pt>
                      <c:pt idx="24">
                        <c:v>2019</c:v>
                      </c:pt>
                      <c:pt idx="25">
                        <c:v>2020
(10 mos.)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Sheet1!$C$2:$C$28</c15:sqref>
                        </c15:formulaRef>
                      </c:ext>
                    </c:extLst>
                    <c:numCache>
                      <c:formatCode>#,##0.00</c:formatCode>
                      <c:ptCount val="27"/>
                      <c:pt idx="1">
                        <c:v>23.418274000000011</c:v>
                      </c:pt>
                      <c:pt idx="2">
                        <c:v>41.084476000000009</c:v>
                      </c:pt>
                      <c:pt idx="3">
                        <c:v>75.881197999999969</c:v>
                      </c:pt>
                      <c:pt idx="4">
                        <c:v>56.680610999999921</c:v>
                      </c:pt>
                      <c:pt idx="5">
                        <c:v>47.074009999999994</c:v>
                      </c:pt>
                      <c:pt idx="6">
                        <c:v>67.427725000000081</c:v>
                      </c:pt>
                      <c:pt idx="7">
                        <c:v>54.426577000000108</c:v>
                      </c:pt>
                      <c:pt idx="8">
                        <c:v>83.505269000000183</c:v>
                      </c:pt>
                      <c:pt idx="9">
                        <c:v>100.97378700000002</c:v>
                      </c:pt>
                      <c:pt idx="10">
                        <c:v>175.81675999999976</c:v>
                      </c:pt>
                      <c:pt idx="11">
                        <c:v>213.78679899999949</c:v>
                      </c:pt>
                      <c:pt idx="12">
                        <c:v>240.88989499999985</c:v>
                      </c:pt>
                      <c:pt idx="13">
                        <c:v>17.319503000000012</c:v>
                      </c:pt>
                      <c:pt idx="14">
                        <c:v>11.043413000000001</c:v>
                      </c:pt>
                      <c:pt idx="15">
                        <c:v>24.619021</c:v>
                      </c:pt>
                      <c:pt idx="16">
                        <c:v>34.490367999999997</c:v>
                      </c:pt>
                      <c:pt idx="17">
                        <c:v>48.030688999999988</c:v>
                      </c:pt>
                      <c:pt idx="18">
                        <c:v>87.994120999999964</c:v>
                      </c:pt>
                      <c:pt idx="19">
                        <c:v>100.57259600000008</c:v>
                      </c:pt>
                      <c:pt idx="20">
                        <c:v>101.81680649999998</c:v>
                      </c:pt>
                      <c:pt idx="21">
                        <c:v>78.431759000000028</c:v>
                      </c:pt>
                      <c:pt idx="22">
                        <c:v>98.000181000000083</c:v>
                      </c:pt>
                      <c:pt idx="23">
                        <c:v>88.711928</c:v>
                      </c:pt>
                      <c:pt idx="24">
                        <c:v>71.093375000000009</c:v>
                      </c:pt>
                      <c:pt idx="25">
                        <c:v>27.979613999999994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6660-4268-A4C2-8999727C9A31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487120"/>
        <c:axId val="408487448"/>
        <c:extLst>
          <c:ext xmlns:c15="http://schemas.microsoft.com/office/drawing/2012/chart" uri="{02D57815-91ED-43cb-92C2-25804820EDAC}">
            <c15:filteredLine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Agency MBS</c:v>
                      </c:pt>
                    </c:strCache>
                  </c:strRef>
                </c:tx>
                <c:spPr>
                  <a:ln w="34925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Sheet1!$A$2:$A$28</c15:sqref>
                        </c15:formulaRef>
                      </c:ext>
                    </c:extLst>
                    <c:strCache>
                      <c:ptCount val="26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  <c:pt idx="22">
                        <c:v>2017</c:v>
                      </c:pt>
                      <c:pt idx="23">
                        <c:v>2018</c:v>
                      </c:pt>
                      <c:pt idx="24">
                        <c:v>2019</c:v>
                      </c:pt>
                      <c:pt idx="25">
                        <c:v>2020
(10 mos.)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Sheet1!$I$2:$I$28</c15:sqref>
                        </c15:formulaRef>
                      </c:ext>
                    </c:extLst>
                    <c:numCache>
                      <c:formatCode>#,##0.00</c:formatCode>
                      <c:ptCount val="27"/>
                      <c:pt idx="1">
                        <c:v>371.07934038600007</c:v>
                      </c:pt>
                      <c:pt idx="2">
                        <c:v>368.69545876399997</c:v>
                      </c:pt>
                      <c:pt idx="3">
                        <c:v>726.09917838600006</c:v>
                      </c:pt>
                      <c:pt idx="4">
                        <c:v>684.23302086399985</c:v>
                      </c:pt>
                      <c:pt idx="5">
                        <c:v>484.38576360000002</c:v>
                      </c:pt>
                      <c:pt idx="6">
                        <c:v>1089.6536500329998</c:v>
                      </c:pt>
                      <c:pt idx="7">
                        <c:v>1446.2906198679998</c:v>
                      </c:pt>
                      <c:pt idx="8">
                        <c:v>2164.3346291409994</c:v>
                      </c:pt>
                      <c:pt idx="9">
                        <c:v>1035.9341835619998</c:v>
                      </c:pt>
                      <c:pt idx="10">
                        <c:v>995.6401279759998</c:v>
                      </c:pt>
                      <c:pt idx="11">
                        <c:v>903.71433112299985</c:v>
                      </c:pt>
                      <c:pt idx="12">
                        <c:v>1148.2971099869999</c:v>
                      </c:pt>
                      <c:pt idx="13">
                        <c:v>1173.884618134</c:v>
                      </c:pt>
                      <c:pt idx="14">
                        <c:v>1777.370322862</c:v>
                      </c:pt>
                      <c:pt idx="15">
                        <c:v>1428.2708656630002</c:v>
                      </c:pt>
                      <c:pt idx="16">
                        <c:v>1242.2512874030001</c:v>
                      </c:pt>
                      <c:pt idx="17">
                        <c:v>1758.6828514729998</c:v>
                      </c:pt>
                      <c:pt idx="18">
                        <c:v>1624.2934324929997</c:v>
                      </c:pt>
                      <c:pt idx="19">
                        <c:v>989.00912227399999</c:v>
                      </c:pt>
                      <c:pt idx="20">
                        <c:v>1330.8026950439998</c:v>
                      </c:pt>
                      <c:pt idx="21">
                        <c:v>1559.6180828819997</c:v>
                      </c:pt>
                      <c:pt idx="22">
                        <c:v>1402.3630083560001</c:v>
                      </c:pt>
                      <c:pt idx="23">
                        <c:v>1334.441</c:v>
                      </c:pt>
                      <c:pt idx="24">
                        <c:v>1706.7640000000001</c:v>
                      </c:pt>
                      <c:pt idx="25">
                        <c:v>2827.2060138260003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6660-4268-A4C2-8999727C9A31}"/>
                  </c:ext>
                </c:extLst>
              </c15:ser>
            </c15:filteredLineSeries>
          </c:ext>
        </c:extLst>
      </c:lineChart>
      <c:catAx>
        <c:axId val="40848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  <a:sym typeface="Wingdings 2" panose="05020102010507070707" pitchFamily="18" charset="2"/>
              </a:defRPr>
            </a:pPr>
            <a:endParaRPr lang="en-US"/>
          </a:p>
        </c:txPr>
        <c:crossAx val="40848744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08487448"/>
        <c:scaling>
          <c:orientation val="minMax"/>
          <c:max val="800"/>
        </c:scaling>
        <c:delete val="0"/>
        <c:axPos val="l"/>
        <c:min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inorGridlines>
        <c:numFmt formatCode="#,##0" sourceLinked="0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  <a:sym typeface="Wingdings 2" panose="05020102010507070707" pitchFamily="18" charset="2"/>
              </a:defRPr>
            </a:pPr>
            <a:endParaRPr lang="en-US"/>
          </a:p>
        </c:txPr>
        <c:crossAx val="408487120"/>
        <c:crosses val="autoZero"/>
        <c:crossBetween val="midCat"/>
        <c:minorUnit val="50"/>
      </c:valAx>
      <c:spPr>
        <a:noFill/>
        <a:ln w="6350">
          <a:solidFill>
            <a:schemeClr val="tx1"/>
          </a:solidFill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FF"/>
                </a:solidFill>
                <a:latin typeface="Franklin Gothic Demi" panose="020B0703020102020204" pitchFamily="34" charset="0"/>
                <a:ea typeface="+mn-ea"/>
                <a:cs typeface="+mn-cs"/>
                <a:sym typeface="Wingdings 2" panose="05020102010507070707" pitchFamily="18" charset="2"/>
              </a:defRPr>
            </a:pPr>
            <a:endParaRPr lang="en-US"/>
          </a:p>
        </c:txPr>
      </c:legendEntry>
      <c:layout>
        <c:manualLayout>
          <c:xMode val="edge"/>
          <c:yMode val="edge"/>
          <c:x val="7.8985507246376818E-2"/>
          <c:y val="4.8901695722432512E-2"/>
          <c:w val="0.21449275362318837"/>
          <c:h val="0.38577549846910669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  <a:sym typeface="Wingdings 2" panose="05020102010507070707" pitchFamily="18" charset="2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Franklin Gothic Book" panose="020B0503020102020204" pitchFamily="34" charset="0"/>
          <a:sym typeface="Wingdings 2" panose="05020102010507070707" pitchFamily="18" charset="2"/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68366111259568E-2"/>
          <c:y val="3.652994868178791E-2"/>
          <c:w val="0.89650859520938264"/>
          <c:h val="0.866222822893407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Homeownership Rate</c:v>
                </c:pt>
              </c:strCache>
            </c:strRef>
          </c:tx>
          <c:spPr>
            <a:ln w="444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Sheet1!$A$2:$A$233</c:f>
              <c:numCache>
                <c:formatCode>m/d/yyyy</c:formatCode>
                <c:ptCount val="232"/>
                <c:pt idx="0">
                  <c:v>1</c:v>
                </c:pt>
                <c:pt idx="1">
                  <c:v>3654</c:v>
                </c:pt>
                <c:pt idx="2">
                  <c:v>7306</c:v>
                </c:pt>
                <c:pt idx="3">
                  <c:v>10959</c:v>
                </c:pt>
                <c:pt idx="4">
                  <c:v>14611</c:v>
                </c:pt>
                <c:pt idx="5">
                  <c:v>16438</c:v>
                </c:pt>
                <c:pt idx="6">
                  <c:v>18264</c:v>
                </c:pt>
                <c:pt idx="7">
                  <c:v>20455</c:v>
                </c:pt>
                <c:pt idx="8">
                  <c:v>21916</c:v>
                </c:pt>
                <c:pt idx="9">
                  <c:v>23743</c:v>
                </c:pt>
                <c:pt idx="10">
                  <c:v>23833</c:v>
                </c:pt>
                <c:pt idx="11">
                  <c:v>23924</c:v>
                </c:pt>
                <c:pt idx="12">
                  <c:v>24016</c:v>
                </c:pt>
                <c:pt idx="13">
                  <c:v>24108</c:v>
                </c:pt>
                <c:pt idx="14">
                  <c:v>24198</c:v>
                </c:pt>
                <c:pt idx="15">
                  <c:v>24289</c:v>
                </c:pt>
                <c:pt idx="16">
                  <c:v>24381</c:v>
                </c:pt>
                <c:pt idx="17">
                  <c:v>24473</c:v>
                </c:pt>
                <c:pt idx="18">
                  <c:v>24563</c:v>
                </c:pt>
                <c:pt idx="19">
                  <c:v>24654</c:v>
                </c:pt>
                <c:pt idx="20">
                  <c:v>24746</c:v>
                </c:pt>
                <c:pt idx="21">
                  <c:v>24838</c:v>
                </c:pt>
                <c:pt idx="22">
                  <c:v>24929</c:v>
                </c:pt>
                <c:pt idx="23">
                  <c:v>25020</c:v>
                </c:pt>
                <c:pt idx="24">
                  <c:v>25112</c:v>
                </c:pt>
                <c:pt idx="25">
                  <c:v>25204</c:v>
                </c:pt>
                <c:pt idx="26">
                  <c:v>25294</c:v>
                </c:pt>
                <c:pt idx="27">
                  <c:v>25385</c:v>
                </c:pt>
                <c:pt idx="28">
                  <c:v>25477</c:v>
                </c:pt>
                <c:pt idx="29">
                  <c:v>25569</c:v>
                </c:pt>
                <c:pt idx="30">
                  <c:v>25659</c:v>
                </c:pt>
                <c:pt idx="31">
                  <c:v>25750</c:v>
                </c:pt>
                <c:pt idx="32">
                  <c:v>25842</c:v>
                </c:pt>
                <c:pt idx="33">
                  <c:v>25934</c:v>
                </c:pt>
                <c:pt idx="34">
                  <c:v>26024</c:v>
                </c:pt>
                <c:pt idx="35">
                  <c:v>26115</c:v>
                </c:pt>
                <c:pt idx="36">
                  <c:v>26207</c:v>
                </c:pt>
                <c:pt idx="37">
                  <c:v>26299</c:v>
                </c:pt>
                <c:pt idx="38">
                  <c:v>26390</c:v>
                </c:pt>
                <c:pt idx="39">
                  <c:v>26481</c:v>
                </c:pt>
                <c:pt idx="40">
                  <c:v>26573</c:v>
                </c:pt>
                <c:pt idx="41">
                  <c:v>26665</c:v>
                </c:pt>
                <c:pt idx="42">
                  <c:v>26755</c:v>
                </c:pt>
                <c:pt idx="43">
                  <c:v>26846</c:v>
                </c:pt>
                <c:pt idx="44">
                  <c:v>26938</c:v>
                </c:pt>
                <c:pt idx="45">
                  <c:v>27030</c:v>
                </c:pt>
                <c:pt idx="46">
                  <c:v>27120</c:v>
                </c:pt>
                <c:pt idx="47">
                  <c:v>27211</c:v>
                </c:pt>
                <c:pt idx="48">
                  <c:v>27303</c:v>
                </c:pt>
                <c:pt idx="49">
                  <c:v>27395</c:v>
                </c:pt>
                <c:pt idx="50">
                  <c:v>27485</c:v>
                </c:pt>
                <c:pt idx="51">
                  <c:v>27576</c:v>
                </c:pt>
                <c:pt idx="52">
                  <c:v>27668</c:v>
                </c:pt>
                <c:pt idx="53">
                  <c:v>27760</c:v>
                </c:pt>
                <c:pt idx="54">
                  <c:v>27851</c:v>
                </c:pt>
                <c:pt idx="55">
                  <c:v>27942</c:v>
                </c:pt>
                <c:pt idx="56">
                  <c:v>28034</c:v>
                </c:pt>
                <c:pt idx="57">
                  <c:v>28126</c:v>
                </c:pt>
                <c:pt idx="58">
                  <c:v>28216</c:v>
                </c:pt>
                <c:pt idx="59">
                  <c:v>28307</c:v>
                </c:pt>
                <c:pt idx="60">
                  <c:v>28399</c:v>
                </c:pt>
                <c:pt idx="61">
                  <c:v>28491</c:v>
                </c:pt>
                <c:pt idx="62">
                  <c:v>28581</c:v>
                </c:pt>
                <c:pt idx="63">
                  <c:v>28672</c:v>
                </c:pt>
                <c:pt idx="64">
                  <c:v>28764</c:v>
                </c:pt>
                <c:pt idx="65">
                  <c:v>28856</c:v>
                </c:pt>
                <c:pt idx="66">
                  <c:v>28946</c:v>
                </c:pt>
                <c:pt idx="67">
                  <c:v>29037</c:v>
                </c:pt>
                <c:pt idx="68">
                  <c:v>29129</c:v>
                </c:pt>
                <c:pt idx="69">
                  <c:v>29221</c:v>
                </c:pt>
                <c:pt idx="70">
                  <c:v>29312</c:v>
                </c:pt>
                <c:pt idx="71">
                  <c:v>29403</c:v>
                </c:pt>
                <c:pt idx="72">
                  <c:v>29495</c:v>
                </c:pt>
                <c:pt idx="73">
                  <c:v>29587</c:v>
                </c:pt>
                <c:pt idx="74">
                  <c:v>29677</c:v>
                </c:pt>
                <c:pt idx="75">
                  <c:v>29768</c:v>
                </c:pt>
                <c:pt idx="76">
                  <c:v>29860</c:v>
                </c:pt>
                <c:pt idx="77">
                  <c:v>29952</c:v>
                </c:pt>
                <c:pt idx="78">
                  <c:v>30042</c:v>
                </c:pt>
                <c:pt idx="79">
                  <c:v>30133</c:v>
                </c:pt>
                <c:pt idx="80">
                  <c:v>30225</c:v>
                </c:pt>
                <c:pt idx="81">
                  <c:v>30317</c:v>
                </c:pt>
                <c:pt idx="82">
                  <c:v>30407</c:v>
                </c:pt>
                <c:pt idx="83">
                  <c:v>30498</c:v>
                </c:pt>
                <c:pt idx="84">
                  <c:v>30590</c:v>
                </c:pt>
                <c:pt idx="85">
                  <c:v>30682</c:v>
                </c:pt>
                <c:pt idx="86">
                  <c:v>30773</c:v>
                </c:pt>
                <c:pt idx="87">
                  <c:v>30864</c:v>
                </c:pt>
                <c:pt idx="88">
                  <c:v>30956</c:v>
                </c:pt>
                <c:pt idx="89">
                  <c:v>31048</c:v>
                </c:pt>
                <c:pt idx="90">
                  <c:v>31138</c:v>
                </c:pt>
                <c:pt idx="91">
                  <c:v>31229</c:v>
                </c:pt>
                <c:pt idx="92">
                  <c:v>31321</c:v>
                </c:pt>
                <c:pt idx="93">
                  <c:v>31413</c:v>
                </c:pt>
                <c:pt idx="94">
                  <c:v>31503</c:v>
                </c:pt>
                <c:pt idx="95">
                  <c:v>31594</c:v>
                </c:pt>
                <c:pt idx="96">
                  <c:v>31686</c:v>
                </c:pt>
                <c:pt idx="97">
                  <c:v>31778</c:v>
                </c:pt>
                <c:pt idx="98">
                  <c:v>31868</c:v>
                </c:pt>
                <c:pt idx="99">
                  <c:v>31959</c:v>
                </c:pt>
                <c:pt idx="100">
                  <c:v>32051</c:v>
                </c:pt>
                <c:pt idx="101">
                  <c:v>32143</c:v>
                </c:pt>
                <c:pt idx="102">
                  <c:v>32234</c:v>
                </c:pt>
                <c:pt idx="103">
                  <c:v>32325</c:v>
                </c:pt>
                <c:pt idx="104">
                  <c:v>32417</c:v>
                </c:pt>
                <c:pt idx="105">
                  <c:v>32509</c:v>
                </c:pt>
                <c:pt idx="106">
                  <c:v>32599</c:v>
                </c:pt>
                <c:pt idx="107">
                  <c:v>32690</c:v>
                </c:pt>
                <c:pt idx="108">
                  <c:v>32782</c:v>
                </c:pt>
                <c:pt idx="109">
                  <c:v>32874</c:v>
                </c:pt>
                <c:pt idx="110">
                  <c:v>32964</c:v>
                </c:pt>
                <c:pt idx="111">
                  <c:v>33055</c:v>
                </c:pt>
                <c:pt idx="112">
                  <c:v>33147</c:v>
                </c:pt>
                <c:pt idx="113">
                  <c:v>33239</c:v>
                </c:pt>
                <c:pt idx="114">
                  <c:v>33329</c:v>
                </c:pt>
                <c:pt idx="115">
                  <c:v>33420</c:v>
                </c:pt>
                <c:pt idx="116">
                  <c:v>33512</c:v>
                </c:pt>
                <c:pt idx="117">
                  <c:v>33604</c:v>
                </c:pt>
                <c:pt idx="118">
                  <c:v>33695</c:v>
                </c:pt>
                <c:pt idx="119">
                  <c:v>33786</c:v>
                </c:pt>
                <c:pt idx="120">
                  <c:v>33878</c:v>
                </c:pt>
                <c:pt idx="121">
                  <c:v>33970</c:v>
                </c:pt>
                <c:pt idx="122">
                  <c:v>34060</c:v>
                </c:pt>
                <c:pt idx="123">
                  <c:v>34151</c:v>
                </c:pt>
                <c:pt idx="124">
                  <c:v>34243</c:v>
                </c:pt>
                <c:pt idx="125">
                  <c:v>34335</c:v>
                </c:pt>
                <c:pt idx="126">
                  <c:v>34425</c:v>
                </c:pt>
                <c:pt idx="127">
                  <c:v>34516</c:v>
                </c:pt>
                <c:pt idx="128">
                  <c:v>34608</c:v>
                </c:pt>
                <c:pt idx="129">
                  <c:v>34700</c:v>
                </c:pt>
                <c:pt idx="130">
                  <c:v>34790</c:v>
                </c:pt>
                <c:pt idx="131">
                  <c:v>34881</c:v>
                </c:pt>
                <c:pt idx="132">
                  <c:v>34973</c:v>
                </c:pt>
                <c:pt idx="133">
                  <c:v>35065</c:v>
                </c:pt>
                <c:pt idx="134">
                  <c:v>35156</c:v>
                </c:pt>
                <c:pt idx="135">
                  <c:v>35247</c:v>
                </c:pt>
                <c:pt idx="136">
                  <c:v>35339</c:v>
                </c:pt>
                <c:pt idx="137">
                  <c:v>35431</c:v>
                </c:pt>
                <c:pt idx="138">
                  <c:v>35521</c:v>
                </c:pt>
                <c:pt idx="139">
                  <c:v>35612</c:v>
                </c:pt>
                <c:pt idx="140">
                  <c:v>35704</c:v>
                </c:pt>
                <c:pt idx="141">
                  <c:v>35796</c:v>
                </c:pt>
                <c:pt idx="142">
                  <c:v>35886</c:v>
                </c:pt>
                <c:pt idx="143">
                  <c:v>35977</c:v>
                </c:pt>
                <c:pt idx="144">
                  <c:v>36069</c:v>
                </c:pt>
                <c:pt idx="145">
                  <c:v>36161</c:v>
                </c:pt>
                <c:pt idx="146">
                  <c:v>36251</c:v>
                </c:pt>
                <c:pt idx="147">
                  <c:v>36342</c:v>
                </c:pt>
                <c:pt idx="148">
                  <c:v>36434</c:v>
                </c:pt>
                <c:pt idx="149">
                  <c:v>36526</c:v>
                </c:pt>
                <c:pt idx="150">
                  <c:v>36617</c:v>
                </c:pt>
                <c:pt idx="151">
                  <c:v>36708</c:v>
                </c:pt>
                <c:pt idx="152">
                  <c:v>36800</c:v>
                </c:pt>
                <c:pt idx="153">
                  <c:v>36892</c:v>
                </c:pt>
                <c:pt idx="154">
                  <c:v>36982</c:v>
                </c:pt>
                <c:pt idx="155">
                  <c:v>37073</c:v>
                </c:pt>
                <c:pt idx="156">
                  <c:v>37165</c:v>
                </c:pt>
                <c:pt idx="157">
                  <c:v>37257</c:v>
                </c:pt>
                <c:pt idx="158">
                  <c:v>37347</c:v>
                </c:pt>
                <c:pt idx="159">
                  <c:v>37438</c:v>
                </c:pt>
                <c:pt idx="160">
                  <c:v>37530</c:v>
                </c:pt>
                <c:pt idx="161">
                  <c:v>37622</c:v>
                </c:pt>
                <c:pt idx="162">
                  <c:v>37712</c:v>
                </c:pt>
                <c:pt idx="163">
                  <c:v>37803</c:v>
                </c:pt>
                <c:pt idx="164">
                  <c:v>37895</c:v>
                </c:pt>
                <c:pt idx="165">
                  <c:v>37987</c:v>
                </c:pt>
                <c:pt idx="166">
                  <c:v>38078</c:v>
                </c:pt>
                <c:pt idx="167">
                  <c:v>38169</c:v>
                </c:pt>
                <c:pt idx="168">
                  <c:v>38261</c:v>
                </c:pt>
                <c:pt idx="169">
                  <c:v>38353</c:v>
                </c:pt>
                <c:pt idx="170">
                  <c:v>38443</c:v>
                </c:pt>
                <c:pt idx="171">
                  <c:v>38534</c:v>
                </c:pt>
                <c:pt idx="172">
                  <c:v>38626</c:v>
                </c:pt>
                <c:pt idx="173">
                  <c:v>38718</c:v>
                </c:pt>
                <c:pt idx="174">
                  <c:v>38808</c:v>
                </c:pt>
                <c:pt idx="175">
                  <c:v>38899</c:v>
                </c:pt>
                <c:pt idx="176">
                  <c:v>38991</c:v>
                </c:pt>
                <c:pt idx="177">
                  <c:v>39083</c:v>
                </c:pt>
                <c:pt idx="178">
                  <c:v>39173</c:v>
                </c:pt>
                <c:pt idx="179">
                  <c:v>39264</c:v>
                </c:pt>
                <c:pt idx="180">
                  <c:v>39356</c:v>
                </c:pt>
                <c:pt idx="181">
                  <c:v>39448</c:v>
                </c:pt>
                <c:pt idx="182">
                  <c:v>39539</c:v>
                </c:pt>
                <c:pt idx="183">
                  <c:v>39630</c:v>
                </c:pt>
                <c:pt idx="184">
                  <c:v>39722</c:v>
                </c:pt>
                <c:pt idx="185">
                  <c:v>39814</c:v>
                </c:pt>
                <c:pt idx="186">
                  <c:v>39904</c:v>
                </c:pt>
                <c:pt idx="187">
                  <c:v>39995</c:v>
                </c:pt>
                <c:pt idx="188">
                  <c:v>40087</c:v>
                </c:pt>
                <c:pt idx="189">
                  <c:v>40179</c:v>
                </c:pt>
                <c:pt idx="190">
                  <c:v>40269</c:v>
                </c:pt>
                <c:pt idx="191">
                  <c:v>40360</c:v>
                </c:pt>
                <c:pt idx="192">
                  <c:v>40452</c:v>
                </c:pt>
                <c:pt idx="193">
                  <c:v>40544</c:v>
                </c:pt>
                <c:pt idx="194">
                  <c:v>40634</c:v>
                </c:pt>
                <c:pt idx="195">
                  <c:v>40725</c:v>
                </c:pt>
                <c:pt idx="196">
                  <c:v>40817</c:v>
                </c:pt>
                <c:pt idx="197">
                  <c:v>40909</c:v>
                </c:pt>
                <c:pt idx="198">
                  <c:v>41000</c:v>
                </c:pt>
                <c:pt idx="199">
                  <c:v>41091</c:v>
                </c:pt>
                <c:pt idx="200">
                  <c:v>41183</c:v>
                </c:pt>
                <c:pt idx="201">
                  <c:v>41275</c:v>
                </c:pt>
                <c:pt idx="202">
                  <c:v>41365</c:v>
                </c:pt>
                <c:pt idx="203">
                  <c:v>41456</c:v>
                </c:pt>
                <c:pt idx="204">
                  <c:v>41548</c:v>
                </c:pt>
                <c:pt idx="205">
                  <c:v>41640</c:v>
                </c:pt>
                <c:pt idx="206">
                  <c:v>41730</c:v>
                </c:pt>
                <c:pt idx="207">
                  <c:v>41821</c:v>
                </c:pt>
                <c:pt idx="208">
                  <c:v>41913</c:v>
                </c:pt>
                <c:pt idx="209">
                  <c:v>42005</c:v>
                </c:pt>
                <c:pt idx="210">
                  <c:v>42095</c:v>
                </c:pt>
                <c:pt idx="211">
                  <c:v>42186</c:v>
                </c:pt>
                <c:pt idx="212">
                  <c:v>42278</c:v>
                </c:pt>
                <c:pt idx="213">
                  <c:v>42370</c:v>
                </c:pt>
                <c:pt idx="214">
                  <c:v>42461</c:v>
                </c:pt>
                <c:pt idx="215">
                  <c:v>42552</c:v>
                </c:pt>
                <c:pt idx="216">
                  <c:v>42644</c:v>
                </c:pt>
                <c:pt idx="217">
                  <c:v>42736</c:v>
                </c:pt>
                <c:pt idx="218">
                  <c:v>42826</c:v>
                </c:pt>
                <c:pt idx="219">
                  <c:v>42917</c:v>
                </c:pt>
                <c:pt idx="220">
                  <c:v>43009</c:v>
                </c:pt>
                <c:pt idx="221">
                  <c:v>43101</c:v>
                </c:pt>
                <c:pt idx="222">
                  <c:v>43191</c:v>
                </c:pt>
                <c:pt idx="223">
                  <c:v>43282</c:v>
                </c:pt>
                <c:pt idx="224">
                  <c:v>43374</c:v>
                </c:pt>
                <c:pt idx="225">
                  <c:v>43466</c:v>
                </c:pt>
                <c:pt idx="226">
                  <c:v>43556</c:v>
                </c:pt>
                <c:pt idx="227">
                  <c:v>43647</c:v>
                </c:pt>
                <c:pt idx="228">
                  <c:v>43739</c:v>
                </c:pt>
                <c:pt idx="229">
                  <c:v>43831</c:v>
                </c:pt>
                <c:pt idx="230">
                  <c:v>43922</c:v>
                </c:pt>
                <c:pt idx="231">
                  <c:v>44013</c:v>
                </c:pt>
              </c:numCache>
            </c:numRef>
          </c:cat>
          <c:val>
            <c:numRef>
              <c:f>Sheet1!$B$2:$B$233</c:f>
              <c:numCache>
                <c:formatCode>0.00%</c:formatCode>
                <c:ptCount val="232"/>
                <c:pt idx="0">
                  <c:v>0.46700000000000003</c:v>
                </c:pt>
                <c:pt idx="1">
                  <c:v>0.45900000000000002</c:v>
                </c:pt>
                <c:pt idx="2">
                  <c:v>0.45600000000000002</c:v>
                </c:pt>
                <c:pt idx="3">
                  <c:v>0.47799999999999998</c:v>
                </c:pt>
                <c:pt idx="4">
                  <c:v>0.436</c:v>
                </c:pt>
                <c:pt idx="5">
                  <c:v>0.53200000000000003</c:v>
                </c:pt>
                <c:pt idx="6">
                  <c:v>0.55000000000000004</c:v>
                </c:pt>
                <c:pt idx="7">
                  <c:v>0.60399999999999998</c:v>
                </c:pt>
                <c:pt idx="8">
                  <c:v>0.61899999999999999</c:v>
                </c:pt>
                <c:pt idx="9">
                  <c:v>0.629</c:v>
                </c:pt>
                <c:pt idx="10">
                  <c:v>0.629</c:v>
                </c:pt>
                <c:pt idx="11">
                  <c:v>0.629</c:v>
                </c:pt>
                <c:pt idx="12">
                  <c:v>0.63400000000000001</c:v>
                </c:pt>
                <c:pt idx="13">
                  <c:v>0.63500000000000001</c:v>
                </c:pt>
                <c:pt idx="14">
                  <c:v>0.63200000000000001</c:v>
                </c:pt>
                <c:pt idx="15">
                  <c:v>0.63300000000000001</c:v>
                </c:pt>
                <c:pt idx="16">
                  <c:v>0.63800000000000001</c:v>
                </c:pt>
                <c:pt idx="17">
                  <c:v>0.63300000000000001</c:v>
                </c:pt>
                <c:pt idx="18">
                  <c:v>0.63900000000000001</c:v>
                </c:pt>
                <c:pt idx="19">
                  <c:v>0.63800000000000001</c:v>
                </c:pt>
                <c:pt idx="20">
                  <c:v>0.63500000000000001</c:v>
                </c:pt>
                <c:pt idx="21">
                  <c:v>0.63600000000000001</c:v>
                </c:pt>
                <c:pt idx="22">
                  <c:v>0.64100000000000001</c:v>
                </c:pt>
                <c:pt idx="23">
                  <c:v>0.64100000000000001</c:v>
                </c:pt>
                <c:pt idx="24">
                  <c:v>0.63600000000000001</c:v>
                </c:pt>
                <c:pt idx="25">
                  <c:v>0.64100000000000001</c:v>
                </c:pt>
                <c:pt idx="26">
                  <c:v>0.64400000000000002</c:v>
                </c:pt>
                <c:pt idx="27">
                  <c:v>0.64400000000000002</c:v>
                </c:pt>
                <c:pt idx="28">
                  <c:v>0.64400000000000002</c:v>
                </c:pt>
                <c:pt idx="29">
                  <c:v>0.64300000000000002</c:v>
                </c:pt>
                <c:pt idx="30">
                  <c:v>0.64</c:v>
                </c:pt>
                <c:pt idx="31">
                  <c:v>0.64400000000000002</c:v>
                </c:pt>
                <c:pt idx="32">
                  <c:v>0.64</c:v>
                </c:pt>
                <c:pt idx="33">
                  <c:v>0.64</c:v>
                </c:pt>
                <c:pt idx="34">
                  <c:v>0.64100000000000001</c:v>
                </c:pt>
                <c:pt idx="35">
                  <c:v>0.64400000000000002</c:v>
                </c:pt>
                <c:pt idx="36">
                  <c:v>0.64500000000000002</c:v>
                </c:pt>
                <c:pt idx="37">
                  <c:v>0.64300000000000002</c:v>
                </c:pt>
                <c:pt idx="38">
                  <c:v>0.64500000000000002</c:v>
                </c:pt>
                <c:pt idx="39">
                  <c:v>0.64300000000000002</c:v>
                </c:pt>
                <c:pt idx="40">
                  <c:v>0.64400000000000002</c:v>
                </c:pt>
                <c:pt idx="41">
                  <c:v>0.64900000000000002</c:v>
                </c:pt>
                <c:pt idx="42">
                  <c:v>0.64400000000000002</c:v>
                </c:pt>
                <c:pt idx="43">
                  <c:v>0.64400000000000002</c:v>
                </c:pt>
                <c:pt idx="44">
                  <c:v>0.64400000000000002</c:v>
                </c:pt>
                <c:pt idx="45">
                  <c:v>0.64800000000000002</c:v>
                </c:pt>
                <c:pt idx="46">
                  <c:v>0.64800000000000002</c:v>
                </c:pt>
                <c:pt idx="47">
                  <c:v>0.64600000000000002</c:v>
                </c:pt>
                <c:pt idx="48">
                  <c:v>0.64400000000000002</c:v>
                </c:pt>
                <c:pt idx="49">
                  <c:v>0.64400000000000002</c:v>
                </c:pt>
                <c:pt idx="50">
                  <c:v>0.64900000000000002</c:v>
                </c:pt>
                <c:pt idx="51">
                  <c:v>0.64600000000000002</c:v>
                </c:pt>
                <c:pt idx="52">
                  <c:v>0.64500000000000002</c:v>
                </c:pt>
                <c:pt idx="53">
                  <c:v>0.64600000000000002</c:v>
                </c:pt>
                <c:pt idx="54">
                  <c:v>0.64600000000000002</c:v>
                </c:pt>
                <c:pt idx="55">
                  <c:v>0.64900000000000002</c:v>
                </c:pt>
                <c:pt idx="56">
                  <c:v>0.64800000000000002</c:v>
                </c:pt>
                <c:pt idx="57">
                  <c:v>0.64800000000000002</c:v>
                </c:pt>
                <c:pt idx="58">
                  <c:v>0.64500000000000002</c:v>
                </c:pt>
                <c:pt idx="59">
                  <c:v>0.65</c:v>
                </c:pt>
                <c:pt idx="60">
                  <c:v>0.64900000000000002</c:v>
                </c:pt>
                <c:pt idx="61">
                  <c:v>0.64800000000000002</c:v>
                </c:pt>
                <c:pt idx="62">
                  <c:v>0.64400000000000002</c:v>
                </c:pt>
                <c:pt idx="63">
                  <c:v>0.65200000000000002</c:v>
                </c:pt>
                <c:pt idx="64">
                  <c:v>0.65400000000000003</c:v>
                </c:pt>
                <c:pt idx="65">
                  <c:v>0.64800000000000002</c:v>
                </c:pt>
                <c:pt idx="66">
                  <c:v>0.64900000000000002</c:v>
                </c:pt>
                <c:pt idx="67">
                  <c:v>0.65800000000000003</c:v>
                </c:pt>
                <c:pt idx="68">
                  <c:v>0.65400000000000003</c:v>
                </c:pt>
                <c:pt idx="69">
                  <c:v>0.65500000000000003</c:v>
                </c:pt>
                <c:pt idx="70">
                  <c:v>0.65500000000000003</c:v>
                </c:pt>
                <c:pt idx="71">
                  <c:v>0.65800000000000003</c:v>
                </c:pt>
                <c:pt idx="72">
                  <c:v>0.65500000000000003</c:v>
                </c:pt>
                <c:pt idx="73">
                  <c:v>0.65600000000000003</c:v>
                </c:pt>
                <c:pt idx="74">
                  <c:v>0.65300000000000002</c:v>
                </c:pt>
                <c:pt idx="75">
                  <c:v>0.65600000000000003</c:v>
                </c:pt>
                <c:pt idx="76">
                  <c:v>0.65200000000000002</c:v>
                </c:pt>
                <c:pt idx="77">
                  <c:v>0.64800000000000002</c:v>
                </c:pt>
                <c:pt idx="78">
                  <c:v>0.64900000000000002</c:v>
                </c:pt>
                <c:pt idx="79">
                  <c:v>0.64900000000000002</c:v>
                </c:pt>
                <c:pt idx="80">
                  <c:v>0.64500000000000002</c:v>
                </c:pt>
                <c:pt idx="81">
                  <c:v>0.64700000000000002</c:v>
                </c:pt>
                <c:pt idx="82">
                  <c:v>0.64700000000000002</c:v>
                </c:pt>
                <c:pt idx="83">
                  <c:v>0.64800000000000002</c:v>
                </c:pt>
                <c:pt idx="84">
                  <c:v>0.64400000000000002</c:v>
                </c:pt>
                <c:pt idx="85">
                  <c:v>0.64600000000000002</c:v>
                </c:pt>
                <c:pt idx="86">
                  <c:v>0.64600000000000002</c:v>
                </c:pt>
                <c:pt idx="87">
                  <c:v>0.64600000000000002</c:v>
                </c:pt>
                <c:pt idx="88">
                  <c:v>0.64100000000000001</c:v>
                </c:pt>
                <c:pt idx="89">
                  <c:v>0.64100000000000001</c:v>
                </c:pt>
                <c:pt idx="90">
                  <c:v>0.64100000000000001</c:v>
                </c:pt>
                <c:pt idx="91">
                  <c:v>0.63900000000000001</c:v>
                </c:pt>
                <c:pt idx="92">
                  <c:v>0.63500000000000001</c:v>
                </c:pt>
                <c:pt idx="93">
                  <c:v>0.63600000000000001</c:v>
                </c:pt>
                <c:pt idx="94">
                  <c:v>0.63800000000000001</c:v>
                </c:pt>
                <c:pt idx="95">
                  <c:v>0.63800000000000001</c:v>
                </c:pt>
                <c:pt idx="96">
                  <c:v>0.63900000000000001</c:v>
                </c:pt>
                <c:pt idx="97">
                  <c:v>0.63800000000000001</c:v>
                </c:pt>
                <c:pt idx="98">
                  <c:v>0.63800000000000001</c:v>
                </c:pt>
                <c:pt idx="99">
                  <c:v>0.64200000000000002</c:v>
                </c:pt>
                <c:pt idx="100">
                  <c:v>0.64100000000000001</c:v>
                </c:pt>
                <c:pt idx="101">
                  <c:v>0.63700000000000001</c:v>
                </c:pt>
                <c:pt idx="102">
                  <c:v>0.63700000000000001</c:v>
                </c:pt>
                <c:pt idx="103">
                  <c:v>0.64</c:v>
                </c:pt>
                <c:pt idx="104">
                  <c:v>0.63800000000000001</c:v>
                </c:pt>
                <c:pt idx="105">
                  <c:v>0.63900000000000001</c:v>
                </c:pt>
                <c:pt idx="106">
                  <c:v>0.63800000000000001</c:v>
                </c:pt>
                <c:pt idx="107">
                  <c:v>0.64100000000000001</c:v>
                </c:pt>
                <c:pt idx="108">
                  <c:v>0.63800000000000001</c:v>
                </c:pt>
                <c:pt idx="109">
                  <c:v>0.64</c:v>
                </c:pt>
                <c:pt idx="110">
                  <c:v>0.63700000000000001</c:v>
                </c:pt>
                <c:pt idx="111">
                  <c:v>0.64</c:v>
                </c:pt>
                <c:pt idx="112">
                  <c:v>0.64100000000000001</c:v>
                </c:pt>
                <c:pt idx="113">
                  <c:v>0.63900000000000001</c:v>
                </c:pt>
                <c:pt idx="114">
                  <c:v>0.63900000000000001</c:v>
                </c:pt>
                <c:pt idx="115">
                  <c:v>0.64200000000000002</c:v>
                </c:pt>
                <c:pt idx="116">
                  <c:v>0.64200000000000002</c:v>
                </c:pt>
                <c:pt idx="117">
                  <c:v>0.64</c:v>
                </c:pt>
                <c:pt idx="118">
                  <c:v>0.63900000000000001</c:v>
                </c:pt>
                <c:pt idx="119">
                  <c:v>0.64300000000000002</c:v>
                </c:pt>
                <c:pt idx="120">
                  <c:v>0.64400000000000002</c:v>
                </c:pt>
                <c:pt idx="121">
                  <c:v>0.64200000000000002</c:v>
                </c:pt>
                <c:pt idx="122">
                  <c:v>0.64400000000000002</c:v>
                </c:pt>
                <c:pt idx="123">
                  <c:v>0.64700000000000002</c:v>
                </c:pt>
                <c:pt idx="124">
                  <c:v>0.64600000000000002</c:v>
                </c:pt>
                <c:pt idx="125">
                  <c:v>0.63800000000000001</c:v>
                </c:pt>
                <c:pt idx="126">
                  <c:v>0.63800000000000001</c:v>
                </c:pt>
                <c:pt idx="127">
                  <c:v>0.64100000000000001</c:v>
                </c:pt>
                <c:pt idx="128">
                  <c:v>0.64200000000000002</c:v>
                </c:pt>
                <c:pt idx="129">
                  <c:v>0.64200000000000002</c:v>
                </c:pt>
                <c:pt idx="130">
                  <c:v>0.64700000000000002</c:v>
                </c:pt>
                <c:pt idx="131">
                  <c:v>0.65</c:v>
                </c:pt>
                <c:pt idx="132">
                  <c:v>0.65100000000000002</c:v>
                </c:pt>
                <c:pt idx="133">
                  <c:v>0.65100000000000002</c:v>
                </c:pt>
                <c:pt idx="134">
                  <c:v>0.65400000000000003</c:v>
                </c:pt>
                <c:pt idx="135">
                  <c:v>0.65600000000000003</c:v>
                </c:pt>
                <c:pt idx="136">
                  <c:v>0.65400000000000003</c:v>
                </c:pt>
                <c:pt idx="137">
                  <c:v>0.65400000000000003</c:v>
                </c:pt>
                <c:pt idx="138">
                  <c:v>0.65700000000000003</c:v>
                </c:pt>
                <c:pt idx="139">
                  <c:v>0.66</c:v>
                </c:pt>
                <c:pt idx="140">
                  <c:v>0.65700000000000003</c:v>
                </c:pt>
                <c:pt idx="141">
                  <c:v>0.65900000000000003</c:v>
                </c:pt>
                <c:pt idx="142">
                  <c:v>0.66</c:v>
                </c:pt>
                <c:pt idx="143">
                  <c:v>0.66800000000000004</c:v>
                </c:pt>
                <c:pt idx="144">
                  <c:v>0.66400000000000003</c:v>
                </c:pt>
                <c:pt idx="145">
                  <c:v>0.66700000000000004</c:v>
                </c:pt>
                <c:pt idx="146">
                  <c:v>0.66600000000000004</c:v>
                </c:pt>
                <c:pt idx="147">
                  <c:v>0.67</c:v>
                </c:pt>
                <c:pt idx="148">
                  <c:v>0.66900000000000004</c:v>
                </c:pt>
                <c:pt idx="149">
                  <c:v>0.67100000000000004</c:v>
                </c:pt>
                <c:pt idx="150">
                  <c:v>0.67200000000000004</c:v>
                </c:pt>
                <c:pt idx="151">
                  <c:v>0.67700000000000005</c:v>
                </c:pt>
                <c:pt idx="152">
                  <c:v>0.67500000000000004</c:v>
                </c:pt>
                <c:pt idx="153">
                  <c:v>0.67500000000000004</c:v>
                </c:pt>
                <c:pt idx="154">
                  <c:v>0.67700000000000005</c:v>
                </c:pt>
                <c:pt idx="155">
                  <c:v>0.68100000000000005</c:v>
                </c:pt>
                <c:pt idx="156">
                  <c:v>0.68</c:v>
                </c:pt>
                <c:pt idx="157">
                  <c:v>0.67800000000000005</c:v>
                </c:pt>
                <c:pt idx="158">
                  <c:v>0.67600000000000005</c:v>
                </c:pt>
                <c:pt idx="159">
                  <c:v>0.68</c:v>
                </c:pt>
                <c:pt idx="160">
                  <c:v>0.68300000000000005</c:v>
                </c:pt>
                <c:pt idx="161">
                  <c:v>0.68</c:v>
                </c:pt>
                <c:pt idx="162">
                  <c:v>0.68</c:v>
                </c:pt>
                <c:pt idx="163">
                  <c:v>0.68400000000000005</c:v>
                </c:pt>
                <c:pt idx="164">
                  <c:v>0.68600000000000005</c:v>
                </c:pt>
                <c:pt idx="165">
                  <c:v>0.68600000000000005</c:v>
                </c:pt>
                <c:pt idx="166">
                  <c:v>0.69199999999999995</c:v>
                </c:pt>
                <c:pt idx="167">
                  <c:v>0.69</c:v>
                </c:pt>
                <c:pt idx="168">
                  <c:v>0.69199999999999995</c:v>
                </c:pt>
                <c:pt idx="169">
                  <c:v>0.69099999999999995</c:v>
                </c:pt>
                <c:pt idx="170">
                  <c:v>0.68600000000000005</c:v>
                </c:pt>
                <c:pt idx="171">
                  <c:v>0.68799999999999994</c:v>
                </c:pt>
                <c:pt idx="172">
                  <c:v>0.69</c:v>
                </c:pt>
                <c:pt idx="173">
                  <c:v>0.68500000000000005</c:v>
                </c:pt>
                <c:pt idx="174">
                  <c:v>0.68700000000000006</c:v>
                </c:pt>
                <c:pt idx="175">
                  <c:v>0.69</c:v>
                </c:pt>
                <c:pt idx="176">
                  <c:v>0.68899999999999995</c:v>
                </c:pt>
                <c:pt idx="177">
                  <c:v>0.68400000000000005</c:v>
                </c:pt>
                <c:pt idx="178">
                  <c:v>0.68200000000000005</c:v>
                </c:pt>
                <c:pt idx="179">
                  <c:v>0.68200000000000005</c:v>
                </c:pt>
                <c:pt idx="180">
                  <c:v>0.67800000000000005</c:v>
                </c:pt>
                <c:pt idx="181">
                  <c:v>0.67800000000000005</c:v>
                </c:pt>
                <c:pt idx="182">
                  <c:v>0.68100000000000005</c:v>
                </c:pt>
                <c:pt idx="183">
                  <c:v>0.67900000000000005</c:v>
                </c:pt>
                <c:pt idx="184">
                  <c:v>0.67500000000000004</c:v>
                </c:pt>
                <c:pt idx="185">
                  <c:v>0.67300000000000004</c:v>
                </c:pt>
                <c:pt idx="186">
                  <c:v>0.67400000000000004</c:v>
                </c:pt>
                <c:pt idx="187">
                  <c:v>0.67600000000000005</c:v>
                </c:pt>
                <c:pt idx="188">
                  <c:v>0.67200000000000004</c:v>
                </c:pt>
                <c:pt idx="189">
                  <c:v>0.67100000000000004</c:v>
                </c:pt>
                <c:pt idx="190">
                  <c:v>0.66900000000000004</c:v>
                </c:pt>
                <c:pt idx="191">
                  <c:v>0.66900000000000004</c:v>
                </c:pt>
                <c:pt idx="192">
                  <c:v>0.66500000000000004</c:v>
                </c:pt>
                <c:pt idx="193">
                  <c:v>0.66400000000000003</c:v>
                </c:pt>
                <c:pt idx="194">
                  <c:v>0.65900000000000003</c:v>
                </c:pt>
                <c:pt idx="195">
                  <c:v>0.66300000000000003</c:v>
                </c:pt>
                <c:pt idx="196">
                  <c:v>0.66</c:v>
                </c:pt>
                <c:pt idx="197">
                  <c:v>0.65400000000000003</c:v>
                </c:pt>
                <c:pt idx="198">
                  <c:v>0.65500000000000003</c:v>
                </c:pt>
                <c:pt idx="199">
                  <c:v>0.65500000000000003</c:v>
                </c:pt>
                <c:pt idx="200">
                  <c:v>0.65400000000000003</c:v>
                </c:pt>
                <c:pt idx="201">
                  <c:v>0.65</c:v>
                </c:pt>
                <c:pt idx="202">
                  <c:v>0.65</c:v>
                </c:pt>
                <c:pt idx="203">
                  <c:v>0.65300000000000002</c:v>
                </c:pt>
                <c:pt idx="204">
                  <c:v>0.65200000000000002</c:v>
                </c:pt>
                <c:pt idx="205">
                  <c:v>0.64800000000000002</c:v>
                </c:pt>
                <c:pt idx="206">
                  <c:v>0.64700000000000002</c:v>
                </c:pt>
                <c:pt idx="207">
                  <c:v>0.64400000000000002</c:v>
                </c:pt>
                <c:pt idx="208">
                  <c:v>0.64</c:v>
                </c:pt>
                <c:pt idx="209">
                  <c:v>0.63700000000000001</c:v>
                </c:pt>
                <c:pt idx="210">
                  <c:v>0.63400000000000001</c:v>
                </c:pt>
                <c:pt idx="211">
                  <c:v>0.63700000000000001</c:v>
                </c:pt>
                <c:pt idx="212">
                  <c:v>0.63800000000000001</c:v>
                </c:pt>
                <c:pt idx="213">
                  <c:v>0.63500000000000001</c:v>
                </c:pt>
                <c:pt idx="214">
                  <c:v>0.629</c:v>
                </c:pt>
                <c:pt idx="215">
                  <c:v>0.63500000000000001</c:v>
                </c:pt>
                <c:pt idx="216">
                  <c:v>0.63700000000000001</c:v>
                </c:pt>
                <c:pt idx="217">
                  <c:v>0.63600000000000001</c:v>
                </c:pt>
                <c:pt idx="218">
                  <c:v>0.63700000000000001</c:v>
                </c:pt>
                <c:pt idx="219">
                  <c:v>0.63900000000000001</c:v>
                </c:pt>
                <c:pt idx="220">
                  <c:v>0.64200000000000002</c:v>
                </c:pt>
                <c:pt idx="221">
                  <c:v>0.64200000000000002</c:v>
                </c:pt>
                <c:pt idx="222">
                  <c:v>0.64300000000000002</c:v>
                </c:pt>
                <c:pt idx="223">
                  <c:v>0.64400000000000002</c:v>
                </c:pt>
                <c:pt idx="224">
                  <c:v>0.64800000000000002</c:v>
                </c:pt>
                <c:pt idx="225">
                  <c:v>0.64200000000000002</c:v>
                </c:pt>
                <c:pt idx="226">
                  <c:v>0.64100000000000001</c:v>
                </c:pt>
                <c:pt idx="227">
                  <c:v>0.64800000000000002</c:v>
                </c:pt>
                <c:pt idx="228">
                  <c:v>0.65100000000000002</c:v>
                </c:pt>
                <c:pt idx="229">
                  <c:v>0.65300000000000002</c:v>
                </c:pt>
                <c:pt idx="230">
                  <c:v>0.67900000000000005</c:v>
                </c:pt>
                <c:pt idx="231">
                  <c:v>0.67400000000000004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6D-44C9-859A-111405C37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0307584"/>
        <c:axId val="460305288"/>
      </c:lineChart>
      <c:dateAx>
        <c:axId val="460307584"/>
        <c:scaling>
          <c:orientation val="minMax"/>
          <c:max val="44196"/>
          <c:min val="3654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yyyy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60305288"/>
        <c:crosses val="autoZero"/>
        <c:auto val="1"/>
        <c:lblOffset val="100"/>
        <c:baseTimeUnit val="days"/>
        <c:majorUnit val="10"/>
        <c:majorTimeUnit val="years"/>
        <c:minorUnit val="5"/>
        <c:minorTimeUnit val="years"/>
      </c:dateAx>
      <c:valAx>
        <c:axId val="460305288"/>
        <c:scaling>
          <c:orientation val="minMax"/>
          <c:min val="0.35000000000000003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60307584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471635150166853E-2"/>
          <c:y val="1.3452914798206279E-2"/>
          <c:w val="0.95550611790878759"/>
          <c:h val="0.88340807174887892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Prin.</c:v>
                </c:pt>
              </c:strCache>
            </c:strRef>
          </c:tx>
          <c:spPr>
            <a:solidFill>
              <a:srgbClr val="CCFFCC"/>
            </a:solidFill>
            <a:ln w="3137">
              <a:solidFill>
                <a:srgbClr val="000000"/>
              </a:solidFill>
              <a:prstDash val="solid"/>
            </a:ln>
          </c:spPr>
          <c:cat>
            <c:numRef>
              <c:f>Sheet1!$A$2:$A$122</c:f>
              <c:numCache>
                <c:formatCode>General</c:formatCode>
                <c:ptCount val="1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</c:numCache>
            </c:numRef>
          </c:cat>
          <c:val>
            <c:numRef>
              <c:f>Sheet1!$B$2:$B$122</c:f>
              <c:numCache>
                <c:formatCode>General</c:formatCode>
                <c:ptCount val="121"/>
                <c:pt idx="0">
                  <c:v>0</c:v>
                </c:pt>
                <c:pt idx="1">
                  <c:v>2617.7791910000001</c:v>
                </c:pt>
                <c:pt idx="2">
                  <c:v>2552.4923739999999</c:v>
                </c:pt>
                <c:pt idx="3">
                  <c:v>2488.8262159999999</c:v>
                </c:pt>
                <c:pt idx="4">
                  <c:v>2426.7406259999998</c:v>
                </c:pt>
                <c:pt idx="5">
                  <c:v>2366.1965070000001</c:v>
                </c:pt>
                <c:pt idx="6">
                  <c:v>2307.155722</c:v>
                </c:pt>
                <c:pt idx="7">
                  <c:v>2249.581079</c:v>
                </c:pt>
                <c:pt idx="8">
                  <c:v>2193.4363010000002</c:v>
                </c:pt>
                <c:pt idx="9">
                  <c:v>2138.686009</c:v>
                </c:pt>
                <c:pt idx="10">
                  <c:v>2085.2956939999999</c:v>
                </c:pt>
                <c:pt idx="11">
                  <c:v>2033.2317029999999</c:v>
                </c:pt>
                <c:pt idx="12">
                  <c:v>1982.4612090000001</c:v>
                </c:pt>
                <c:pt idx="13">
                  <c:v>1932.952198</c:v>
                </c:pt>
                <c:pt idx="14">
                  <c:v>1884.6734469999999</c:v>
                </c:pt>
                <c:pt idx="15">
                  <c:v>1837.5945019999999</c:v>
                </c:pt>
                <c:pt idx="16">
                  <c:v>1791.685661</c:v>
                </c:pt>
                <c:pt idx="17">
                  <c:v>1746.917956</c:v>
                </c:pt>
                <c:pt idx="18">
                  <c:v>1649.2978900000001</c:v>
                </c:pt>
                <c:pt idx="19">
                  <c:v>1593.3372220000001</c:v>
                </c:pt>
                <c:pt idx="20">
                  <c:v>1553.503011</c:v>
                </c:pt>
                <c:pt idx="21">
                  <c:v>1514.6590880000001</c:v>
                </c:pt>
                <c:pt idx="22">
                  <c:v>1476.780929</c:v>
                </c:pt>
                <c:pt idx="23">
                  <c:v>1439.8446200000001</c:v>
                </c:pt>
                <c:pt idx="24">
                  <c:v>1403.8268330000001</c:v>
                </c:pt>
                <c:pt idx="25">
                  <c:v>1368.704819</c:v>
                </c:pt>
                <c:pt idx="26">
                  <c:v>1334.4563889999999</c:v>
                </c:pt>
                <c:pt idx="27">
                  <c:v>1301.059904</c:v>
                </c:pt>
                <c:pt idx="28">
                  <c:v>1268.4942579999999</c:v>
                </c:pt>
                <c:pt idx="29">
                  <c:v>1236.738867</c:v>
                </c:pt>
                <c:pt idx="30">
                  <c:v>1205.773655</c:v>
                </c:pt>
                <c:pt idx="31">
                  <c:v>1175.5790420000001</c:v>
                </c:pt>
                <c:pt idx="32">
                  <c:v>1146.135933</c:v>
                </c:pt>
                <c:pt idx="33">
                  <c:v>1117.425704</c:v>
                </c:pt>
                <c:pt idx="34">
                  <c:v>1089.4301889999999</c:v>
                </c:pt>
                <c:pt idx="35">
                  <c:v>1062.1316750000001</c:v>
                </c:pt>
                <c:pt idx="36">
                  <c:v>1035.5128830000001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34.477945069999997</c:v>
                </c:pt>
                <c:pt idx="47">
                  <c:v>415.00780429999998</c:v>
                </c:pt>
                <c:pt idx="48">
                  <c:v>404.58568109999999</c:v>
                </c:pt>
                <c:pt idx="49">
                  <c:v>394.42346170000002</c:v>
                </c:pt>
                <c:pt idx="50">
                  <c:v>384.51469630000003</c:v>
                </c:pt>
                <c:pt idx="51">
                  <c:v>374.85309419999999</c:v>
                </c:pt>
                <c:pt idx="52">
                  <c:v>365.43252080000002</c:v>
                </c:pt>
                <c:pt idx="53">
                  <c:v>356.24699290000001</c:v>
                </c:pt>
                <c:pt idx="54">
                  <c:v>347.29067529999998</c:v>
                </c:pt>
                <c:pt idx="55">
                  <c:v>664.62531879999995</c:v>
                </c:pt>
                <c:pt idx="56">
                  <c:v>647.88199410000004</c:v>
                </c:pt>
                <c:pt idx="57">
                  <c:v>631.55663509999999</c:v>
                </c:pt>
                <c:pt idx="58">
                  <c:v>615.63885960000005</c:v>
                </c:pt>
                <c:pt idx="59">
                  <c:v>600.11854259999996</c:v>
                </c:pt>
                <c:pt idx="60">
                  <c:v>584.98580930000003</c:v>
                </c:pt>
                <c:pt idx="61">
                  <c:v>570.23102960000006</c:v>
                </c:pt>
                <c:pt idx="62">
                  <c:v>555.8448118</c:v>
                </c:pt>
                <c:pt idx="63">
                  <c:v>541.81799650000005</c:v>
                </c:pt>
                <c:pt idx="64">
                  <c:v>528.14165100000002</c:v>
                </c:pt>
                <c:pt idx="65">
                  <c:v>514.80706399999997</c:v>
                </c:pt>
                <c:pt idx="66">
                  <c:v>501.8057397</c:v>
                </c:pt>
                <c:pt idx="67">
                  <c:v>489.12939269999998</c:v>
                </c:pt>
                <c:pt idx="68">
                  <c:v>476.76994280000002</c:v>
                </c:pt>
                <c:pt idx="69">
                  <c:v>464.71950980000003</c:v>
                </c:pt>
                <c:pt idx="70">
                  <c:v>452.97040879999997</c:v>
                </c:pt>
                <c:pt idx="71">
                  <c:v>441.51514509999998</c:v>
                </c:pt>
                <c:pt idx="72">
                  <c:v>430.3464098</c:v>
                </c:pt>
                <c:pt idx="73">
                  <c:v>419.45707479999999</c:v>
                </c:pt>
                <c:pt idx="74">
                  <c:v>408.84018889999999</c:v>
                </c:pt>
                <c:pt idx="75">
                  <c:v>398.4889728</c:v>
                </c:pt>
                <c:pt idx="76">
                  <c:v>388.3968155</c:v>
                </c:pt>
                <c:pt idx="77">
                  <c:v>378.55726950000002</c:v>
                </c:pt>
                <c:pt idx="78">
                  <c:v>368.96404710000002</c:v>
                </c:pt>
                <c:pt idx="79">
                  <c:v>359.61101680000002</c:v>
                </c:pt>
                <c:pt idx="80">
                  <c:v>350.49219849999997</c:v>
                </c:pt>
                <c:pt idx="81">
                  <c:v>341.60176080000002</c:v>
                </c:pt>
                <c:pt idx="82">
                  <c:v>187.4522188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7E-4ADF-8ACF-A3570AF638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 Prin.</c:v>
                </c:pt>
              </c:strCache>
            </c:strRef>
          </c:tx>
          <c:spPr>
            <a:solidFill>
              <a:srgbClr val="99CCFF"/>
            </a:solidFill>
            <a:ln w="3137">
              <a:solidFill>
                <a:srgbClr val="000000"/>
              </a:solidFill>
              <a:prstDash val="solid"/>
            </a:ln>
          </c:spPr>
          <c:cat>
            <c:numRef>
              <c:f>Sheet1!$A$2:$A$122</c:f>
              <c:numCache>
                <c:formatCode>General</c:formatCode>
                <c:ptCount val="1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</c:numCache>
            </c:numRef>
          </c:cat>
          <c:val>
            <c:numRef>
              <c:f>Sheet1!$C$2:$C$122</c:f>
              <c:numCache>
                <c:formatCode>0.00E+00</c:formatCode>
                <c:ptCount val="121"/>
                <c:pt idx="0" formatCode="General">
                  <c:v>0</c:v>
                </c:pt>
                <c:pt idx="1">
                  <c:v>-2.0399999999999999E-13</c:v>
                </c:pt>
                <c:pt idx="2" formatCode="General">
                  <c:v>0</c:v>
                </c:pt>
                <c:pt idx="3">
                  <c:v>-1.4600000000000001E-13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  <c:pt idx="7">
                  <c:v>2.6199999999999999E-13</c:v>
                </c:pt>
                <c:pt idx="8" formatCode="General">
                  <c:v>0</c:v>
                </c:pt>
                <c:pt idx="9">
                  <c:v>3.2E-13</c:v>
                </c:pt>
                <c:pt idx="10">
                  <c:v>1.4600000000000001E-13</c:v>
                </c:pt>
                <c:pt idx="11" formatCode="General">
                  <c:v>0</c:v>
                </c:pt>
                <c:pt idx="12" formatCode="General">
                  <c:v>0</c:v>
                </c:pt>
                <c:pt idx="13" formatCode="General">
                  <c:v>0</c:v>
                </c:pt>
                <c:pt idx="14">
                  <c:v>-8.7300000000000004E-14</c:v>
                </c:pt>
                <c:pt idx="15">
                  <c:v>-9.4599999999999996E-14</c:v>
                </c:pt>
                <c:pt idx="16">
                  <c:v>-1.09E-13</c:v>
                </c:pt>
                <c:pt idx="17" formatCode="General">
                  <c:v>0</c:v>
                </c:pt>
                <c:pt idx="18">
                  <c:v>5.8199999999999994E-14</c:v>
                </c:pt>
                <c:pt idx="19">
                  <c:v>-6.5499999999999999E-14</c:v>
                </c:pt>
                <c:pt idx="20" formatCode="General">
                  <c:v>0</c:v>
                </c:pt>
                <c:pt idx="21" formatCode="General">
                  <c:v>0</c:v>
                </c:pt>
                <c:pt idx="22">
                  <c:v>-1.4600000000000001E-13</c:v>
                </c:pt>
                <c:pt idx="23">
                  <c:v>7.5400000000000006E-12</c:v>
                </c:pt>
                <c:pt idx="24">
                  <c:v>-1.24E-13</c:v>
                </c:pt>
                <c:pt idx="25">
                  <c:v>7.4599999999999993E-12</c:v>
                </c:pt>
                <c:pt idx="26">
                  <c:v>-3.0600000000000001E-13</c:v>
                </c:pt>
                <c:pt idx="27">
                  <c:v>7.4100000000000001E-12</c:v>
                </c:pt>
                <c:pt idx="28">
                  <c:v>-2.7599999999999999E-13</c:v>
                </c:pt>
                <c:pt idx="29">
                  <c:v>-2.0399999999999999E-13</c:v>
                </c:pt>
                <c:pt idx="30">
                  <c:v>-1.8200000000000001E-13</c:v>
                </c:pt>
                <c:pt idx="31" formatCode="General">
                  <c:v>0</c:v>
                </c:pt>
                <c:pt idx="32">
                  <c:v>-1.53E-13</c:v>
                </c:pt>
                <c:pt idx="33">
                  <c:v>-3.3499999999999999E-13</c:v>
                </c:pt>
                <c:pt idx="34">
                  <c:v>7.4200000000000003E-12</c:v>
                </c:pt>
                <c:pt idx="35" formatCode="General">
                  <c:v>0</c:v>
                </c:pt>
                <c:pt idx="36">
                  <c:v>7.4100000000000001E-12</c:v>
                </c:pt>
                <c:pt idx="37" formatCode="General">
                  <c:v>0</c:v>
                </c:pt>
                <c:pt idx="38" formatCode="General">
                  <c:v>0</c:v>
                </c:pt>
                <c:pt idx="39" formatCode="General">
                  <c:v>0</c:v>
                </c:pt>
                <c:pt idx="40" formatCode="General">
                  <c:v>409.4081008</c:v>
                </c:pt>
                <c:pt idx="41" formatCode="General">
                  <c:v>734.19168409999997</c:v>
                </c:pt>
                <c:pt idx="42" formatCode="General">
                  <c:v>715.77320789999999</c:v>
                </c:pt>
                <c:pt idx="43" formatCode="General">
                  <c:v>697.81371360000003</c:v>
                </c:pt>
                <c:pt idx="44" formatCode="General">
                  <c:v>680.30181649999997</c:v>
                </c:pt>
                <c:pt idx="45" formatCode="General">
                  <c:v>663.22641339999996</c:v>
                </c:pt>
                <c:pt idx="46" formatCode="General">
                  <c:v>612.09873059999995</c:v>
                </c:pt>
                <c:pt idx="47" formatCode="General">
                  <c:v>215.33423809999999</c:v>
                </c:pt>
                <c:pt idx="48" formatCode="General">
                  <c:v>209.9265326</c:v>
                </c:pt>
                <c:pt idx="49" formatCode="General">
                  <c:v>204.653683</c:v>
                </c:pt>
                <c:pt idx="50" formatCode="General">
                  <c:v>199.51234239999999</c:v>
                </c:pt>
                <c:pt idx="51" formatCode="General">
                  <c:v>194.499247</c:v>
                </c:pt>
                <c:pt idx="52" formatCode="General">
                  <c:v>189.61121360000001</c:v>
                </c:pt>
                <c:pt idx="53" formatCode="General">
                  <c:v>184.8451378</c:v>
                </c:pt>
                <c:pt idx="54" formatCode="General">
                  <c:v>180.19799190000001</c:v>
                </c:pt>
                <c:pt idx="55" formatCode="General">
                  <c:v>0</c:v>
                </c:pt>
                <c:pt idx="56" formatCode="General">
                  <c:v>0</c:v>
                </c:pt>
                <c:pt idx="57" formatCode="General">
                  <c:v>0</c:v>
                </c:pt>
                <c:pt idx="58" formatCode="General">
                  <c:v>0</c:v>
                </c:pt>
                <c:pt idx="59" formatCode="General">
                  <c:v>0</c:v>
                </c:pt>
                <c:pt idx="60" formatCode="General">
                  <c:v>0</c:v>
                </c:pt>
                <c:pt idx="61" formatCode="General">
                  <c:v>0</c:v>
                </c:pt>
                <c:pt idx="62" formatCode="General">
                  <c:v>0</c:v>
                </c:pt>
                <c:pt idx="63" formatCode="General">
                  <c:v>0</c:v>
                </c:pt>
                <c:pt idx="64" formatCode="General">
                  <c:v>0</c:v>
                </c:pt>
                <c:pt idx="65" formatCode="General">
                  <c:v>0</c:v>
                </c:pt>
                <c:pt idx="66" formatCode="General">
                  <c:v>0</c:v>
                </c:pt>
                <c:pt idx="67" formatCode="General">
                  <c:v>0</c:v>
                </c:pt>
                <c:pt idx="68">
                  <c:v>-2.1799999999999999E-14</c:v>
                </c:pt>
                <c:pt idx="69" formatCode="General">
                  <c:v>0</c:v>
                </c:pt>
                <c:pt idx="70">
                  <c:v>2.3599999999999999E-14</c:v>
                </c:pt>
                <c:pt idx="71" formatCode="General">
                  <c:v>0</c:v>
                </c:pt>
                <c:pt idx="72" formatCode="General">
                  <c:v>0</c:v>
                </c:pt>
                <c:pt idx="73" formatCode="General">
                  <c:v>0</c:v>
                </c:pt>
                <c:pt idx="74" formatCode="General">
                  <c:v>0</c:v>
                </c:pt>
                <c:pt idx="75" formatCode="General">
                  <c:v>0</c:v>
                </c:pt>
                <c:pt idx="76">
                  <c:v>-2.1799999999999999E-14</c:v>
                </c:pt>
                <c:pt idx="77" formatCode="General">
                  <c:v>0</c:v>
                </c:pt>
                <c:pt idx="78">
                  <c:v>2.1799999999999999E-14</c:v>
                </c:pt>
                <c:pt idx="79" formatCode="General">
                  <c:v>0</c:v>
                </c:pt>
                <c:pt idx="80" formatCode="General">
                  <c:v>0</c:v>
                </c:pt>
                <c:pt idx="81" formatCode="General">
                  <c:v>0</c:v>
                </c:pt>
                <c:pt idx="82" formatCode="General">
                  <c:v>145.48179769999999</c:v>
                </c:pt>
                <c:pt idx="83" formatCode="General">
                  <c:v>324.544037</c:v>
                </c:pt>
                <c:pt idx="84" formatCode="General">
                  <c:v>316.44068349999998</c:v>
                </c:pt>
                <c:pt idx="85" formatCode="General">
                  <c:v>308.54103900000001</c:v>
                </c:pt>
                <c:pt idx="86" formatCode="General">
                  <c:v>300.84003209999997</c:v>
                </c:pt>
                <c:pt idx="87" formatCode="General">
                  <c:v>293.33271710000002</c:v>
                </c:pt>
                <c:pt idx="88" formatCode="General">
                  <c:v>286.01427100000001</c:v>
                </c:pt>
                <c:pt idx="89" formatCode="General">
                  <c:v>278.8799904</c:v>
                </c:pt>
                <c:pt idx="90" formatCode="General">
                  <c:v>271.92528870000001</c:v>
                </c:pt>
                <c:pt idx="91" formatCode="General">
                  <c:v>265.14569269999998</c:v>
                </c:pt>
                <c:pt idx="92" formatCode="General">
                  <c:v>258.53684079999999</c:v>
                </c:pt>
                <c:pt idx="93" formatCode="General">
                  <c:v>252.09447890000001</c:v>
                </c:pt>
                <c:pt idx="94" formatCode="General">
                  <c:v>245.81445919999999</c:v>
                </c:pt>
                <c:pt idx="95" formatCode="General">
                  <c:v>239.69273620000001</c:v>
                </c:pt>
                <c:pt idx="96" formatCode="General">
                  <c:v>233.7253651</c:v>
                </c:pt>
                <c:pt idx="97" formatCode="General">
                  <c:v>227.9084991</c:v>
                </c:pt>
                <c:pt idx="98" formatCode="General">
                  <c:v>222.23838670000001</c:v>
                </c:pt>
                <c:pt idx="99" formatCode="General">
                  <c:v>216.71136970000001</c:v>
                </c:pt>
                <c:pt idx="100" formatCode="General">
                  <c:v>211.3238805</c:v>
                </c:pt>
                <c:pt idx="101" formatCode="General">
                  <c:v>206.07244030000001</c:v>
                </c:pt>
                <c:pt idx="102" formatCode="General">
                  <c:v>200.95365649999999</c:v>
                </c:pt>
                <c:pt idx="103" formatCode="General">
                  <c:v>195.96422100000001</c:v>
                </c:pt>
                <c:pt idx="104" formatCode="General">
                  <c:v>191.1009076</c:v>
                </c:pt>
                <c:pt idx="105" formatCode="General">
                  <c:v>186.36057049999999</c:v>
                </c:pt>
                <c:pt idx="106" formatCode="General">
                  <c:v>181.7401418</c:v>
                </c:pt>
                <c:pt idx="107" formatCode="General">
                  <c:v>177.2366299</c:v>
                </c:pt>
                <c:pt idx="108" formatCode="General">
                  <c:v>172.84711770000001</c:v>
                </c:pt>
                <c:pt idx="109" formatCode="General">
                  <c:v>168.5687604</c:v>
                </c:pt>
                <c:pt idx="110" formatCode="General">
                  <c:v>164.39878379999999</c:v>
                </c:pt>
                <c:pt idx="111" formatCode="General">
                  <c:v>160.33448300000001</c:v>
                </c:pt>
                <c:pt idx="112" formatCode="General">
                  <c:v>3.8366684480000002</c:v>
                </c:pt>
                <c:pt idx="113" formatCode="General">
                  <c:v>0</c:v>
                </c:pt>
                <c:pt idx="114" formatCode="General">
                  <c:v>0</c:v>
                </c:pt>
                <c:pt idx="115" formatCode="General">
                  <c:v>0</c:v>
                </c:pt>
                <c:pt idx="116" formatCode="General">
                  <c:v>0</c:v>
                </c:pt>
                <c:pt idx="117" formatCode="General">
                  <c:v>0</c:v>
                </c:pt>
                <c:pt idx="118" formatCode="General">
                  <c:v>0</c:v>
                </c:pt>
                <c:pt idx="119" formatCode="General">
                  <c:v>0</c:v>
                </c:pt>
                <c:pt idx="120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7E-4ADF-8ACF-A3570AF638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 Prin.</c:v>
                </c:pt>
              </c:strCache>
            </c:strRef>
          </c:tx>
          <c:spPr>
            <a:solidFill>
              <a:srgbClr val="FFCC99"/>
            </a:solidFill>
            <a:ln w="12549">
              <a:solidFill>
                <a:srgbClr val="000000"/>
              </a:solidFill>
              <a:prstDash val="solid"/>
            </a:ln>
          </c:spPr>
          <c:cat>
            <c:numRef>
              <c:f>Sheet1!$A$2:$A$122</c:f>
              <c:numCache>
                <c:formatCode>General</c:formatCode>
                <c:ptCount val="1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</c:numCache>
            </c:numRef>
          </c:cat>
          <c:val>
            <c:numRef>
              <c:f>Sheet1!$D$2:$D$122</c:f>
              <c:numCache>
                <c:formatCode>General</c:formatCode>
                <c:ptCount val="121"/>
                <c:pt idx="0">
                  <c:v>0</c:v>
                </c:pt>
                <c:pt idx="1">
                  <c:v>0</c:v>
                </c:pt>
                <c:pt idx="2" formatCode="0.00E+00">
                  <c:v>3.2E-13</c:v>
                </c:pt>
                <c:pt idx="3">
                  <c:v>0</c:v>
                </c:pt>
                <c:pt idx="4" formatCode="0.00E+00">
                  <c:v>2.0399999999999999E-13</c:v>
                </c:pt>
                <c:pt idx="5" formatCode="0.00E+00">
                  <c:v>1.4600000000000001E-13</c:v>
                </c:pt>
                <c:pt idx="6" formatCode="0.00E+00">
                  <c:v>1.4600000000000001E-13</c:v>
                </c:pt>
                <c:pt idx="7">
                  <c:v>0</c:v>
                </c:pt>
                <c:pt idx="8" formatCode="0.00E+00">
                  <c:v>2.0399999999999999E-13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 formatCode="0.00E+00">
                  <c:v>2.6199999999999999E-13</c:v>
                </c:pt>
                <c:pt idx="13" formatCode="0.00E+00">
                  <c:v>2.3300000000000002E-13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 formatCode="0.00E+00">
                  <c:v>5.8199999999999994E-14</c:v>
                </c:pt>
                <c:pt idx="23">
                  <c:v>0</c:v>
                </c:pt>
                <c:pt idx="24" formatCode="0.00E+00">
                  <c:v>1.24E-13</c:v>
                </c:pt>
                <c:pt idx="25" formatCode="0.00E+00">
                  <c:v>5.8199999999999994E-14</c:v>
                </c:pt>
                <c:pt idx="26" formatCode="0.00E+00">
                  <c:v>2.3300000000000002E-13</c:v>
                </c:pt>
                <c:pt idx="27" formatCode="0.00E+00">
                  <c:v>1.1600000000000001E-13</c:v>
                </c:pt>
                <c:pt idx="28" formatCode="0.00E+00">
                  <c:v>2.7599999999999999E-13</c:v>
                </c:pt>
                <c:pt idx="29" formatCode="0.00E+00">
                  <c:v>2.6199999999999999E-13</c:v>
                </c:pt>
                <c:pt idx="30" formatCode="0.00E+00">
                  <c:v>1.8200000000000001E-13</c:v>
                </c:pt>
                <c:pt idx="31">
                  <c:v>0</c:v>
                </c:pt>
                <c:pt idx="32" formatCode="0.00E+00">
                  <c:v>2.6199999999999999E-13</c:v>
                </c:pt>
                <c:pt idx="33" formatCode="0.00E+00">
                  <c:v>2.6199999999999999E-13</c:v>
                </c:pt>
                <c:pt idx="34">
                  <c:v>0</c:v>
                </c:pt>
                <c:pt idx="35" formatCode="0.00E+00">
                  <c:v>7.2800000000000003E-14</c:v>
                </c:pt>
                <c:pt idx="36" formatCode="0.00E+00">
                  <c:v>5.8199999999999994E-14</c:v>
                </c:pt>
                <c:pt idx="37">
                  <c:v>676.01827560000004</c:v>
                </c:pt>
                <c:pt idx="38">
                  <c:v>954.72005769999998</c:v>
                </c:pt>
                <c:pt idx="39">
                  <c:v>930.78135870000006</c:v>
                </c:pt>
                <c:pt idx="40">
                  <c:v>498.03089410000001</c:v>
                </c:pt>
                <c:pt idx="41">
                  <c:v>150.4864943</c:v>
                </c:pt>
                <c:pt idx="42">
                  <c:v>146.71127860000001</c:v>
                </c:pt>
                <c:pt idx="43">
                  <c:v>143.03014010000001</c:v>
                </c:pt>
                <c:pt idx="44">
                  <c:v>139.44074499999999</c:v>
                </c:pt>
                <c:pt idx="45">
                  <c:v>135.9408177</c:v>
                </c:pt>
                <c:pt idx="46">
                  <c:v>132.52813850000001</c:v>
                </c:pt>
                <c:pt idx="47">
                  <c:v>129.20054279999999</c:v>
                </c:pt>
                <c:pt idx="48">
                  <c:v>125.9559196</c:v>
                </c:pt>
                <c:pt idx="49">
                  <c:v>122.79220979999999</c:v>
                </c:pt>
                <c:pt idx="50">
                  <c:v>119.7074054</c:v>
                </c:pt>
                <c:pt idx="51">
                  <c:v>116.6995482</c:v>
                </c:pt>
                <c:pt idx="52">
                  <c:v>113.7667282</c:v>
                </c:pt>
                <c:pt idx="53">
                  <c:v>110.9070827</c:v>
                </c:pt>
                <c:pt idx="54">
                  <c:v>108.11879519999999</c:v>
                </c:pt>
                <c:pt idx="55" formatCode="0.00E+00">
                  <c:v>1.4600000000000001E-13</c:v>
                </c:pt>
                <c:pt idx="56" formatCode="0.00E+00">
                  <c:v>2.0399999999999999E-13</c:v>
                </c:pt>
                <c:pt idx="57" formatCode="0.00E+00">
                  <c:v>5.8199999999999994E-14</c:v>
                </c:pt>
                <c:pt idx="58" formatCode="0.00E+00">
                  <c:v>1.4600000000000001E-13</c:v>
                </c:pt>
                <c:pt idx="59" formatCode="0.00E+00">
                  <c:v>1.4600000000000001E-13</c:v>
                </c:pt>
                <c:pt idx="60" formatCode="0.00E+00">
                  <c:v>2.9099999999999997E-14</c:v>
                </c:pt>
                <c:pt idx="61">
                  <c:v>0</c:v>
                </c:pt>
                <c:pt idx="62">
                  <c:v>0</c:v>
                </c:pt>
                <c:pt idx="63" formatCode="0.00E+00">
                  <c:v>1.3799999999999999E-13</c:v>
                </c:pt>
                <c:pt idx="64" formatCode="0.00E+00">
                  <c:v>1.09E-13</c:v>
                </c:pt>
                <c:pt idx="65" formatCode="0.00E+00">
                  <c:v>1.9799999999999999E-13</c:v>
                </c:pt>
                <c:pt idx="66" formatCode="0.00E+00">
                  <c:v>3.8199999999999998E-14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 formatCode="0.00E+00">
                  <c:v>3.4599999999999999E-14</c:v>
                </c:pt>
                <c:pt idx="72">
                  <c:v>0</c:v>
                </c:pt>
                <c:pt idx="73">
                  <c:v>0</c:v>
                </c:pt>
                <c:pt idx="74" formatCode="0.00E+00">
                  <c:v>6.5499999999999999E-14</c:v>
                </c:pt>
                <c:pt idx="75" formatCode="0.00E+00">
                  <c:v>2.1799999999999999E-14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152.5365516</c:v>
                </c:pt>
                <c:pt idx="113">
                  <c:v>152.6713149</c:v>
                </c:pt>
                <c:pt idx="114">
                  <c:v>149.0683018</c:v>
                </c:pt>
                <c:pt idx="115">
                  <c:v>145.55784600000001</c:v>
                </c:pt>
                <c:pt idx="116">
                  <c:v>142.13764399999999</c:v>
                </c:pt>
                <c:pt idx="117">
                  <c:v>138.8054497</c:v>
                </c:pt>
                <c:pt idx="118">
                  <c:v>135.5590727</c:v>
                </c:pt>
                <c:pt idx="119">
                  <c:v>132.39637730000001</c:v>
                </c:pt>
                <c:pt idx="120">
                  <c:v>129.315281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7E-4ADF-8ACF-A3570AF638D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Residual</c:v>
                </c:pt>
              </c:strCache>
            </c:strRef>
          </c:tx>
          <c:spPr>
            <a:solidFill>
              <a:srgbClr val="CC99FF"/>
            </a:solidFill>
            <a:ln w="12549">
              <a:solidFill>
                <a:srgbClr val="000000"/>
              </a:solidFill>
              <a:prstDash val="solid"/>
            </a:ln>
          </c:spPr>
          <c:cat>
            <c:numRef>
              <c:f>Sheet1!$A$2:$A$122</c:f>
              <c:numCache>
                <c:formatCode>General</c:formatCode>
                <c:ptCount val="1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</c:numCache>
            </c:numRef>
          </c:cat>
          <c:val>
            <c:numRef>
              <c:f>Sheet1!$E$2:$E$122</c:f>
              <c:numCache>
                <c:formatCode>"$"#,##0_);[Red]\("$"#,##0\)</c:formatCode>
                <c:ptCount val="1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54</c:v>
                </c:pt>
                <c:pt idx="19">
                  <c:v>67</c:v>
                </c:pt>
                <c:pt idx="20">
                  <c:v>65</c:v>
                </c:pt>
                <c:pt idx="21">
                  <c:v>63</c:v>
                </c:pt>
                <c:pt idx="22">
                  <c:v>61</c:v>
                </c:pt>
                <c:pt idx="23">
                  <c:v>59</c:v>
                </c:pt>
                <c:pt idx="24">
                  <c:v>58</c:v>
                </c:pt>
                <c:pt idx="25">
                  <c:v>56</c:v>
                </c:pt>
                <c:pt idx="26">
                  <c:v>54</c:v>
                </c:pt>
                <c:pt idx="27">
                  <c:v>53</c:v>
                </c:pt>
                <c:pt idx="28">
                  <c:v>51</c:v>
                </c:pt>
                <c:pt idx="29">
                  <c:v>49</c:v>
                </c:pt>
                <c:pt idx="30">
                  <c:v>48</c:v>
                </c:pt>
                <c:pt idx="31">
                  <c:v>46</c:v>
                </c:pt>
                <c:pt idx="32">
                  <c:v>45</c:v>
                </c:pt>
                <c:pt idx="33">
                  <c:v>43</c:v>
                </c:pt>
                <c:pt idx="34">
                  <c:v>42</c:v>
                </c:pt>
                <c:pt idx="35">
                  <c:v>41</c:v>
                </c:pt>
                <c:pt idx="36">
                  <c:v>39</c:v>
                </c:pt>
                <c:pt idx="37">
                  <c:v>372</c:v>
                </c:pt>
                <c:pt idx="38">
                  <c:v>66</c:v>
                </c:pt>
                <c:pt idx="39">
                  <c:v>65</c:v>
                </c:pt>
                <c:pt idx="40">
                  <c:v>64</c:v>
                </c:pt>
                <c:pt idx="41">
                  <c:v>63</c:v>
                </c:pt>
                <c:pt idx="42">
                  <c:v>62</c:v>
                </c:pt>
                <c:pt idx="43">
                  <c:v>60</c:v>
                </c:pt>
                <c:pt idx="44">
                  <c:v>59</c:v>
                </c:pt>
                <c:pt idx="45">
                  <c:v>58</c:v>
                </c:pt>
                <c:pt idx="46">
                  <c:v>56</c:v>
                </c:pt>
                <c:pt idx="47">
                  <c:v>55</c:v>
                </c:pt>
                <c:pt idx="48">
                  <c:v>54</c:v>
                </c:pt>
                <c:pt idx="49">
                  <c:v>52</c:v>
                </c:pt>
                <c:pt idx="50">
                  <c:v>51</c:v>
                </c:pt>
                <c:pt idx="51">
                  <c:v>50</c:v>
                </c:pt>
                <c:pt idx="52">
                  <c:v>49</c:v>
                </c:pt>
                <c:pt idx="53">
                  <c:v>47</c:v>
                </c:pt>
                <c:pt idx="54">
                  <c:v>46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7E-4ADF-8ACF-A3570AF63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473192"/>
        <c:axId val="1"/>
      </c:areaChart>
      <c:catAx>
        <c:axId val="224473192"/>
        <c:scaling>
          <c:orientation val="minMax"/>
        </c:scaling>
        <c:delete val="0"/>
        <c:axPos val="b"/>
        <c:majorGridlines>
          <c:spPr>
            <a:ln w="3137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3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37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one"/>
        <c:spPr>
          <a:ln w="3137">
            <a:solidFill>
              <a:srgbClr val="000000"/>
            </a:solidFill>
            <a:prstDash val="solid"/>
          </a:ln>
        </c:spPr>
        <c:crossAx val="224473192"/>
        <c:crosses val="autoZero"/>
        <c:crossBetween val="midCat"/>
      </c:valAx>
      <c:spPr>
        <a:noFill/>
        <a:ln w="3137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53452917254058074"/>
          <c:y val="6.2067167598430277E-2"/>
          <c:w val="0.35897707969607034"/>
          <c:h val="0.31752471683950745"/>
        </c:manualLayout>
      </c:layout>
      <c:overlay val="0"/>
      <c:spPr>
        <a:solidFill>
          <a:schemeClr val="bg1"/>
        </a:solidFill>
        <a:ln w="6350">
          <a:solidFill>
            <a:srgbClr val="000000"/>
          </a:solidFill>
          <a:prstDash val="solid"/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83" b="0" i="0" u="none" strike="noStrike" baseline="0">
          <a:solidFill>
            <a:srgbClr val="000000"/>
          </a:solidFill>
          <a:latin typeface="Franklin Gothic Book" panose="020B0503020102020204" pitchFamily="34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42857142857141E-2"/>
          <c:y val="2.1897810218978103E-2"/>
          <c:w val="0.89028571428571424"/>
          <c:h val="0.877737226277372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Sub</c:v>
                </c:pt>
              </c:strCache>
            </c:strRef>
          </c:tx>
          <c:spPr>
            <a:solidFill>
              <a:srgbClr val="FF99CC"/>
            </a:solidFill>
            <a:ln w="1271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None</c:v>
                </c:pt>
                <c:pt idx="1">
                  <c:v>Sr/Sub #1</c:v>
                </c:pt>
                <c:pt idx="2">
                  <c:v>Sr/Sub #2</c:v>
                </c:pt>
                <c:pt idx="3">
                  <c:v>Sr/Mez/Sub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40</c:v>
                </c:pt>
                <c:pt idx="2">
                  <c:v>26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E-42B6-919E-817593FF820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Mez</c:v>
                </c:pt>
              </c:strCache>
            </c:strRef>
          </c:tx>
          <c:spPr>
            <a:solidFill>
              <a:srgbClr val="FFFF99"/>
            </a:solidFill>
            <a:ln w="127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pPr>
                      <a:defRPr sz="2800">
                        <a:latin typeface="Wingdings" panose="05000000000000000000" pitchFamily="2" charset="2"/>
                      </a:defRPr>
                    </a:pPr>
                    <a:r>
                      <a:rPr lang="en-US" sz="2800">
                        <a:latin typeface="Wingdings" panose="05000000000000000000" pitchFamily="2" charset="2"/>
                      </a:rPr>
                      <a:t>««</a:t>
                    </a:r>
                  </a:p>
                </c:rich>
              </c:tx>
              <c:spPr>
                <a:noFill/>
                <a:ln w="2543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FE-42B6-919E-817593FF82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latin typeface="Wingdings" panose="05000000000000000000" pitchFamily="2" charset="2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None</c:v>
                </c:pt>
                <c:pt idx="1">
                  <c:v>Sr/Sub #1</c:v>
                </c:pt>
                <c:pt idx="2">
                  <c:v>Sr/Sub #2</c:v>
                </c:pt>
                <c:pt idx="3">
                  <c:v>Sr/Mez/Sub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FE-42B6-919E-817593FF820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Senior</c:v>
                </c:pt>
              </c:strCache>
            </c:strRef>
          </c:tx>
          <c:spPr>
            <a:solidFill>
              <a:srgbClr val="99CCFF"/>
            </a:solidFill>
            <a:ln w="127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FE-42B6-919E-817593FF820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2800">
                        <a:latin typeface="Wingdings" panose="05000000000000000000" pitchFamily="2" charset="2"/>
                      </a:defRPr>
                    </a:pPr>
                    <a:r>
                      <a:rPr lang="en-US" sz="2800">
                        <a:latin typeface="Wingdings" panose="05000000000000000000" pitchFamily="2" charset="2"/>
                      </a:rPr>
                      <a:t>«««</a:t>
                    </a:r>
                  </a:p>
                </c:rich>
              </c:tx>
              <c:spPr>
                <a:noFill/>
                <a:ln w="2543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FE-42B6-919E-817593FF820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2800">
                        <a:latin typeface="Wingdings" panose="05000000000000000000" pitchFamily="2" charset="2"/>
                      </a:defRPr>
                    </a:pPr>
                    <a:r>
                      <a:rPr lang="en-US" sz="2800">
                        <a:latin typeface="Wingdings" panose="05000000000000000000" pitchFamily="2" charset="2"/>
                      </a:rPr>
                      <a:t>««</a:t>
                    </a:r>
                  </a:p>
                </c:rich>
              </c:tx>
              <c:spPr>
                <a:noFill/>
                <a:ln w="2543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FE-42B6-919E-817593FF820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2800">
                        <a:latin typeface="Wingdings" panose="05000000000000000000" pitchFamily="2" charset="2"/>
                      </a:defRPr>
                    </a:pPr>
                    <a:r>
                      <a:rPr lang="en-US" sz="2800">
                        <a:latin typeface="Wingdings" panose="05000000000000000000" pitchFamily="2" charset="2"/>
                      </a:rPr>
                      <a:t>«««</a:t>
                    </a:r>
                  </a:p>
                </c:rich>
              </c:tx>
              <c:spPr>
                <a:noFill/>
                <a:ln w="2543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FE-42B6-919E-817593FF8200}"/>
                </c:ext>
              </c:extLst>
            </c:dLbl>
            <c:spPr>
              <a:noFill/>
              <a:ln w="25438">
                <a:noFill/>
              </a:ln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None</c:v>
                </c:pt>
                <c:pt idx="1">
                  <c:v>Sr/Sub #1</c:v>
                </c:pt>
                <c:pt idx="2">
                  <c:v>Sr/Sub #2</c:v>
                </c:pt>
                <c:pt idx="3">
                  <c:v>Sr/Mez/Sub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60</c:v>
                </c:pt>
                <c:pt idx="2">
                  <c:v>74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8FE-42B6-919E-817593FF820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Collateral</c:v>
                </c:pt>
              </c:strCache>
            </c:strRef>
          </c:tx>
          <c:spPr>
            <a:solidFill>
              <a:srgbClr val="C0C0C0"/>
            </a:solidFill>
            <a:ln w="1271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None</c:v>
                </c:pt>
                <c:pt idx="1">
                  <c:v>Sr/Sub #1</c:v>
                </c:pt>
                <c:pt idx="2">
                  <c:v>Sr/Sub #2</c:v>
                </c:pt>
                <c:pt idx="3">
                  <c:v>Sr/Mez/Sub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FE-42B6-919E-817593FF8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40932160"/>
        <c:axId val="1"/>
      </c:barChart>
      <c:catAx>
        <c:axId val="24093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8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3180">
            <a:solidFill>
              <a:srgbClr val="000000"/>
            </a:solidFill>
            <a:prstDash val="solid"/>
          </a:ln>
        </c:spPr>
        <c:crossAx val="240932160"/>
        <c:crosses val="autoZero"/>
        <c:crossBetween val="between"/>
      </c:valAx>
      <c:spPr>
        <a:noFill/>
        <a:ln w="318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2" b="0" i="0" u="none" strike="noStrike" baseline="0">
          <a:solidFill>
            <a:srgbClr val="000000"/>
          </a:solidFill>
          <a:latin typeface="Franklin Gothic Book" panose="020B0503020102020204" pitchFamily="34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35023041474651E-2"/>
          <c:y val="2.2857142857142857E-2"/>
          <c:w val="0.95161290322580649"/>
          <c:h val="0.89523809523809528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Aaa/AAA</c:v>
                </c:pt>
              </c:strCache>
            </c:strRef>
          </c:tx>
          <c:spPr>
            <a:solidFill>
              <a:srgbClr val="99CCFF"/>
            </a:solidFill>
            <a:ln w="12716">
              <a:solidFill>
                <a:srgbClr val="000000"/>
              </a:solidFill>
              <a:prstDash val="solid"/>
            </a:ln>
          </c:spPr>
          <c:cat>
            <c:numRef>
              <c:f>Sheet1!$A$2:$A$102</c:f>
              <c:numCache>
                <c:formatCode>General</c:formatCode>
                <c:ptCount val="101"/>
                <c:pt idx="0">
                  <c:v>0.01</c:v>
                </c:pt>
                <c:pt idx="1">
                  <c:v>0.03</c:v>
                </c:pt>
                <c:pt idx="2">
                  <c:v>0.05</c:v>
                </c:pt>
                <c:pt idx="3">
                  <c:v>7.0000000000000007E-2</c:v>
                </c:pt>
                <c:pt idx="4">
                  <c:v>0.09</c:v>
                </c:pt>
                <c:pt idx="5">
                  <c:v>0.11</c:v>
                </c:pt>
                <c:pt idx="6">
                  <c:v>0.13</c:v>
                </c:pt>
                <c:pt idx="7">
                  <c:v>0.15</c:v>
                </c:pt>
                <c:pt idx="8">
                  <c:v>0.17</c:v>
                </c:pt>
                <c:pt idx="9">
                  <c:v>0.19</c:v>
                </c:pt>
                <c:pt idx="10">
                  <c:v>0.21</c:v>
                </c:pt>
                <c:pt idx="11">
                  <c:v>0.23</c:v>
                </c:pt>
                <c:pt idx="12">
                  <c:v>0.25</c:v>
                </c:pt>
                <c:pt idx="13">
                  <c:v>0.27</c:v>
                </c:pt>
                <c:pt idx="14">
                  <c:v>0.28999999999999998</c:v>
                </c:pt>
                <c:pt idx="15">
                  <c:v>0.31</c:v>
                </c:pt>
                <c:pt idx="16">
                  <c:v>0.33</c:v>
                </c:pt>
                <c:pt idx="17">
                  <c:v>0.35</c:v>
                </c:pt>
                <c:pt idx="18">
                  <c:v>0.37</c:v>
                </c:pt>
                <c:pt idx="19">
                  <c:v>0.39</c:v>
                </c:pt>
                <c:pt idx="20">
                  <c:v>0.41</c:v>
                </c:pt>
                <c:pt idx="21">
                  <c:v>0.43</c:v>
                </c:pt>
                <c:pt idx="22">
                  <c:v>0.45</c:v>
                </c:pt>
                <c:pt idx="23">
                  <c:v>0.47</c:v>
                </c:pt>
                <c:pt idx="24">
                  <c:v>0.49</c:v>
                </c:pt>
                <c:pt idx="25">
                  <c:v>0.51</c:v>
                </c:pt>
                <c:pt idx="26">
                  <c:v>0.53</c:v>
                </c:pt>
                <c:pt idx="27">
                  <c:v>0.55000000000000004</c:v>
                </c:pt>
                <c:pt idx="28">
                  <c:v>0.56999999999999995</c:v>
                </c:pt>
                <c:pt idx="29">
                  <c:v>0.59</c:v>
                </c:pt>
                <c:pt idx="30">
                  <c:v>0.61</c:v>
                </c:pt>
                <c:pt idx="31">
                  <c:v>0.63</c:v>
                </c:pt>
                <c:pt idx="32">
                  <c:v>0.65</c:v>
                </c:pt>
                <c:pt idx="33">
                  <c:v>0.67</c:v>
                </c:pt>
                <c:pt idx="34">
                  <c:v>0.69</c:v>
                </c:pt>
                <c:pt idx="35">
                  <c:v>0.71</c:v>
                </c:pt>
                <c:pt idx="36">
                  <c:v>0.73</c:v>
                </c:pt>
                <c:pt idx="37">
                  <c:v>0.75</c:v>
                </c:pt>
                <c:pt idx="38">
                  <c:v>0.77</c:v>
                </c:pt>
                <c:pt idx="39">
                  <c:v>0.79</c:v>
                </c:pt>
                <c:pt idx="40">
                  <c:v>0.81</c:v>
                </c:pt>
                <c:pt idx="41">
                  <c:v>0.83</c:v>
                </c:pt>
                <c:pt idx="42">
                  <c:v>0.85</c:v>
                </c:pt>
                <c:pt idx="43">
                  <c:v>0.87</c:v>
                </c:pt>
                <c:pt idx="44">
                  <c:v>0.89</c:v>
                </c:pt>
                <c:pt idx="45">
                  <c:v>0.91</c:v>
                </c:pt>
                <c:pt idx="46">
                  <c:v>0.93</c:v>
                </c:pt>
                <c:pt idx="47">
                  <c:v>0.95</c:v>
                </c:pt>
                <c:pt idx="48">
                  <c:v>0.97</c:v>
                </c:pt>
                <c:pt idx="49">
                  <c:v>0.99</c:v>
                </c:pt>
                <c:pt idx="50">
                  <c:v>1.01</c:v>
                </c:pt>
                <c:pt idx="51">
                  <c:v>1.03</c:v>
                </c:pt>
                <c:pt idx="52">
                  <c:v>1.05</c:v>
                </c:pt>
                <c:pt idx="53">
                  <c:v>1.07</c:v>
                </c:pt>
                <c:pt idx="54">
                  <c:v>1.0900000000000001</c:v>
                </c:pt>
                <c:pt idx="55">
                  <c:v>1.1100000000000001</c:v>
                </c:pt>
                <c:pt idx="56">
                  <c:v>1.1299999999999999</c:v>
                </c:pt>
                <c:pt idx="57">
                  <c:v>1.1499999999999999</c:v>
                </c:pt>
                <c:pt idx="58">
                  <c:v>1.17</c:v>
                </c:pt>
                <c:pt idx="59">
                  <c:v>1.19</c:v>
                </c:pt>
                <c:pt idx="60">
                  <c:v>1.21</c:v>
                </c:pt>
                <c:pt idx="61">
                  <c:v>1.23</c:v>
                </c:pt>
                <c:pt idx="62">
                  <c:v>1.25</c:v>
                </c:pt>
                <c:pt idx="63">
                  <c:v>1.27</c:v>
                </c:pt>
                <c:pt idx="64">
                  <c:v>1.29</c:v>
                </c:pt>
                <c:pt idx="65">
                  <c:v>1.31</c:v>
                </c:pt>
                <c:pt idx="66">
                  <c:v>1.33</c:v>
                </c:pt>
                <c:pt idx="67">
                  <c:v>1.35</c:v>
                </c:pt>
                <c:pt idx="68">
                  <c:v>1.37</c:v>
                </c:pt>
                <c:pt idx="69">
                  <c:v>1.39</c:v>
                </c:pt>
                <c:pt idx="70">
                  <c:v>1.41</c:v>
                </c:pt>
                <c:pt idx="71">
                  <c:v>1.43</c:v>
                </c:pt>
                <c:pt idx="72">
                  <c:v>1.45</c:v>
                </c:pt>
                <c:pt idx="73">
                  <c:v>1.47</c:v>
                </c:pt>
                <c:pt idx="74">
                  <c:v>1.49</c:v>
                </c:pt>
                <c:pt idx="75">
                  <c:v>1.51</c:v>
                </c:pt>
                <c:pt idx="76">
                  <c:v>1.53</c:v>
                </c:pt>
                <c:pt idx="77">
                  <c:v>1.55</c:v>
                </c:pt>
                <c:pt idx="78">
                  <c:v>1.57</c:v>
                </c:pt>
                <c:pt idx="79">
                  <c:v>1.59</c:v>
                </c:pt>
                <c:pt idx="80">
                  <c:v>1.61</c:v>
                </c:pt>
                <c:pt idx="81">
                  <c:v>1.63</c:v>
                </c:pt>
                <c:pt idx="82">
                  <c:v>1.65</c:v>
                </c:pt>
                <c:pt idx="83">
                  <c:v>1.67</c:v>
                </c:pt>
                <c:pt idx="84">
                  <c:v>1.69</c:v>
                </c:pt>
                <c:pt idx="85">
                  <c:v>1.71</c:v>
                </c:pt>
                <c:pt idx="86">
                  <c:v>1.73</c:v>
                </c:pt>
                <c:pt idx="87">
                  <c:v>1.75</c:v>
                </c:pt>
                <c:pt idx="88">
                  <c:v>1.77</c:v>
                </c:pt>
                <c:pt idx="89">
                  <c:v>1.79</c:v>
                </c:pt>
                <c:pt idx="90">
                  <c:v>1.81</c:v>
                </c:pt>
                <c:pt idx="91">
                  <c:v>1.83</c:v>
                </c:pt>
                <c:pt idx="92">
                  <c:v>1.85</c:v>
                </c:pt>
                <c:pt idx="93">
                  <c:v>1.87</c:v>
                </c:pt>
                <c:pt idx="94">
                  <c:v>1.89</c:v>
                </c:pt>
                <c:pt idx="95">
                  <c:v>1.91</c:v>
                </c:pt>
                <c:pt idx="96">
                  <c:v>1.93</c:v>
                </c:pt>
                <c:pt idx="97">
                  <c:v>1.95</c:v>
                </c:pt>
                <c:pt idx="98">
                  <c:v>1.97</c:v>
                </c:pt>
                <c:pt idx="99">
                  <c:v>1.99</c:v>
                </c:pt>
                <c:pt idx="100">
                  <c:v>2.0099999999999998</c:v>
                </c:pt>
              </c:numCache>
            </c:numRef>
          </c:cat>
          <c:val>
            <c:numRef>
              <c:f>Sheet1!$B$2:$B$102</c:f>
              <c:numCache>
                <c:formatCode>General</c:formatCode>
                <c:ptCount val="101"/>
                <c:pt idx="0">
                  <c:v>100</c:v>
                </c:pt>
                <c:pt idx="1">
                  <c:v>33.333333330000002</c:v>
                </c:pt>
                <c:pt idx="2">
                  <c:v>20</c:v>
                </c:pt>
                <c:pt idx="3">
                  <c:v>14.28571429</c:v>
                </c:pt>
                <c:pt idx="4">
                  <c:v>11.11111111</c:v>
                </c:pt>
                <c:pt idx="5">
                  <c:v>9.0909090910000003</c:v>
                </c:pt>
                <c:pt idx="6">
                  <c:v>7.692307692</c:v>
                </c:pt>
                <c:pt idx="7">
                  <c:v>6.6666666670000003</c:v>
                </c:pt>
                <c:pt idx="8">
                  <c:v>5.8823529409999997</c:v>
                </c:pt>
                <c:pt idx="9">
                  <c:v>5.263157895</c:v>
                </c:pt>
                <c:pt idx="10">
                  <c:v>4.7619047620000003</c:v>
                </c:pt>
                <c:pt idx="11">
                  <c:v>4.3478260869999996</c:v>
                </c:pt>
                <c:pt idx="12">
                  <c:v>4</c:v>
                </c:pt>
                <c:pt idx="13">
                  <c:v>3.703703704</c:v>
                </c:pt>
                <c:pt idx="14">
                  <c:v>3.448275862</c:v>
                </c:pt>
                <c:pt idx="15">
                  <c:v>3.225806452</c:v>
                </c:pt>
                <c:pt idx="16">
                  <c:v>3.0303030299999998</c:v>
                </c:pt>
                <c:pt idx="17">
                  <c:v>2.8571428569999999</c:v>
                </c:pt>
                <c:pt idx="18">
                  <c:v>2.7027027029999999</c:v>
                </c:pt>
                <c:pt idx="19">
                  <c:v>2.5641025640000001</c:v>
                </c:pt>
                <c:pt idx="20">
                  <c:v>2.4390243900000002</c:v>
                </c:pt>
                <c:pt idx="21">
                  <c:v>2.3255813949999999</c:v>
                </c:pt>
                <c:pt idx="22">
                  <c:v>2.2222222220000001</c:v>
                </c:pt>
                <c:pt idx="23">
                  <c:v>2.1276595739999999</c:v>
                </c:pt>
                <c:pt idx="24">
                  <c:v>2.0408163269999999</c:v>
                </c:pt>
                <c:pt idx="25">
                  <c:v>1.9607843140000001</c:v>
                </c:pt>
                <c:pt idx="26">
                  <c:v>1.886792453</c:v>
                </c:pt>
                <c:pt idx="27">
                  <c:v>1.818181818</c:v>
                </c:pt>
                <c:pt idx="28">
                  <c:v>1.754385965</c:v>
                </c:pt>
                <c:pt idx="29">
                  <c:v>1.6949152540000001</c:v>
                </c:pt>
                <c:pt idx="30">
                  <c:v>1.6393442620000001</c:v>
                </c:pt>
                <c:pt idx="31">
                  <c:v>1.587301587</c:v>
                </c:pt>
                <c:pt idx="32">
                  <c:v>1.538461538</c:v>
                </c:pt>
                <c:pt idx="33">
                  <c:v>1.4925373129999999</c:v>
                </c:pt>
                <c:pt idx="34">
                  <c:v>1.4492753620000001</c:v>
                </c:pt>
                <c:pt idx="35">
                  <c:v>1.4084507040000001</c:v>
                </c:pt>
                <c:pt idx="36">
                  <c:v>1.3698630140000001</c:v>
                </c:pt>
                <c:pt idx="37">
                  <c:v>1.3333333329999999</c:v>
                </c:pt>
                <c:pt idx="38">
                  <c:v>1.298701299</c:v>
                </c:pt>
                <c:pt idx="39">
                  <c:v>1.2658227849999999</c:v>
                </c:pt>
                <c:pt idx="40">
                  <c:v>1.2345679009999999</c:v>
                </c:pt>
                <c:pt idx="41">
                  <c:v>1.2048192769999999</c:v>
                </c:pt>
                <c:pt idx="42">
                  <c:v>1.1764705879999999</c:v>
                </c:pt>
                <c:pt idx="43">
                  <c:v>1.1494252869999999</c:v>
                </c:pt>
                <c:pt idx="44">
                  <c:v>1.123595506</c:v>
                </c:pt>
                <c:pt idx="45">
                  <c:v>1.0989010990000001</c:v>
                </c:pt>
                <c:pt idx="46">
                  <c:v>1.075268817</c:v>
                </c:pt>
                <c:pt idx="47">
                  <c:v>1.052631579</c:v>
                </c:pt>
                <c:pt idx="48">
                  <c:v>1.030927835</c:v>
                </c:pt>
                <c:pt idx="49">
                  <c:v>1.0101010100000001</c:v>
                </c:pt>
                <c:pt idx="50">
                  <c:v>0.99009901</c:v>
                </c:pt>
                <c:pt idx="51">
                  <c:v>0.97087378599999996</c:v>
                </c:pt>
                <c:pt idx="52">
                  <c:v>0.95238095199999995</c:v>
                </c:pt>
                <c:pt idx="53">
                  <c:v>0.93457943899999996</c:v>
                </c:pt>
                <c:pt idx="54">
                  <c:v>0.91743119299999998</c:v>
                </c:pt>
                <c:pt idx="55">
                  <c:v>0.90090090099999998</c:v>
                </c:pt>
                <c:pt idx="56">
                  <c:v>0.88495575199999998</c:v>
                </c:pt>
                <c:pt idx="57">
                  <c:v>0.869565217</c:v>
                </c:pt>
                <c:pt idx="58">
                  <c:v>0.85470085500000004</c:v>
                </c:pt>
                <c:pt idx="59">
                  <c:v>0.84033613399999996</c:v>
                </c:pt>
                <c:pt idx="60">
                  <c:v>0.82644628099999995</c:v>
                </c:pt>
                <c:pt idx="61">
                  <c:v>0.81300813000000005</c:v>
                </c:pt>
                <c:pt idx="62">
                  <c:v>0.8</c:v>
                </c:pt>
                <c:pt idx="63">
                  <c:v>0.78740157499999996</c:v>
                </c:pt>
                <c:pt idx="64">
                  <c:v>0.77519379799999999</c:v>
                </c:pt>
                <c:pt idx="65">
                  <c:v>0.76335877900000004</c:v>
                </c:pt>
                <c:pt idx="66">
                  <c:v>0.75187969899999996</c:v>
                </c:pt>
                <c:pt idx="67">
                  <c:v>0.74074074099999998</c:v>
                </c:pt>
                <c:pt idx="68">
                  <c:v>0.72992700700000002</c:v>
                </c:pt>
                <c:pt idx="69">
                  <c:v>0.71942446000000004</c:v>
                </c:pt>
                <c:pt idx="70">
                  <c:v>0.70921985799999998</c:v>
                </c:pt>
                <c:pt idx="71">
                  <c:v>0.69930069900000003</c:v>
                </c:pt>
                <c:pt idx="72">
                  <c:v>0.68965517200000004</c:v>
                </c:pt>
                <c:pt idx="73">
                  <c:v>0.68027210900000001</c:v>
                </c:pt>
                <c:pt idx="74">
                  <c:v>0.67114094000000002</c:v>
                </c:pt>
                <c:pt idx="75">
                  <c:v>0.66225165600000002</c:v>
                </c:pt>
                <c:pt idx="76">
                  <c:v>0.65359477099999996</c:v>
                </c:pt>
                <c:pt idx="77">
                  <c:v>0.64516129</c:v>
                </c:pt>
                <c:pt idx="78">
                  <c:v>0.63694267500000001</c:v>
                </c:pt>
                <c:pt idx="79">
                  <c:v>0.62893081799999995</c:v>
                </c:pt>
                <c:pt idx="80">
                  <c:v>0.62111801200000005</c:v>
                </c:pt>
                <c:pt idx="81">
                  <c:v>0.61349693299999997</c:v>
                </c:pt>
                <c:pt idx="82">
                  <c:v>0.606060606</c:v>
                </c:pt>
                <c:pt idx="83">
                  <c:v>0.59880239499999999</c:v>
                </c:pt>
                <c:pt idx="84">
                  <c:v>0.59171597600000003</c:v>
                </c:pt>
                <c:pt idx="85">
                  <c:v>0.58479532199999995</c:v>
                </c:pt>
                <c:pt idx="86">
                  <c:v>0.57803468199999997</c:v>
                </c:pt>
                <c:pt idx="87">
                  <c:v>0.571428571</c:v>
                </c:pt>
                <c:pt idx="88">
                  <c:v>0.56497175099999997</c:v>
                </c:pt>
                <c:pt idx="89">
                  <c:v>0.55865921799999996</c:v>
                </c:pt>
                <c:pt idx="90">
                  <c:v>0.55248618800000004</c:v>
                </c:pt>
                <c:pt idx="91">
                  <c:v>0.54644808700000003</c:v>
                </c:pt>
                <c:pt idx="92">
                  <c:v>0.54054054100000004</c:v>
                </c:pt>
                <c:pt idx="93">
                  <c:v>0.53475935799999996</c:v>
                </c:pt>
                <c:pt idx="94">
                  <c:v>0.52910052900000004</c:v>
                </c:pt>
                <c:pt idx="95">
                  <c:v>0.523560209</c:v>
                </c:pt>
                <c:pt idx="96">
                  <c:v>0.51813471499999997</c:v>
                </c:pt>
                <c:pt idx="97">
                  <c:v>0.51282051299999998</c:v>
                </c:pt>
                <c:pt idx="98">
                  <c:v>0.50761421299999998</c:v>
                </c:pt>
                <c:pt idx="99">
                  <c:v>0.50251256300000002</c:v>
                </c:pt>
                <c:pt idx="100">
                  <c:v>0.497512438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2-41D4-8C96-5084AEC01B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Aa1/AA+</c:v>
                </c:pt>
              </c:strCache>
            </c:strRef>
          </c:tx>
          <c:spPr>
            <a:solidFill>
              <a:srgbClr val="CCFFCC"/>
            </a:solidFill>
            <a:ln w="12716">
              <a:solidFill>
                <a:srgbClr val="000000"/>
              </a:solidFill>
              <a:prstDash val="solid"/>
            </a:ln>
          </c:spPr>
          <c:cat>
            <c:numRef>
              <c:f>Sheet1!$A$2:$A$102</c:f>
              <c:numCache>
                <c:formatCode>General</c:formatCode>
                <c:ptCount val="101"/>
                <c:pt idx="0">
                  <c:v>0.01</c:v>
                </c:pt>
                <c:pt idx="1">
                  <c:v>0.03</c:v>
                </c:pt>
                <c:pt idx="2">
                  <c:v>0.05</c:v>
                </c:pt>
                <c:pt idx="3">
                  <c:v>7.0000000000000007E-2</c:v>
                </c:pt>
                <c:pt idx="4">
                  <c:v>0.09</c:v>
                </c:pt>
                <c:pt idx="5">
                  <c:v>0.11</c:v>
                </c:pt>
                <c:pt idx="6">
                  <c:v>0.13</c:v>
                </c:pt>
                <c:pt idx="7">
                  <c:v>0.15</c:v>
                </c:pt>
                <c:pt idx="8">
                  <c:v>0.17</c:v>
                </c:pt>
                <c:pt idx="9">
                  <c:v>0.19</c:v>
                </c:pt>
                <c:pt idx="10">
                  <c:v>0.21</c:v>
                </c:pt>
                <c:pt idx="11">
                  <c:v>0.23</c:v>
                </c:pt>
                <c:pt idx="12">
                  <c:v>0.25</c:v>
                </c:pt>
                <c:pt idx="13">
                  <c:v>0.27</c:v>
                </c:pt>
                <c:pt idx="14">
                  <c:v>0.28999999999999998</c:v>
                </c:pt>
                <c:pt idx="15">
                  <c:v>0.31</c:v>
                </c:pt>
                <c:pt idx="16">
                  <c:v>0.33</c:v>
                </c:pt>
                <c:pt idx="17">
                  <c:v>0.35</c:v>
                </c:pt>
                <c:pt idx="18">
                  <c:v>0.37</c:v>
                </c:pt>
                <c:pt idx="19">
                  <c:v>0.39</c:v>
                </c:pt>
                <c:pt idx="20">
                  <c:v>0.41</c:v>
                </c:pt>
                <c:pt idx="21">
                  <c:v>0.43</c:v>
                </c:pt>
                <c:pt idx="22">
                  <c:v>0.45</c:v>
                </c:pt>
                <c:pt idx="23">
                  <c:v>0.47</c:v>
                </c:pt>
                <c:pt idx="24">
                  <c:v>0.49</c:v>
                </c:pt>
                <c:pt idx="25">
                  <c:v>0.51</c:v>
                </c:pt>
                <c:pt idx="26">
                  <c:v>0.53</c:v>
                </c:pt>
                <c:pt idx="27">
                  <c:v>0.55000000000000004</c:v>
                </c:pt>
                <c:pt idx="28">
                  <c:v>0.56999999999999995</c:v>
                </c:pt>
                <c:pt idx="29">
                  <c:v>0.59</c:v>
                </c:pt>
                <c:pt idx="30">
                  <c:v>0.61</c:v>
                </c:pt>
                <c:pt idx="31">
                  <c:v>0.63</c:v>
                </c:pt>
                <c:pt idx="32">
                  <c:v>0.65</c:v>
                </c:pt>
                <c:pt idx="33">
                  <c:v>0.67</c:v>
                </c:pt>
                <c:pt idx="34">
                  <c:v>0.69</c:v>
                </c:pt>
                <c:pt idx="35">
                  <c:v>0.71</c:v>
                </c:pt>
                <c:pt idx="36">
                  <c:v>0.73</c:v>
                </c:pt>
                <c:pt idx="37">
                  <c:v>0.75</c:v>
                </c:pt>
                <c:pt idx="38">
                  <c:v>0.77</c:v>
                </c:pt>
                <c:pt idx="39">
                  <c:v>0.79</c:v>
                </c:pt>
                <c:pt idx="40">
                  <c:v>0.81</c:v>
                </c:pt>
                <c:pt idx="41">
                  <c:v>0.83</c:v>
                </c:pt>
                <c:pt idx="42">
                  <c:v>0.85</c:v>
                </c:pt>
                <c:pt idx="43">
                  <c:v>0.87</c:v>
                </c:pt>
                <c:pt idx="44">
                  <c:v>0.89</c:v>
                </c:pt>
                <c:pt idx="45">
                  <c:v>0.91</c:v>
                </c:pt>
                <c:pt idx="46">
                  <c:v>0.93</c:v>
                </c:pt>
                <c:pt idx="47">
                  <c:v>0.95</c:v>
                </c:pt>
                <c:pt idx="48">
                  <c:v>0.97</c:v>
                </c:pt>
                <c:pt idx="49">
                  <c:v>0.99</c:v>
                </c:pt>
                <c:pt idx="50">
                  <c:v>1.01</c:v>
                </c:pt>
                <c:pt idx="51">
                  <c:v>1.03</c:v>
                </c:pt>
                <c:pt idx="52">
                  <c:v>1.05</c:v>
                </c:pt>
                <c:pt idx="53">
                  <c:v>1.07</c:v>
                </c:pt>
                <c:pt idx="54">
                  <c:v>1.0900000000000001</c:v>
                </c:pt>
                <c:pt idx="55">
                  <c:v>1.1100000000000001</c:v>
                </c:pt>
                <c:pt idx="56">
                  <c:v>1.1299999999999999</c:v>
                </c:pt>
                <c:pt idx="57">
                  <c:v>1.1499999999999999</c:v>
                </c:pt>
                <c:pt idx="58">
                  <c:v>1.17</c:v>
                </c:pt>
                <c:pt idx="59">
                  <c:v>1.19</c:v>
                </c:pt>
                <c:pt idx="60">
                  <c:v>1.21</c:v>
                </c:pt>
                <c:pt idx="61">
                  <c:v>1.23</c:v>
                </c:pt>
                <c:pt idx="62">
                  <c:v>1.25</c:v>
                </c:pt>
                <c:pt idx="63">
                  <c:v>1.27</c:v>
                </c:pt>
                <c:pt idx="64">
                  <c:v>1.29</c:v>
                </c:pt>
                <c:pt idx="65">
                  <c:v>1.31</c:v>
                </c:pt>
                <c:pt idx="66">
                  <c:v>1.33</c:v>
                </c:pt>
                <c:pt idx="67">
                  <c:v>1.35</c:v>
                </c:pt>
                <c:pt idx="68">
                  <c:v>1.37</c:v>
                </c:pt>
                <c:pt idx="69">
                  <c:v>1.39</c:v>
                </c:pt>
                <c:pt idx="70">
                  <c:v>1.41</c:v>
                </c:pt>
                <c:pt idx="71">
                  <c:v>1.43</c:v>
                </c:pt>
                <c:pt idx="72">
                  <c:v>1.45</c:v>
                </c:pt>
                <c:pt idx="73">
                  <c:v>1.47</c:v>
                </c:pt>
                <c:pt idx="74">
                  <c:v>1.49</c:v>
                </c:pt>
                <c:pt idx="75">
                  <c:v>1.51</c:v>
                </c:pt>
                <c:pt idx="76">
                  <c:v>1.53</c:v>
                </c:pt>
                <c:pt idx="77">
                  <c:v>1.55</c:v>
                </c:pt>
                <c:pt idx="78">
                  <c:v>1.57</c:v>
                </c:pt>
                <c:pt idx="79">
                  <c:v>1.59</c:v>
                </c:pt>
                <c:pt idx="80">
                  <c:v>1.61</c:v>
                </c:pt>
                <c:pt idx="81">
                  <c:v>1.63</c:v>
                </c:pt>
                <c:pt idx="82">
                  <c:v>1.65</c:v>
                </c:pt>
                <c:pt idx="83">
                  <c:v>1.67</c:v>
                </c:pt>
                <c:pt idx="84">
                  <c:v>1.69</c:v>
                </c:pt>
                <c:pt idx="85">
                  <c:v>1.71</c:v>
                </c:pt>
                <c:pt idx="86">
                  <c:v>1.73</c:v>
                </c:pt>
                <c:pt idx="87">
                  <c:v>1.75</c:v>
                </c:pt>
                <c:pt idx="88">
                  <c:v>1.77</c:v>
                </c:pt>
                <c:pt idx="89">
                  <c:v>1.79</c:v>
                </c:pt>
                <c:pt idx="90">
                  <c:v>1.81</c:v>
                </c:pt>
                <c:pt idx="91">
                  <c:v>1.83</c:v>
                </c:pt>
                <c:pt idx="92">
                  <c:v>1.85</c:v>
                </c:pt>
                <c:pt idx="93">
                  <c:v>1.87</c:v>
                </c:pt>
                <c:pt idx="94">
                  <c:v>1.89</c:v>
                </c:pt>
                <c:pt idx="95">
                  <c:v>1.91</c:v>
                </c:pt>
                <c:pt idx="96">
                  <c:v>1.93</c:v>
                </c:pt>
                <c:pt idx="97">
                  <c:v>1.95</c:v>
                </c:pt>
                <c:pt idx="98">
                  <c:v>1.97</c:v>
                </c:pt>
                <c:pt idx="99">
                  <c:v>1.99</c:v>
                </c:pt>
                <c:pt idx="100">
                  <c:v>2.0099999999999998</c:v>
                </c:pt>
              </c:numCache>
            </c:numRef>
          </c:cat>
          <c:val>
            <c:numRef>
              <c:f>Sheet1!$C$2:$C$102</c:f>
              <c:numCache>
                <c:formatCode>General</c:formatCode>
                <c:ptCount val="101"/>
                <c:pt idx="0">
                  <c:v>0</c:v>
                </c:pt>
                <c:pt idx="1">
                  <c:v>18.798245609999999</c:v>
                </c:pt>
                <c:pt idx="2">
                  <c:v>18.46103896</c:v>
                </c:pt>
                <c:pt idx="3">
                  <c:v>16.142120769999998</c:v>
                </c:pt>
                <c:pt idx="4">
                  <c:v>14.029914529999999</c:v>
                </c:pt>
                <c:pt idx="5">
                  <c:v>12.30690113</c:v>
                </c:pt>
                <c:pt idx="6">
                  <c:v>10.91597256</c:v>
                </c:pt>
                <c:pt idx="7">
                  <c:v>9.7824858760000009</c:v>
                </c:pt>
                <c:pt idx="8">
                  <c:v>8.8460734550000009</c:v>
                </c:pt>
                <c:pt idx="9">
                  <c:v>8.0617268979999999</c:v>
                </c:pt>
                <c:pt idx="10">
                  <c:v>7.3963230859999998</c:v>
                </c:pt>
                <c:pt idx="11">
                  <c:v>6.8253256640000002</c:v>
                </c:pt>
                <c:pt idx="12">
                  <c:v>6.3303249099999999</c:v>
                </c:pt>
                <c:pt idx="13">
                  <c:v>5.8973063970000004</c:v>
                </c:pt>
                <c:pt idx="14">
                  <c:v>5.5154465349999997</c:v>
                </c:pt>
                <c:pt idx="15">
                  <c:v>5.1762706999999999</c:v>
                </c:pt>
                <c:pt idx="16">
                  <c:v>4.8730583139999997</c:v>
                </c:pt>
                <c:pt idx="17">
                  <c:v>4.6004168249999999</c:v>
                </c:pt>
                <c:pt idx="18">
                  <c:v>4.3539723600000002</c:v>
                </c:pt>
                <c:pt idx="19">
                  <c:v>4.13014204</c:v>
                </c:pt>
                <c:pt idx="20">
                  <c:v>3.9259641680000001</c:v>
                </c:pt>
                <c:pt idx="21">
                  <c:v>3.7389700270000001</c:v>
                </c:pt>
                <c:pt idx="22">
                  <c:v>3.5670859539999999</c:v>
                </c:pt>
                <c:pt idx="23">
                  <c:v>3.408557729</c:v>
                </c:pt>
                <c:pt idx="24">
                  <c:v>3.2618916040000001</c:v>
                </c:pt>
                <c:pt idx="25">
                  <c:v>3.1258078650000001</c:v>
                </c:pt>
                <c:pt idx="26">
                  <c:v>2.9992039570000002</c:v>
                </c:pt>
                <c:pt idx="27">
                  <c:v>2.8811249409999999</c:v>
                </c:pt>
                <c:pt idx="28">
                  <c:v>2.7707396630000001</c:v>
                </c:pt>
                <c:pt idx="29">
                  <c:v>2.6673213750000002</c:v>
                </c:pt>
                <c:pt idx="30">
                  <c:v>2.5702318759999998</c:v>
                </c:pt>
                <c:pt idx="31">
                  <c:v>2.4789084579999998</c:v>
                </c:pt>
                <c:pt idx="32">
                  <c:v>2.392853085</c:v>
                </c:pt>
                <c:pt idx="33">
                  <c:v>2.3116233749999999</c:v>
                </c:pt>
                <c:pt idx="34">
                  <c:v>2.234825056</c:v>
                </c:pt>
                <c:pt idx="35">
                  <c:v>2.1621056049999998</c:v>
                </c:pt>
                <c:pt idx="36">
                  <c:v>2.0931488749999998</c:v>
                </c:pt>
                <c:pt idx="37">
                  <c:v>2.0276705279999998</c:v>
                </c:pt>
                <c:pt idx="38">
                  <c:v>1.965414134</c:v>
                </c:pt>
                <c:pt idx="39">
                  <c:v>1.906147839</c:v>
                </c:pt>
                <c:pt idx="40">
                  <c:v>1.849661489</c:v>
                </c:pt>
                <c:pt idx="41">
                  <c:v>1.7957641529999999</c:v>
                </c:pt>
                <c:pt idx="42">
                  <c:v>1.744281977</c:v>
                </c:pt>
                <c:pt idx="43">
                  <c:v>1.695056318</c:v>
                </c:pt>
                <c:pt idx="44">
                  <c:v>1.6479421169999999</c:v>
                </c:pt>
                <c:pt idx="45">
                  <c:v>1.602806478</c:v>
                </c:pt>
                <c:pt idx="46">
                  <c:v>1.5595274210000001</c:v>
                </c:pt>
                <c:pt idx="47">
                  <c:v>1.517992781</c:v>
                </c:pt>
                <c:pt idx="48">
                  <c:v>1.478099246</c:v>
                </c:pt>
                <c:pt idx="49">
                  <c:v>1.439751497</c:v>
                </c:pt>
                <c:pt idx="50">
                  <c:v>1.4028614530000001</c:v>
                </c:pt>
                <c:pt idx="51">
                  <c:v>1.367347595</c:v>
                </c:pt>
                <c:pt idx="52">
                  <c:v>1.3331343680000001</c:v>
                </c:pt>
                <c:pt idx="53">
                  <c:v>1.300151646</c:v>
                </c:pt>
                <c:pt idx="54">
                  <c:v>1.2683342500000001</c:v>
                </c:pt>
                <c:pt idx="55">
                  <c:v>1.2376215269999999</c:v>
                </c:pt>
                <c:pt idx="56">
                  <c:v>1.2079569530000001</c:v>
                </c:pt>
                <c:pt idx="57">
                  <c:v>1.1792877989999999</c:v>
                </c:pt>
                <c:pt idx="58">
                  <c:v>1.1515648089999999</c:v>
                </c:pt>
                <c:pt idx="59">
                  <c:v>1.124741926</c:v>
                </c:pt>
                <c:pt idx="60">
                  <c:v>1.0987760310000001</c:v>
                </c:pt>
                <c:pt idx="61">
                  <c:v>1.0736267150000001</c:v>
                </c:pt>
                <c:pt idx="62">
                  <c:v>1.0492560689999999</c:v>
                </c:pt>
                <c:pt idx="63">
                  <c:v>1.0256284950000001</c:v>
                </c:pt>
                <c:pt idx="64">
                  <c:v>1.0027105300000001</c:v>
                </c:pt>
                <c:pt idx="65">
                  <c:v>0.98047068999999998</c:v>
                </c:pt>
                <c:pt idx="66">
                  <c:v>0.95887932799999998</c:v>
                </c:pt>
                <c:pt idx="67">
                  <c:v>0.93790849700000001</c:v>
                </c:pt>
                <c:pt idx="68">
                  <c:v>0.91753183299999996</c:v>
                </c:pt>
                <c:pt idx="69">
                  <c:v>0.89772444600000001</c:v>
                </c:pt>
                <c:pt idx="70">
                  <c:v>0.87846281400000004</c:v>
                </c:pt>
                <c:pt idx="71">
                  <c:v>0.85972469500000004</c:v>
                </c:pt>
                <c:pt idx="72">
                  <c:v>0.84148903900000005</c:v>
                </c:pt>
                <c:pt idx="73">
                  <c:v>0.82373590699999999</c:v>
                </c:pt>
                <c:pt idx="74">
                  <c:v>0.80644640400000001</c:v>
                </c:pt>
                <c:pt idx="75">
                  <c:v>0.78960260599999998</c:v>
                </c:pt>
                <c:pt idx="76">
                  <c:v>0.77318750199999997</c:v>
                </c:pt>
                <c:pt idx="77">
                  <c:v>0.757184937</c:v>
                </c:pt>
                <c:pt idx="78">
                  <c:v>0.74157955399999997</c:v>
                </c:pt>
                <c:pt idx="79">
                  <c:v>0.72635675200000005</c:v>
                </c:pt>
                <c:pt idx="80">
                  <c:v>0.71150263499999999</c:v>
                </c:pt>
                <c:pt idx="81">
                  <c:v>0.69700397300000005</c:v>
                </c:pt>
                <c:pt idx="82">
                  <c:v>0.68284816000000004</c:v>
                </c:pt>
                <c:pt idx="83">
                  <c:v>0.66902317899999997</c:v>
                </c:pt>
                <c:pt idx="84">
                  <c:v>0.65551757099999997</c:v>
                </c:pt>
                <c:pt idx="85">
                  <c:v>0.64232039500000004</c:v>
                </c:pt>
                <c:pt idx="86">
                  <c:v>0.62942120899999998</c:v>
                </c:pt>
                <c:pt idx="87">
                  <c:v>0.61681003300000004</c:v>
                </c:pt>
                <c:pt idx="88">
                  <c:v>0.60447733000000003</c:v>
                </c:pt>
                <c:pt idx="89">
                  <c:v>0.59241398000000001</c:v>
                </c:pt>
                <c:pt idx="90">
                  <c:v>0.58061125400000002</c:v>
                </c:pt>
                <c:pt idx="91">
                  <c:v>0.56906079799999998</c:v>
                </c:pt>
                <c:pt idx="92">
                  <c:v>0.55775461100000001</c:v>
                </c:pt>
                <c:pt idx="93">
                  <c:v>0.54668502799999996</c:v>
                </c:pt>
                <c:pt idx="94">
                  <c:v>0.53584469800000001</c:v>
                </c:pt>
                <c:pt idx="95">
                  <c:v>0.52522657399999995</c:v>
                </c:pt>
                <c:pt idx="96">
                  <c:v>0.51482389500000003</c:v>
                </c:pt>
                <c:pt idx="97">
                  <c:v>0.50463016999999999</c:v>
                </c:pt>
                <c:pt idx="98">
                  <c:v>0.49463916699999999</c:v>
                </c:pt>
                <c:pt idx="99">
                  <c:v>0.484844899</c:v>
                </c:pt>
                <c:pt idx="100">
                  <c:v>0.47524161199999998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42-41D4-8C96-5084AEC01B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Aa2/AA</c:v>
                </c:pt>
              </c:strCache>
            </c:strRef>
          </c:tx>
          <c:spPr>
            <a:solidFill>
              <a:srgbClr val="FF99CC"/>
            </a:solidFill>
            <a:ln w="12716">
              <a:solidFill>
                <a:srgbClr val="000000"/>
              </a:solidFill>
              <a:prstDash val="solid"/>
            </a:ln>
          </c:spPr>
          <c:cat>
            <c:numRef>
              <c:f>Sheet1!$A$2:$A$102</c:f>
              <c:numCache>
                <c:formatCode>General</c:formatCode>
                <c:ptCount val="101"/>
                <c:pt idx="0">
                  <c:v>0.01</c:v>
                </c:pt>
                <c:pt idx="1">
                  <c:v>0.03</c:v>
                </c:pt>
                <c:pt idx="2">
                  <c:v>0.05</c:v>
                </c:pt>
                <c:pt idx="3">
                  <c:v>7.0000000000000007E-2</c:v>
                </c:pt>
                <c:pt idx="4">
                  <c:v>0.09</c:v>
                </c:pt>
                <c:pt idx="5">
                  <c:v>0.11</c:v>
                </c:pt>
                <c:pt idx="6">
                  <c:v>0.13</c:v>
                </c:pt>
                <c:pt idx="7">
                  <c:v>0.15</c:v>
                </c:pt>
                <c:pt idx="8">
                  <c:v>0.17</c:v>
                </c:pt>
                <c:pt idx="9">
                  <c:v>0.19</c:v>
                </c:pt>
                <c:pt idx="10">
                  <c:v>0.21</c:v>
                </c:pt>
                <c:pt idx="11">
                  <c:v>0.23</c:v>
                </c:pt>
                <c:pt idx="12">
                  <c:v>0.25</c:v>
                </c:pt>
                <c:pt idx="13">
                  <c:v>0.27</c:v>
                </c:pt>
                <c:pt idx="14">
                  <c:v>0.28999999999999998</c:v>
                </c:pt>
                <c:pt idx="15">
                  <c:v>0.31</c:v>
                </c:pt>
                <c:pt idx="16">
                  <c:v>0.33</c:v>
                </c:pt>
                <c:pt idx="17">
                  <c:v>0.35</c:v>
                </c:pt>
                <c:pt idx="18">
                  <c:v>0.37</c:v>
                </c:pt>
                <c:pt idx="19">
                  <c:v>0.39</c:v>
                </c:pt>
                <c:pt idx="20">
                  <c:v>0.41</c:v>
                </c:pt>
                <c:pt idx="21">
                  <c:v>0.43</c:v>
                </c:pt>
                <c:pt idx="22">
                  <c:v>0.45</c:v>
                </c:pt>
                <c:pt idx="23">
                  <c:v>0.47</c:v>
                </c:pt>
                <c:pt idx="24">
                  <c:v>0.49</c:v>
                </c:pt>
                <c:pt idx="25">
                  <c:v>0.51</c:v>
                </c:pt>
                <c:pt idx="26">
                  <c:v>0.53</c:v>
                </c:pt>
                <c:pt idx="27">
                  <c:v>0.55000000000000004</c:v>
                </c:pt>
                <c:pt idx="28">
                  <c:v>0.56999999999999995</c:v>
                </c:pt>
                <c:pt idx="29">
                  <c:v>0.59</c:v>
                </c:pt>
                <c:pt idx="30">
                  <c:v>0.61</c:v>
                </c:pt>
                <c:pt idx="31">
                  <c:v>0.63</c:v>
                </c:pt>
                <c:pt idx="32">
                  <c:v>0.65</c:v>
                </c:pt>
                <c:pt idx="33">
                  <c:v>0.67</c:v>
                </c:pt>
                <c:pt idx="34">
                  <c:v>0.69</c:v>
                </c:pt>
                <c:pt idx="35">
                  <c:v>0.71</c:v>
                </c:pt>
                <c:pt idx="36">
                  <c:v>0.73</c:v>
                </c:pt>
                <c:pt idx="37">
                  <c:v>0.75</c:v>
                </c:pt>
                <c:pt idx="38">
                  <c:v>0.77</c:v>
                </c:pt>
                <c:pt idx="39">
                  <c:v>0.79</c:v>
                </c:pt>
                <c:pt idx="40">
                  <c:v>0.81</c:v>
                </c:pt>
                <c:pt idx="41">
                  <c:v>0.83</c:v>
                </c:pt>
                <c:pt idx="42">
                  <c:v>0.85</c:v>
                </c:pt>
                <c:pt idx="43">
                  <c:v>0.87</c:v>
                </c:pt>
                <c:pt idx="44">
                  <c:v>0.89</c:v>
                </c:pt>
                <c:pt idx="45">
                  <c:v>0.91</c:v>
                </c:pt>
                <c:pt idx="46">
                  <c:v>0.93</c:v>
                </c:pt>
                <c:pt idx="47">
                  <c:v>0.95</c:v>
                </c:pt>
                <c:pt idx="48">
                  <c:v>0.97</c:v>
                </c:pt>
                <c:pt idx="49">
                  <c:v>0.99</c:v>
                </c:pt>
                <c:pt idx="50">
                  <c:v>1.01</c:v>
                </c:pt>
                <c:pt idx="51">
                  <c:v>1.03</c:v>
                </c:pt>
                <c:pt idx="52">
                  <c:v>1.05</c:v>
                </c:pt>
                <c:pt idx="53">
                  <c:v>1.07</c:v>
                </c:pt>
                <c:pt idx="54">
                  <c:v>1.0900000000000001</c:v>
                </c:pt>
                <c:pt idx="55">
                  <c:v>1.1100000000000001</c:v>
                </c:pt>
                <c:pt idx="56">
                  <c:v>1.1299999999999999</c:v>
                </c:pt>
                <c:pt idx="57">
                  <c:v>1.1499999999999999</c:v>
                </c:pt>
                <c:pt idx="58">
                  <c:v>1.17</c:v>
                </c:pt>
                <c:pt idx="59">
                  <c:v>1.19</c:v>
                </c:pt>
                <c:pt idx="60">
                  <c:v>1.21</c:v>
                </c:pt>
                <c:pt idx="61">
                  <c:v>1.23</c:v>
                </c:pt>
                <c:pt idx="62">
                  <c:v>1.25</c:v>
                </c:pt>
                <c:pt idx="63">
                  <c:v>1.27</c:v>
                </c:pt>
                <c:pt idx="64">
                  <c:v>1.29</c:v>
                </c:pt>
                <c:pt idx="65">
                  <c:v>1.31</c:v>
                </c:pt>
                <c:pt idx="66">
                  <c:v>1.33</c:v>
                </c:pt>
                <c:pt idx="67">
                  <c:v>1.35</c:v>
                </c:pt>
                <c:pt idx="68">
                  <c:v>1.37</c:v>
                </c:pt>
                <c:pt idx="69">
                  <c:v>1.39</c:v>
                </c:pt>
                <c:pt idx="70">
                  <c:v>1.41</c:v>
                </c:pt>
                <c:pt idx="71">
                  <c:v>1.43</c:v>
                </c:pt>
                <c:pt idx="72">
                  <c:v>1.45</c:v>
                </c:pt>
                <c:pt idx="73">
                  <c:v>1.47</c:v>
                </c:pt>
                <c:pt idx="74">
                  <c:v>1.49</c:v>
                </c:pt>
                <c:pt idx="75">
                  <c:v>1.51</c:v>
                </c:pt>
                <c:pt idx="76">
                  <c:v>1.53</c:v>
                </c:pt>
                <c:pt idx="77">
                  <c:v>1.55</c:v>
                </c:pt>
                <c:pt idx="78">
                  <c:v>1.57</c:v>
                </c:pt>
                <c:pt idx="79">
                  <c:v>1.59</c:v>
                </c:pt>
                <c:pt idx="80">
                  <c:v>1.61</c:v>
                </c:pt>
                <c:pt idx="81">
                  <c:v>1.63</c:v>
                </c:pt>
                <c:pt idx="82">
                  <c:v>1.65</c:v>
                </c:pt>
                <c:pt idx="83">
                  <c:v>1.67</c:v>
                </c:pt>
                <c:pt idx="84">
                  <c:v>1.69</c:v>
                </c:pt>
                <c:pt idx="85">
                  <c:v>1.71</c:v>
                </c:pt>
                <c:pt idx="86">
                  <c:v>1.73</c:v>
                </c:pt>
                <c:pt idx="87">
                  <c:v>1.75</c:v>
                </c:pt>
                <c:pt idx="88">
                  <c:v>1.77</c:v>
                </c:pt>
                <c:pt idx="89">
                  <c:v>1.79</c:v>
                </c:pt>
                <c:pt idx="90">
                  <c:v>1.81</c:v>
                </c:pt>
                <c:pt idx="91">
                  <c:v>1.83</c:v>
                </c:pt>
                <c:pt idx="92">
                  <c:v>1.85</c:v>
                </c:pt>
                <c:pt idx="93">
                  <c:v>1.87</c:v>
                </c:pt>
                <c:pt idx="94">
                  <c:v>1.89</c:v>
                </c:pt>
                <c:pt idx="95">
                  <c:v>1.91</c:v>
                </c:pt>
                <c:pt idx="96">
                  <c:v>1.93</c:v>
                </c:pt>
                <c:pt idx="97">
                  <c:v>1.95</c:v>
                </c:pt>
                <c:pt idx="98">
                  <c:v>1.97</c:v>
                </c:pt>
                <c:pt idx="99">
                  <c:v>1.99</c:v>
                </c:pt>
                <c:pt idx="100">
                  <c:v>2.0099999999999998</c:v>
                </c:pt>
              </c:numCache>
            </c:numRef>
          </c:cat>
          <c:val>
            <c:numRef>
              <c:f>Sheet1!$D$2:$D$102</c:f>
              <c:numCache>
                <c:formatCode>General</c:formatCode>
                <c:ptCount val="101"/>
                <c:pt idx="0">
                  <c:v>0</c:v>
                </c:pt>
                <c:pt idx="1">
                  <c:v>4.1112781949999997</c:v>
                </c:pt>
                <c:pt idx="2">
                  <c:v>8.6389610389999998</c:v>
                </c:pt>
                <c:pt idx="3">
                  <c:v>10.051475290000001</c:v>
                </c:pt>
                <c:pt idx="4">
                  <c:v>10.32261072</c:v>
                </c:pt>
                <c:pt idx="5">
                  <c:v>10.13462221</c:v>
                </c:pt>
                <c:pt idx="6">
                  <c:v>9.7600124279999996</c:v>
                </c:pt>
                <c:pt idx="7">
                  <c:v>9.3175141240000006</c:v>
                </c:pt>
                <c:pt idx="8">
                  <c:v>8.8613695220000004</c:v>
                </c:pt>
                <c:pt idx="9">
                  <c:v>8.4166246410000003</c:v>
                </c:pt>
                <c:pt idx="10">
                  <c:v>7.9944037310000002</c:v>
                </c:pt>
                <c:pt idx="11">
                  <c:v>7.5989793969999999</c:v>
                </c:pt>
                <c:pt idx="12">
                  <c:v>7.2312135519999998</c:v>
                </c:pt>
                <c:pt idx="13">
                  <c:v>6.8902942469999999</c:v>
                </c:pt>
                <c:pt idx="14">
                  <c:v>6.5746337669999999</c:v>
                </c:pt>
                <c:pt idx="15">
                  <c:v>6.2823384329999996</c:v>
                </c:pt>
                <c:pt idx="16">
                  <c:v>6.0114534700000002</c:v>
                </c:pt>
                <c:pt idx="17">
                  <c:v>5.7600873769999996</c:v>
                </c:pt>
                <c:pt idx="18">
                  <c:v>5.5264710040000002</c:v>
                </c:pt>
                <c:pt idx="19">
                  <c:v>5.308981202</c:v>
                </c:pt>
                <c:pt idx="20">
                  <c:v>5.1061454619999997</c:v>
                </c:pt>
                <c:pt idx="21">
                  <c:v>4.9166366960000003</c:v>
                </c:pt>
                <c:pt idx="22">
                  <c:v>4.7392632519999998</c:v>
                </c:pt>
                <c:pt idx="23">
                  <c:v>4.5729570080000004</c:v>
                </c:pt>
                <c:pt idx="24">
                  <c:v>4.4167610960000001</c:v>
                </c:pt>
                <c:pt idx="25">
                  <c:v>4.2698180780000001</c:v>
                </c:pt>
                <c:pt idx="26">
                  <c:v>4.1313589630000003</c:v>
                </c:pt>
                <c:pt idx="27">
                  <c:v>4.0006932409999996</c:v>
                </c:pt>
                <c:pt idx="28">
                  <c:v>3.8771999529999999</c:v>
                </c:pt>
                <c:pt idx="29">
                  <c:v>3.760319762</c:v>
                </c:pt>
                <c:pt idx="30">
                  <c:v>3.649547949</c:v>
                </c:pt>
                <c:pt idx="31">
                  <c:v>3.5444282519999999</c:v>
                </c:pt>
                <c:pt idx="32">
                  <c:v>3.4445474460000001</c:v>
                </c:pt>
                <c:pt idx="33">
                  <c:v>3.3495305869999998</c:v>
                </c:pt>
                <c:pt idx="34">
                  <c:v>3.2590368359999999</c:v>
                </c:pt>
                <c:pt idx="35">
                  <c:v>3.1727557929999999</c:v>
                </c:pt>
                <c:pt idx="36">
                  <c:v>3.0904042600000001</c:v>
                </c:pt>
                <c:pt idx="37">
                  <c:v>3.0117234119999998</c:v>
                </c:pt>
                <c:pt idx="38">
                  <c:v>2.9364762830000002</c:v>
                </c:pt>
                <c:pt idx="39">
                  <c:v>2.8644455610000001</c:v>
                </c:pt>
                <c:pt idx="40">
                  <c:v>2.7954316260000001</c:v>
                </c:pt>
                <c:pt idx="41">
                  <c:v>2.7292508240000002</c:v>
                </c:pt>
                <c:pt idx="42">
                  <c:v>2.6657339210000002</c:v>
                </c:pt>
                <c:pt idx="43">
                  <c:v>2.6047247439999999</c:v>
                </c:pt>
                <c:pt idx="44">
                  <c:v>2.5460789579999998</c:v>
                </c:pt>
                <c:pt idx="45">
                  <c:v>2.4896629809999999</c:v>
                </c:pt>
                <c:pt idx="46">
                  <c:v>2.435353015</c:v>
                </c:pt>
                <c:pt idx="47">
                  <c:v>2.3830341759999998</c:v>
                </c:pt>
                <c:pt idx="48">
                  <c:v>2.332599713</c:v>
                </c:pt>
                <c:pt idx="49">
                  <c:v>2.2839503099999998</c:v>
                </c:pt>
                <c:pt idx="50">
                  <c:v>2.2369934539999998</c:v>
                </c:pt>
                <c:pt idx="51">
                  <c:v>2.1916428720000001</c:v>
                </c:pt>
                <c:pt idx="52">
                  <c:v>2.1478180130000002</c:v>
                </c:pt>
                <c:pt idx="53">
                  <c:v>2.105443588</c:v>
                </c:pt>
                <c:pt idx="54">
                  <c:v>2.0644491490000001</c:v>
                </c:pt>
                <c:pt idx="55">
                  <c:v>2.0247687120000002</c:v>
                </c:pt>
                <c:pt idx="56">
                  <c:v>1.9863404069999999</c:v>
                </c:pt>
                <c:pt idx="57">
                  <c:v>1.9491061679999999</c:v>
                </c:pt>
                <c:pt idx="58">
                  <c:v>1.9130114439999999</c:v>
                </c:pt>
                <c:pt idx="59">
                  <c:v>1.8780049430000001</c:v>
                </c:pt>
                <c:pt idx="60">
                  <c:v>1.844038388</c:v>
                </c:pt>
                <c:pt idx="61">
                  <c:v>1.811066305</c:v>
                </c:pt>
                <c:pt idx="62">
                  <c:v>1.7790458179999999</c:v>
                </c:pt>
                <c:pt idx="63">
                  <c:v>1.747936473</c:v>
                </c:pt>
                <c:pt idx="64">
                  <c:v>1.7177000680000001</c:v>
                </c:pt>
                <c:pt idx="65">
                  <c:v>1.688300495</c:v>
                </c:pt>
                <c:pt idx="66">
                  <c:v>1.6597036060000001</c:v>
                </c:pt>
                <c:pt idx="67">
                  <c:v>1.631877078</c:v>
                </c:pt>
                <c:pt idx="68">
                  <c:v>1.6047902949999999</c:v>
                </c:pt>
                <c:pt idx="69">
                  <c:v>1.578414234</c:v>
                </c:pt>
                <c:pt idx="70">
                  <c:v>1.552721368</c:v>
                </c:pt>
                <c:pt idx="71">
                  <c:v>1.527685569</c:v>
                </c:pt>
                <c:pt idx="72">
                  <c:v>1.5032820179999999</c:v>
                </c:pt>
                <c:pt idx="73">
                  <c:v>1.4794871300000001</c:v>
                </c:pt>
                <c:pt idx="74">
                  <c:v>1.4562784710000001</c:v>
                </c:pt>
                <c:pt idx="75">
                  <c:v>1.433634697</c:v>
                </c:pt>
                <c:pt idx="76">
                  <c:v>1.411535483</c:v>
                </c:pt>
                <c:pt idx="77">
                  <c:v>1.3899614650000001</c:v>
                </c:pt>
                <c:pt idx="78">
                  <c:v>1.368894184</c:v>
                </c:pt>
                <c:pt idx="79">
                  <c:v>1.348316034</c:v>
                </c:pt>
                <c:pt idx="80">
                  <c:v>1.328210213</c:v>
                </c:pt>
                <c:pt idx="81">
                  <c:v>1.3085606780000001</c:v>
                </c:pt>
                <c:pt idx="82">
                  <c:v>1.289352104</c:v>
                </c:pt>
                <c:pt idx="83">
                  <c:v>1.2705698409999999</c:v>
                </c:pt>
                <c:pt idx="84">
                  <c:v>1.2521998809999999</c:v>
                </c:pt>
                <c:pt idx="85">
                  <c:v>1.2342288210000001</c:v>
                </c:pt>
                <c:pt idx="86">
                  <c:v>1.2166438319999999</c:v>
                </c:pt>
                <c:pt idx="87">
                  <c:v>1.1994326280000001</c:v>
                </c:pt>
                <c:pt idx="88">
                  <c:v>1.1825834390000001</c:v>
                </c:pt>
                <c:pt idx="89">
                  <c:v>1.1660849790000001</c:v>
                </c:pt>
                <c:pt idx="90">
                  <c:v>1.1499264309999999</c:v>
                </c:pt>
                <c:pt idx="91">
                  <c:v>1.134097414</c:v>
                </c:pt>
                <c:pt idx="92">
                  <c:v>1.1185879649999999</c:v>
                </c:pt>
                <c:pt idx="93">
                  <c:v>1.1033885189999999</c:v>
                </c:pt>
                <c:pt idx="94">
                  <c:v>1.088489888</c:v>
                </c:pt>
                <c:pt idx="95">
                  <c:v>1.073883242</c:v>
                </c:pt>
                <c:pt idx="96">
                  <c:v>1.059560093</c:v>
                </c:pt>
                <c:pt idx="97">
                  <c:v>1.0455122800000001</c:v>
                </c:pt>
                <c:pt idx="98">
                  <c:v>1.03173195</c:v>
                </c:pt>
                <c:pt idx="99">
                  <c:v>1.0182115460000001</c:v>
                </c:pt>
                <c:pt idx="100">
                  <c:v>1.0049437919999999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42-41D4-8C96-5084AEC01B8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Aa3/AA-</c:v>
                </c:pt>
              </c:strCache>
            </c:strRef>
          </c:tx>
          <c:spPr>
            <a:solidFill>
              <a:srgbClr val="FFFF99"/>
            </a:solidFill>
            <a:ln w="12716">
              <a:solidFill>
                <a:srgbClr val="000000"/>
              </a:solidFill>
              <a:prstDash val="solid"/>
            </a:ln>
          </c:spPr>
          <c:cat>
            <c:numRef>
              <c:f>Sheet1!$A$2:$A$102</c:f>
              <c:numCache>
                <c:formatCode>General</c:formatCode>
                <c:ptCount val="101"/>
                <c:pt idx="0">
                  <c:v>0.01</c:v>
                </c:pt>
                <c:pt idx="1">
                  <c:v>0.03</c:v>
                </c:pt>
                <c:pt idx="2">
                  <c:v>0.05</c:v>
                </c:pt>
                <c:pt idx="3">
                  <c:v>7.0000000000000007E-2</c:v>
                </c:pt>
                <c:pt idx="4">
                  <c:v>0.09</c:v>
                </c:pt>
                <c:pt idx="5">
                  <c:v>0.11</c:v>
                </c:pt>
                <c:pt idx="6">
                  <c:v>0.13</c:v>
                </c:pt>
                <c:pt idx="7">
                  <c:v>0.15</c:v>
                </c:pt>
                <c:pt idx="8">
                  <c:v>0.17</c:v>
                </c:pt>
                <c:pt idx="9">
                  <c:v>0.19</c:v>
                </c:pt>
                <c:pt idx="10">
                  <c:v>0.21</c:v>
                </c:pt>
                <c:pt idx="11">
                  <c:v>0.23</c:v>
                </c:pt>
                <c:pt idx="12">
                  <c:v>0.25</c:v>
                </c:pt>
                <c:pt idx="13">
                  <c:v>0.27</c:v>
                </c:pt>
                <c:pt idx="14">
                  <c:v>0.28999999999999998</c:v>
                </c:pt>
                <c:pt idx="15">
                  <c:v>0.31</c:v>
                </c:pt>
                <c:pt idx="16">
                  <c:v>0.33</c:v>
                </c:pt>
                <c:pt idx="17">
                  <c:v>0.35</c:v>
                </c:pt>
                <c:pt idx="18">
                  <c:v>0.37</c:v>
                </c:pt>
                <c:pt idx="19">
                  <c:v>0.39</c:v>
                </c:pt>
                <c:pt idx="20">
                  <c:v>0.41</c:v>
                </c:pt>
                <c:pt idx="21">
                  <c:v>0.43</c:v>
                </c:pt>
                <c:pt idx="22">
                  <c:v>0.45</c:v>
                </c:pt>
                <c:pt idx="23">
                  <c:v>0.47</c:v>
                </c:pt>
                <c:pt idx="24">
                  <c:v>0.49</c:v>
                </c:pt>
                <c:pt idx="25">
                  <c:v>0.51</c:v>
                </c:pt>
                <c:pt idx="26">
                  <c:v>0.53</c:v>
                </c:pt>
                <c:pt idx="27">
                  <c:v>0.55000000000000004</c:v>
                </c:pt>
                <c:pt idx="28">
                  <c:v>0.56999999999999995</c:v>
                </c:pt>
                <c:pt idx="29">
                  <c:v>0.59</c:v>
                </c:pt>
                <c:pt idx="30">
                  <c:v>0.61</c:v>
                </c:pt>
                <c:pt idx="31">
                  <c:v>0.63</c:v>
                </c:pt>
                <c:pt idx="32">
                  <c:v>0.65</c:v>
                </c:pt>
                <c:pt idx="33">
                  <c:v>0.67</c:v>
                </c:pt>
                <c:pt idx="34">
                  <c:v>0.69</c:v>
                </c:pt>
                <c:pt idx="35">
                  <c:v>0.71</c:v>
                </c:pt>
                <c:pt idx="36">
                  <c:v>0.73</c:v>
                </c:pt>
                <c:pt idx="37">
                  <c:v>0.75</c:v>
                </c:pt>
                <c:pt idx="38">
                  <c:v>0.77</c:v>
                </c:pt>
                <c:pt idx="39">
                  <c:v>0.79</c:v>
                </c:pt>
                <c:pt idx="40">
                  <c:v>0.81</c:v>
                </c:pt>
                <c:pt idx="41">
                  <c:v>0.83</c:v>
                </c:pt>
                <c:pt idx="42">
                  <c:v>0.85</c:v>
                </c:pt>
                <c:pt idx="43">
                  <c:v>0.87</c:v>
                </c:pt>
                <c:pt idx="44">
                  <c:v>0.89</c:v>
                </c:pt>
                <c:pt idx="45">
                  <c:v>0.91</c:v>
                </c:pt>
                <c:pt idx="46">
                  <c:v>0.93</c:v>
                </c:pt>
                <c:pt idx="47">
                  <c:v>0.95</c:v>
                </c:pt>
                <c:pt idx="48">
                  <c:v>0.97</c:v>
                </c:pt>
                <c:pt idx="49">
                  <c:v>0.99</c:v>
                </c:pt>
                <c:pt idx="50">
                  <c:v>1.01</c:v>
                </c:pt>
                <c:pt idx="51">
                  <c:v>1.03</c:v>
                </c:pt>
                <c:pt idx="52">
                  <c:v>1.05</c:v>
                </c:pt>
                <c:pt idx="53">
                  <c:v>1.07</c:v>
                </c:pt>
                <c:pt idx="54">
                  <c:v>1.0900000000000001</c:v>
                </c:pt>
                <c:pt idx="55">
                  <c:v>1.1100000000000001</c:v>
                </c:pt>
                <c:pt idx="56">
                  <c:v>1.1299999999999999</c:v>
                </c:pt>
                <c:pt idx="57">
                  <c:v>1.1499999999999999</c:v>
                </c:pt>
                <c:pt idx="58">
                  <c:v>1.17</c:v>
                </c:pt>
                <c:pt idx="59">
                  <c:v>1.19</c:v>
                </c:pt>
                <c:pt idx="60">
                  <c:v>1.21</c:v>
                </c:pt>
                <c:pt idx="61">
                  <c:v>1.23</c:v>
                </c:pt>
                <c:pt idx="62">
                  <c:v>1.25</c:v>
                </c:pt>
                <c:pt idx="63">
                  <c:v>1.27</c:v>
                </c:pt>
                <c:pt idx="64">
                  <c:v>1.29</c:v>
                </c:pt>
                <c:pt idx="65">
                  <c:v>1.31</c:v>
                </c:pt>
                <c:pt idx="66">
                  <c:v>1.33</c:v>
                </c:pt>
                <c:pt idx="67">
                  <c:v>1.35</c:v>
                </c:pt>
                <c:pt idx="68">
                  <c:v>1.37</c:v>
                </c:pt>
                <c:pt idx="69">
                  <c:v>1.39</c:v>
                </c:pt>
                <c:pt idx="70">
                  <c:v>1.41</c:v>
                </c:pt>
                <c:pt idx="71">
                  <c:v>1.43</c:v>
                </c:pt>
                <c:pt idx="72">
                  <c:v>1.45</c:v>
                </c:pt>
                <c:pt idx="73">
                  <c:v>1.47</c:v>
                </c:pt>
                <c:pt idx="74">
                  <c:v>1.49</c:v>
                </c:pt>
                <c:pt idx="75">
                  <c:v>1.51</c:v>
                </c:pt>
                <c:pt idx="76">
                  <c:v>1.53</c:v>
                </c:pt>
                <c:pt idx="77">
                  <c:v>1.55</c:v>
                </c:pt>
                <c:pt idx="78">
                  <c:v>1.57</c:v>
                </c:pt>
                <c:pt idx="79">
                  <c:v>1.59</c:v>
                </c:pt>
                <c:pt idx="80">
                  <c:v>1.61</c:v>
                </c:pt>
                <c:pt idx="81">
                  <c:v>1.63</c:v>
                </c:pt>
                <c:pt idx="82">
                  <c:v>1.65</c:v>
                </c:pt>
                <c:pt idx="83">
                  <c:v>1.67</c:v>
                </c:pt>
                <c:pt idx="84">
                  <c:v>1.69</c:v>
                </c:pt>
                <c:pt idx="85">
                  <c:v>1.71</c:v>
                </c:pt>
                <c:pt idx="86">
                  <c:v>1.73</c:v>
                </c:pt>
                <c:pt idx="87">
                  <c:v>1.75</c:v>
                </c:pt>
                <c:pt idx="88">
                  <c:v>1.77</c:v>
                </c:pt>
                <c:pt idx="89">
                  <c:v>1.79</c:v>
                </c:pt>
                <c:pt idx="90">
                  <c:v>1.81</c:v>
                </c:pt>
                <c:pt idx="91">
                  <c:v>1.83</c:v>
                </c:pt>
                <c:pt idx="92">
                  <c:v>1.85</c:v>
                </c:pt>
                <c:pt idx="93">
                  <c:v>1.87</c:v>
                </c:pt>
                <c:pt idx="94">
                  <c:v>1.89</c:v>
                </c:pt>
                <c:pt idx="95">
                  <c:v>1.91</c:v>
                </c:pt>
                <c:pt idx="96">
                  <c:v>1.93</c:v>
                </c:pt>
                <c:pt idx="97">
                  <c:v>1.95</c:v>
                </c:pt>
                <c:pt idx="98">
                  <c:v>1.97</c:v>
                </c:pt>
                <c:pt idx="99">
                  <c:v>1.99</c:v>
                </c:pt>
                <c:pt idx="100">
                  <c:v>2.0099999999999998</c:v>
                </c:pt>
              </c:numCache>
            </c:numRef>
          </c:cat>
          <c:val>
            <c:numRef>
              <c:f>Sheet1!$E$2:$E$102</c:f>
              <c:numCache>
                <c:formatCode>General</c:formatCode>
                <c:ptCount val="101"/>
                <c:pt idx="0">
                  <c:v>2.1390374329999999</c:v>
                </c:pt>
                <c:pt idx="1">
                  <c:v>4.3956043960000004</c:v>
                </c:pt>
                <c:pt idx="2">
                  <c:v>5.3333333329999997</c:v>
                </c:pt>
                <c:pt idx="3">
                  <c:v>5.6795131850000002</c:v>
                </c:pt>
                <c:pt idx="4">
                  <c:v>5.7416267940000001</c:v>
                </c:pt>
                <c:pt idx="5">
                  <c:v>5.6628056630000003</c:v>
                </c:pt>
                <c:pt idx="6">
                  <c:v>5.5143160130000002</c:v>
                </c:pt>
                <c:pt idx="7">
                  <c:v>5.3333333329999997</c:v>
                </c:pt>
                <c:pt idx="8">
                  <c:v>5.1398337109999996</c:v>
                </c:pt>
                <c:pt idx="9">
                  <c:v>4.9446974629999998</c:v>
                </c:pt>
                <c:pt idx="10">
                  <c:v>4.7538200340000003</c:v>
                </c:pt>
                <c:pt idx="11">
                  <c:v>4.5702930950000002</c:v>
                </c:pt>
                <c:pt idx="12">
                  <c:v>4.3956043960000004</c:v>
                </c:pt>
                <c:pt idx="13">
                  <c:v>4.2303172739999999</c:v>
                </c:pt>
                <c:pt idx="14">
                  <c:v>4.0744643480000002</c:v>
                </c:pt>
                <c:pt idx="15">
                  <c:v>3.9277795379999998</c:v>
                </c:pt>
                <c:pt idx="16">
                  <c:v>3.7898363480000001</c:v>
                </c:pt>
                <c:pt idx="17">
                  <c:v>3.6601307190000001</c:v>
                </c:pt>
                <c:pt idx="18">
                  <c:v>3.5381305279999999</c:v>
                </c:pt>
                <c:pt idx="19">
                  <c:v>3.423304806</c:v>
                </c:pt>
                <c:pt idx="20">
                  <c:v>3.315140489</c:v>
                </c:pt>
                <c:pt idx="21">
                  <c:v>3.2131515039999998</c:v>
                </c:pt>
                <c:pt idx="22">
                  <c:v>3.116883117</c:v>
                </c:pt>
                <c:pt idx="23">
                  <c:v>3.025913407</c:v>
                </c:pt>
                <c:pt idx="24">
                  <c:v>2.939853007</c:v>
                </c:pt>
                <c:pt idx="25">
                  <c:v>2.858343842</c:v>
                </c:pt>
                <c:pt idx="26">
                  <c:v>2.7810573270000001</c:v>
                </c:pt>
                <c:pt idx="27">
                  <c:v>2.7076923079999999</c:v>
                </c:pt>
                <c:pt idx="28">
                  <c:v>2.6379729260000002</c:v>
                </c:pt>
                <c:pt idx="29">
                  <c:v>2.5716465080000002</c:v>
                </c:pt>
                <c:pt idx="30">
                  <c:v>2.5084815460000001</c:v>
                </c:pt>
                <c:pt idx="31">
                  <c:v>2.4482658119999998</c:v>
                </c:pt>
                <c:pt idx="32">
                  <c:v>2.3908045979999999</c:v>
                </c:pt>
                <c:pt idx="33">
                  <c:v>2.3359191140000002</c:v>
                </c:pt>
                <c:pt idx="34">
                  <c:v>2.2834450240000002</c:v>
                </c:pt>
                <c:pt idx="35">
                  <c:v>2.233231108</c:v>
                </c:pt>
                <c:pt idx="36">
                  <c:v>2.1851380680000001</c:v>
                </c:pt>
                <c:pt idx="37">
                  <c:v>2.1390374329999999</c:v>
                </c:pt>
                <c:pt idx="38">
                  <c:v>2.0948105830000001</c:v>
                </c:pt>
                <c:pt idx="39">
                  <c:v>2.0523478599999998</c:v>
                </c:pt>
                <c:pt idx="40">
                  <c:v>2.0115477739999998</c:v>
                </c:pt>
                <c:pt idx="41">
                  <c:v>1.9723162830000001</c:v>
                </c:pt>
                <c:pt idx="42">
                  <c:v>1.934566145</c:v>
                </c:pt>
                <c:pt idx="43">
                  <c:v>1.898216331</c:v>
                </c:pt>
                <c:pt idx="44">
                  <c:v>1.8631914999999999</c:v>
                </c:pt>
                <c:pt idx="45">
                  <c:v>1.829421521</c:v>
                </c:pt>
                <c:pt idx="46">
                  <c:v>1.7968410379999999</c:v>
                </c:pt>
                <c:pt idx="47">
                  <c:v>1.765389082</c:v>
                </c:pt>
                <c:pt idx="48">
                  <c:v>1.7350087199999999</c:v>
                </c:pt>
                <c:pt idx="49">
                  <c:v>1.7056467239999999</c:v>
                </c:pt>
                <c:pt idx="50">
                  <c:v>1.6772532899999999</c:v>
                </c:pt>
                <c:pt idx="51">
                  <c:v>1.6497817640000001</c:v>
                </c:pt>
                <c:pt idx="52">
                  <c:v>1.6231884059999999</c:v>
                </c:pt>
                <c:pt idx="53">
                  <c:v>1.5974321650000001</c:v>
                </c:pt>
                <c:pt idx="54">
                  <c:v>1.5724744829999999</c:v>
                </c:pt>
                <c:pt idx="55">
                  <c:v>1.5482791090000001</c:v>
                </c:pt>
                <c:pt idx="56">
                  <c:v>1.524811929</c:v>
                </c:pt>
                <c:pt idx="57">
                  <c:v>1.5020408160000001</c:v>
                </c:pt>
                <c:pt idx="58">
                  <c:v>1.4799354899999999</c:v>
                </c:pt>
                <c:pt idx="59">
                  <c:v>1.458467384</c:v>
                </c:pt>
                <c:pt idx="60">
                  <c:v>1.4376095289999999</c:v>
                </c:pt>
                <c:pt idx="61">
                  <c:v>1.4173364449999999</c:v>
                </c:pt>
                <c:pt idx="62">
                  <c:v>1.3976240390000001</c:v>
                </c:pt>
                <c:pt idx="63">
                  <c:v>1.3784495160000001</c:v>
                </c:pt>
                <c:pt idx="64">
                  <c:v>1.359791288</c:v>
                </c:pt>
                <c:pt idx="65">
                  <c:v>1.341628901</c:v>
                </c:pt>
                <c:pt idx="66">
                  <c:v>1.323942961</c:v>
                </c:pt>
                <c:pt idx="67">
                  <c:v>1.306715064</c:v>
                </c:pt>
                <c:pt idx="68">
                  <c:v>1.2899277360000001</c:v>
                </c:pt>
                <c:pt idx="69">
                  <c:v>1.273564377</c:v>
                </c:pt>
                <c:pt idx="70">
                  <c:v>1.2576092050000001</c:v>
                </c:pt>
                <c:pt idx="71">
                  <c:v>1.2420472060000001</c:v>
                </c:pt>
                <c:pt idx="72">
                  <c:v>1.2268640930000001</c:v>
                </c:pt>
                <c:pt idx="73">
                  <c:v>1.212046256</c:v>
                </c:pt>
                <c:pt idx="74">
                  <c:v>1.197580726</c:v>
                </c:pt>
                <c:pt idx="75">
                  <c:v>1.18345514</c:v>
                </c:pt>
                <c:pt idx="76">
                  <c:v>1.1696577029999999</c:v>
                </c:pt>
                <c:pt idx="77">
                  <c:v>1.156177156</c:v>
                </c:pt>
                <c:pt idx="78">
                  <c:v>1.143002748</c:v>
                </c:pt>
                <c:pt idx="79">
                  <c:v>1.1301242069999999</c:v>
                </c:pt>
                <c:pt idx="80">
                  <c:v>1.117531713</c:v>
                </c:pt>
                <c:pt idx="81">
                  <c:v>1.1052158729999999</c:v>
                </c:pt>
                <c:pt idx="82">
                  <c:v>1.0931677019999999</c:v>
                </c:pt>
                <c:pt idx="83">
                  <c:v>1.081378596</c:v>
                </c:pt>
                <c:pt idx="84">
                  <c:v>1.069840315</c:v>
                </c:pt>
                <c:pt idx="85">
                  <c:v>1.0585449650000001</c:v>
                </c:pt>
                <c:pt idx="86">
                  <c:v>1.047484976</c:v>
                </c:pt>
                <c:pt idx="87">
                  <c:v>1.036653091</c:v>
                </c:pt>
                <c:pt idx="88">
                  <c:v>1.0260423460000001</c:v>
                </c:pt>
                <c:pt idx="89">
                  <c:v>1.015646056</c:v>
                </c:pt>
                <c:pt idx="90">
                  <c:v>1.0054578030000001</c:v>
                </c:pt>
                <c:pt idx="91">
                  <c:v>0.99547142099999997</c:v>
                </c:pt>
                <c:pt idx="92">
                  <c:v>0.98568098599999998</c:v>
                </c:pt>
                <c:pt idx="93">
                  <c:v>0.97608080100000005</c:v>
                </c:pt>
                <c:pt idx="94">
                  <c:v>0.96666538800000001</c:v>
                </c:pt>
                <c:pt idx="95">
                  <c:v>0.95742947700000003</c:v>
                </c:pt>
                <c:pt idx="96">
                  <c:v>0.94836799599999999</c:v>
                </c:pt>
                <c:pt idx="97">
                  <c:v>0.93947606100000003</c:v>
                </c:pt>
                <c:pt idx="98">
                  <c:v>0.93074896900000004</c:v>
                </c:pt>
                <c:pt idx="99">
                  <c:v>0.92218218900000004</c:v>
                </c:pt>
                <c:pt idx="100">
                  <c:v>0.91377135300000001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42-41D4-8C96-5084AEC01B8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A1/A+</c:v>
                </c:pt>
              </c:strCache>
            </c:strRef>
          </c:tx>
          <c:spPr>
            <a:solidFill>
              <a:srgbClr val="CC99FF"/>
            </a:solidFill>
            <a:ln w="12716">
              <a:solidFill>
                <a:srgbClr val="000000"/>
              </a:solidFill>
              <a:prstDash val="solid"/>
            </a:ln>
          </c:spPr>
          <c:cat>
            <c:numRef>
              <c:f>Sheet1!$A$2:$A$102</c:f>
              <c:numCache>
                <c:formatCode>General</c:formatCode>
                <c:ptCount val="101"/>
                <c:pt idx="0">
                  <c:v>0.01</c:v>
                </c:pt>
                <c:pt idx="1">
                  <c:v>0.03</c:v>
                </c:pt>
                <c:pt idx="2">
                  <c:v>0.05</c:v>
                </c:pt>
                <c:pt idx="3">
                  <c:v>7.0000000000000007E-2</c:v>
                </c:pt>
                <c:pt idx="4">
                  <c:v>0.09</c:v>
                </c:pt>
                <c:pt idx="5">
                  <c:v>0.11</c:v>
                </c:pt>
                <c:pt idx="6">
                  <c:v>0.13</c:v>
                </c:pt>
                <c:pt idx="7">
                  <c:v>0.15</c:v>
                </c:pt>
                <c:pt idx="8">
                  <c:v>0.17</c:v>
                </c:pt>
                <c:pt idx="9">
                  <c:v>0.19</c:v>
                </c:pt>
                <c:pt idx="10">
                  <c:v>0.21</c:v>
                </c:pt>
                <c:pt idx="11">
                  <c:v>0.23</c:v>
                </c:pt>
                <c:pt idx="12">
                  <c:v>0.25</c:v>
                </c:pt>
                <c:pt idx="13">
                  <c:v>0.27</c:v>
                </c:pt>
                <c:pt idx="14">
                  <c:v>0.28999999999999998</c:v>
                </c:pt>
                <c:pt idx="15">
                  <c:v>0.31</c:v>
                </c:pt>
                <c:pt idx="16">
                  <c:v>0.33</c:v>
                </c:pt>
                <c:pt idx="17">
                  <c:v>0.35</c:v>
                </c:pt>
                <c:pt idx="18">
                  <c:v>0.37</c:v>
                </c:pt>
                <c:pt idx="19">
                  <c:v>0.39</c:v>
                </c:pt>
                <c:pt idx="20">
                  <c:v>0.41</c:v>
                </c:pt>
                <c:pt idx="21">
                  <c:v>0.43</c:v>
                </c:pt>
                <c:pt idx="22">
                  <c:v>0.45</c:v>
                </c:pt>
                <c:pt idx="23">
                  <c:v>0.47</c:v>
                </c:pt>
                <c:pt idx="24">
                  <c:v>0.49</c:v>
                </c:pt>
                <c:pt idx="25">
                  <c:v>0.51</c:v>
                </c:pt>
                <c:pt idx="26">
                  <c:v>0.53</c:v>
                </c:pt>
                <c:pt idx="27">
                  <c:v>0.55000000000000004</c:v>
                </c:pt>
                <c:pt idx="28">
                  <c:v>0.56999999999999995</c:v>
                </c:pt>
                <c:pt idx="29">
                  <c:v>0.59</c:v>
                </c:pt>
                <c:pt idx="30">
                  <c:v>0.61</c:v>
                </c:pt>
                <c:pt idx="31">
                  <c:v>0.63</c:v>
                </c:pt>
                <c:pt idx="32">
                  <c:v>0.65</c:v>
                </c:pt>
                <c:pt idx="33">
                  <c:v>0.67</c:v>
                </c:pt>
                <c:pt idx="34">
                  <c:v>0.69</c:v>
                </c:pt>
                <c:pt idx="35">
                  <c:v>0.71</c:v>
                </c:pt>
                <c:pt idx="36">
                  <c:v>0.73</c:v>
                </c:pt>
                <c:pt idx="37">
                  <c:v>0.75</c:v>
                </c:pt>
                <c:pt idx="38">
                  <c:v>0.77</c:v>
                </c:pt>
                <c:pt idx="39">
                  <c:v>0.79</c:v>
                </c:pt>
                <c:pt idx="40">
                  <c:v>0.81</c:v>
                </c:pt>
                <c:pt idx="41">
                  <c:v>0.83</c:v>
                </c:pt>
                <c:pt idx="42">
                  <c:v>0.85</c:v>
                </c:pt>
                <c:pt idx="43">
                  <c:v>0.87</c:v>
                </c:pt>
                <c:pt idx="44">
                  <c:v>0.89</c:v>
                </c:pt>
                <c:pt idx="45">
                  <c:v>0.91</c:v>
                </c:pt>
                <c:pt idx="46">
                  <c:v>0.93</c:v>
                </c:pt>
                <c:pt idx="47">
                  <c:v>0.95</c:v>
                </c:pt>
                <c:pt idx="48">
                  <c:v>0.97</c:v>
                </c:pt>
                <c:pt idx="49">
                  <c:v>0.99</c:v>
                </c:pt>
                <c:pt idx="50">
                  <c:v>1.01</c:v>
                </c:pt>
                <c:pt idx="51">
                  <c:v>1.03</c:v>
                </c:pt>
                <c:pt idx="52">
                  <c:v>1.05</c:v>
                </c:pt>
                <c:pt idx="53">
                  <c:v>1.07</c:v>
                </c:pt>
                <c:pt idx="54">
                  <c:v>1.0900000000000001</c:v>
                </c:pt>
                <c:pt idx="55">
                  <c:v>1.1100000000000001</c:v>
                </c:pt>
                <c:pt idx="56">
                  <c:v>1.1299999999999999</c:v>
                </c:pt>
                <c:pt idx="57">
                  <c:v>1.1499999999999999</c:v>
                </c:pt>
                <c:pt idx="58">
                  <c:v>1.17</c:v>
                </c:pt>
                <c:pt idx="59">
                  <c:v>1.19</c:v>
                </c:pt>
                <c:pt idx="60">
                  <c:v>1.21</c:v>
                </c:pt>
                <c:pt idx="61">
                  <c:v>1.23</c:v>
                </c:pt>
                <c:pt idx="62">
                  <c:v>1.25</c:v>
                </c:pt>
                <c:pt idx="63">
                  <c:v>1.27</c:v>
                </c:pt>
                <c:pt idx="64">
                  <c:v>1.29</c:v>
                </c:pt>
                <c:pt idx="65">
                  <c:v>1.31</c:v>
                </c:pt>
                <c:pt idx="66">
                  <c:v>1.33</c:v>
                </c:pt>
                <c:pt idx="67">
                  <c:v>1.35</c:v>
                </c:pt>
                <c:pt idx="68">
                  <c:v>1.37</c:v>
                </c:pt>
                <c:pt idx="69">
                  <c:v>1.39</c:v>
                </c:pt>
                <c:pt idx="70">
                  <c:v>1.41</c:v>
                </c:pt>
                <c:pt idx="71">
                  <c:v>1.43</c:v>
                </c:pt>
                <c:pt idx="72">
                  <c:v>1.45</c:v>
                </c:pt>
                <c:pt idx="73">
                  <c:v>1.47</c:v>
                </c:pt>
                <c:pt idx="74">
                  <c:v>1.49</c:v>
                </c:pt>
                <c:pt idx="75">
                  <c:v>1.51</c:v>
                </c:pt>
                <c:pt idx="76">
                  <c:v>1.53</c:v>
                </c:pt>
                <c:pt idx="77">
                  <c:v>1.55</c:v>
                </c:pt>
                <c:pt idx="78">
                  <c:v>1.57</c:v>
                </c:pt>
                <c:pt idx="79">
                  <c:v>1.59</c:v>
                </c:pt>
                <c:pt idx="80">
                  <c:v>1.61</c:v>
                </c:pt>
                <c:pt idx="81">
                  <c:v>1.63</c:v>
                </c:pt>
                <c:pt idx="82">
                  <c:v>1.65</c:v>
                </c:pt>
                <c:pt idx="83">
                  <c:v>1.67</c:v>
                </c:pt>
                <c:pt idx="84">
                  <c:v>1.69</c:v>
                </c:pt>
                <c:pt idx="85">
                  <c:v>1.71</c:v>
                </c:pt>
                <c:pt idx="86">
                  <c:v>1.73</c:v>
                </c:pt>
                <c:pt idx="87">
                  <c:v>1.75</c:v>
                </c:pt>
                <c:pt idx="88">
                  <c:v>1.77</c:v>
                </c:pt>
                <c:pt idx="89">
                  <c:v>1.79</c:v>
                </c:pt>
                <c:pt idx="90">
                  <c:v>1.81</c:v>
                </c:pt>
                <c:pt idx="91">
                  <c:v>1.83</c:v>
                </c:pt>
                <c:pt idx="92">
                  <c:v>1.85</c:v>
                </c:pt>
                <c:pt idx="93">
                  <c:v>1.87</c:v>
                </c:pt>
                <c:pt idx="94">
                  <c:v>1.89</c:v>
                </c:pt>
                <c:pt idx="95">
                  <c:v>1.91</c:v>
                </c:pt>
                <c:pt idx="96">
                  <c:v>1.93</c:v>
                </c:pt>
                <c:pt idx="97">
                  <c:v>1.95</c:v>
                </c:pt>
                <c:pt idx="98">
                  <c:v>1.97</c:v>
                </c:pt>
                <c:pt idx="99">
                  <c:v>1.99</c:v>
                </c:pt>
                <c:pt idx="100">
                  <c:v>2.0099999999999998</c:v>
                </c:pt>
              </c:numCache>
            </c:numRef>
          </c:cat>
          <c:val>
            <c:numRef>
              <c:f>Sheet1!$F$2:$F$102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1.6666666670000001</c:v>
                </c:pt>
                <c:pt idx="3">
                  <c:v>2.9411764709999999</c:v>
                </c:pt>
                <c:pt idx="4">
                  <c:v>3.728070175</c:v>
                </c:pt>
                <c:pt idx="5">
                  <c:v>4.2124542119999999</c:v>
                </c:pt>
                <c:pt idx="6">
                  <c:v>4.5031055899999997</c:v>
                </c:pt>
                <c:pt idx="7">
                  <c:v>4.6666666670000003</c:v>
                </c:pt>
                <c:pt idx="8">
                  <c:v>4.7453703699999998</c:v>
                </c:pt>
                <c:pt idx="9">
                  <c:v>4.7667342799999997</c:v>
                </c:pt>
                <c:pt idx="10">
                  <c:v>4.7491039429999997</c:v>
                </c:pt>
                <c:pt idx="11">
                  <c:v>4.7049441789999999</c:v>
                </c:pt>
                <c:pt idx="12">
                  <c:v>4.6428571429999996</c:v>
                </c:pt>
                <c:pt idx="13">
                  <c:v>4.568854569</c:v>
                </c:pt>
                <c:pt idx="14">
                  <c:v>4.4871794869999997</c:v>
                </c:pt>
                <c:pt idx="15">
                  <c:v>4.400848356</c:v>
                </c:pt>
                <c:pt idx="16">
                  <c:v>4.3120155039999997</c:v>
                </c:pt>
                <c:pt idx="17">
                  <c:v>4.2222222220000001</c:v>
                </c:pt>
                <c:pt idx="18">
                  <c:v>4.1325695580000001</c:v>
                </c:pt>
                <c:pt idx="19">
                  <c:v>4.0438397579999998</c:v>
                </c:pt>
                <c:pt idx="20">
                  <c:v>3.956582633</c:v>
                </c:pt>
                <c:pt idx="21">
                  <c:v>3.871177619</c:v>
                </c:pt>
                <c:pt idx="22">
                  <c:v>3.787878788</c:v>
                </c:pt>
                <c:pt idx="23">
                  <c:v>3.706847765</c:v>
                </c:pt>
                <c:pt idx="24">
                  <c:v>3.628177966</c:v>
                </c:pt>
                <c:pt idx="25">
                  <c:v>3.5519125680000001</c:v>
                </c:pt>
                <c:pt idx="26">
                  <c:v>3.4780578900000001</c:v>
                </c:pt>
                <c:pt idx="27">
                  <c:v>3.4065934069999999</c:v>
                </c:pt>
                <c:pt idx="28">
                  <c:v>3.3374792700000002</c:v>
                </c:pt>
                <c:pt idx="29">
                  <c:v>3.270661966</c:v>
                </c:pt>
                <c:pt idx="30">
                  <c:v>3.206078577</c:v>
                </c:pt>
                <c:pt idx="31">
                  <c:v>3.143659993</c:v>
                </c:pt>
                <c:pt idx="32">
                  <c:v>3.0833333330000001</c:v>
                </c:pt>
                <c:pt idx="33">
                  <c:v>3.025023757</c:v>
                </c:pt>
                <c:pt idx="34">
                  <c:v>2.9686558170000001</c:v>
                </c:pt>
                <c:pt idx="35">
                  <c:v>2.9141544650000002</c:v>
                </c:pt>
                <c:pt idx="36">
                  <c:v>2.8614457830000002</c:v>
                </c:pt>
                <c:pt idx="37">
                  <c:v>2.810457516</c:v>
                </c:pt>
                <c:pt idx="38">
                  <c:v>2.7611194399999999</c:v>
                </c:pt>
                <c:pt idx="39">
                  <c:v>2.713363615</c:v>
                </c:pt>
                <c:pt idx="40">
                  <c:v>2.6671245419999998</c:v>
                </c:pt>
                <c:pt idx="41">
                  <c:v>2.6223392579999998</c:v>
                </c:pt>
                <c:pt idx="42">
                  <c:v>2.5789473680000001</c:v>
                </c:pt>
                <c:pt idx="43">
                  <c:v>2.536891045</c:v>
                </c:pt>
                <c:pt idx="44">
                  <c:v>2.4961149960000002</c:v>
                </c:pt>
                <c:pt idx="45">
                  <c:v>2.4565664109999998</c:v>
                </c:pt>
                <c:pt idx="46">
                  <c:v>2.418194894</c:v>
                </c:pt>
                <c:pt idx="47">
                  <c:v>2.3809523810000002</c:v>
                </c:pt>
                <c:pt idx="48">
                  <c:v>2.344793057</c:v>
                </c:pt>
                <c:pt idx="49">
                  <c:v>2.3096732659999999</c:v>
                </c:pt>
                <c:pt idx="50">
                  <c:v>2.2755514130000001</c:v>
                </c:pt>
                <c:pt idx="51">
                  <c:v>2.242387881</c:v>
                </c:pt>
                <c:pt idx="52">
                  <c:v>2.2101449280000001</c:v>
                </c:pt>
                <c:pt idx="53">
                  <c:v>2.178786605</c:v>
                </c:pt>
                <c:pt idx="54">
                  <c:v>2.1482786659999999</c:v>
                </c:pt>
                <c:pt idx="55">
                  <c:v>2.1185884819999998</c:v>
                </c:pt>
                <c:pt idx="56">
                  <c:v>2.089684959</c:v>
                </c:pt>
                <c:pt idx="57">
                  <c:v>2.0615384620000001</c:v>
                </c:pt>
                <c:pt idx="58">
                  <c:v>2.0341207350000001</c:v>
                </c:pt>
                <c:pt idx="59">
                  <c:v>2.0074048360000001</c:v>
                </c:pt>
                <c:pt idx="60">
                  <c:v>1.9813650650000001</c:v>
                </c:pt>
                <c:pt idx="61">
                  <c:v>1.9559768989999999</c:v>
                </c:pt>
                <c:pt idx="62">
                  <c:v>1.931216931</c:v>
                </c:pt>
                <c:pt idx="63">
                  <c:v>1.907062815</c:v>
                </c:pt>
                <c:pt idx="64">
                  <c:v>1.8834932049999999</c:v>
                </c:pt>
                <c:pt idx="65">
                  <c:v>1.8604877099999999</c:v>
                </c:pt>
                <c:pt idx="66">
                  <c:v>1.838026838</c:v>
                </c:pt>
                <c:pt idx="67">
                  <c:v>1.816091954</c:v>
                </c:pt>
                <c:pt idx="68">
                  <c:v>1.7946652350000001</c:v>
                </c:pt>
                <c:pt idx="69">
                  <c:v>1.7737296259999999</c:v>
                </c:pt>
                <c:pt idx="70">
                  <c:v>1.7532688059999999</c:v>
                </c:pt>
                <c:pt idx="71">
                  <c:v>1.7332671470000001</c:v>
                </c:pt>
                <c:pt idx="72">
                  <c:v>1.713709677</c:v>
                </c:pt>
                <c:pt idx="73">
                  <c:v>1.694582056</c:v>
                </c:pt>
                <c:pt idx="74">
                  <c:v>1.675870532</c:v>
                </c:pt>
                <c:pt idx="75">
                  <c:v>1.657561925</c:v>
                </c:pt>
                <c:pt idx="76">
                  <c:v>1.6396435869999999</c:v>
                </c:pt>
                <c:pt idx="77">
                  <c:v>1.6221033869999999</c:v>
                </c:pt>
                <c:pt idx="78">
                  <c:v>1.604929676</c:v>
                </c:pt>
                <c:pt idx="79">
                  <c:v>1.58811127</c:v>
                </c:pt>
                <c:pt idx="80">
                  <c:v>1.571637427</c:v>
                </c:pt>
                <c:pt idx="81">
                  <c:v>1.5554978239999999</c:v>
                </c:pt>
                <c:pt idx="82">
                  <c:v>1.53968254</c:v>
                </c:pt>
                <c:pt idx="83">
                  <c:v>1.524182033</c:v>
                </c:pt>
                <c:pt idx="84">
                  <c:v>1.5089871269999999</c:v>
                </c:pt>
                <c:pt idx="85">
                  <c:v>1.494088992</c:v>
                </c:pt>
                <c:pt idx="86">
                  <c:v>1.4794791300000001</c:v>
                </c:pt>
                <c:pt idx="87">
                  <c:v>1.4651493600000001</c:v>
                </c:pt>
                <c:pt idx="88">
                  <c:v>1.4510917999999999</c:v>
                </c:pt>
                <c:pt idx="89">
                  <c:v>1.4372988600000001</c:v>
                </c:pt>
                <c:pt idx="90">
                  <c:v>1.4237632229999999</c:v>
                </c:pt>
                <c:pt idx="91">
                  <c:v>1.410477835</c:v>
                </c:pt>
                <c:pt idx="92">
                  <c:v>1.397435897</c:v>
                </c:pt>
                <c:pt idx="93">
                  <c:v>1.3846308490000001</c:v>
                </c:pt>
                <c:pt idx="94">
                  <c:v>1.37205636</c:v>
                </c:pt>
                <c:pt idx="95">
                  <c:v>1.3597063229999999</c:v>
                </c:pt>
                <c:pt idx="96">
                  <c:v>1.347574839</c:v>
                </c:pt>
                <c:pt idx="97">
                  <c:v>1.3356562139999999</c:v>
                </c:pt>
                <c:pt idx="98">
                  <c:v>1.3239449459999999</c:v>
                </c:pt>
                <c:pt idx="99">
                  <c:v>1.3124357200000001</c:v>
                </c:pt>
                <c:pt idx="100">
                  <c:v>1.3011233980000001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42-41D4-8C96-5084AEC01B8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A2/A</c:v>
                </c:pt>
              </c:strCache>
            </c:strRef>
          </c:tx>
          <c:spPr>
            <a:solidFill>
              <a:srgbClr val="FFCC99"/>
            </a:solidFill>
            <a:ln w="12716">
              <a:solidFill>
                <a:srgbClr val="000000"/>
              </a:solidFill>
              <a:prstDash val="solid"/>
            </a:ln>
          </c:spPr>
          <c:cat>
            <c:numRef>
              <c:f>Sheet1!$A$2:$A$102</c:f>
              <c:numCache>
                <c:formatCode>General</c:formatCode>
                <c:ptCount val="101"/>
                <c:pt idx="0">
                  <c:v>0.01</c:v>
                </c:pt>
                <c:pt idx="1">
                  <c:v>0.03</c:v>
                </c:pt>
                <c:pt idx="2">
                  <c:v>0.05</c:v>
                </c:pt>
                <c:pt idx="3">
                  <c:v>7.0000000000000007E-2</c:v>
                </c:pt>
                <c:pt idx="4">
                  <c:v>0.09</c:v>
                </c:pt>
                <c:pt idx="5">
                  <c:v>0.11</c:v>
                </c:pt>
                <c:pt idx="6">
                  <c:v>0.13</c:v>
                </c:pt>
                <c:pt idx="7">
                  <c:v>0.15</c:v>
                </c:pt>
                <c:pt idx="8">
                  <c:v>0.17</c:v>
                </c:pt>
                <c:pt idx="9">
                  <c:v>0.19</c:v>
                </c:pt>
                <c:pt idx="10">
                  <c:v>0.21</c:v>
                </c:pt>
                <c:pt idx="11">
                  <c:v>0.23</c:v>
                </c:pt>
                <c:pt idx="12">
                  <c:v>0.25</c:v>
                </c:pt>
                <c:pt idx="13">
                  <c:v>0.27</c:v>
                </c:pt>
                <c:pt idx="14">
                  <c:v>0.28999999999999998</c:v>
                </c:pt>
                <c:pt idx="15">
                  <c:v>0.31</c:v>
                </c:pt>
                <c:pt idx="16">
                  <c:v>0.33</c:v>
                </c:pt>
                <c:pt idx="17">
                  <c:v>0.35</c:v>
                </c:pt>
                <c:pt idx="18">
                  <c:v>0.37</c:v>
                </c:pt>
                <c:pt idx="19">
                  <c:v>0.39</c:v>
                </c:pt>
                <c:pt idx="20">
                  <c:v>0.41</c:v>
                </c:pt>
                <c:pt idx="21">
                  <c:v>0.43</c:v>
                </c:pt>
                <c:pt idx="22">
                  <c:v>0.45</c:v>
                </c:pt>
                <c:pt idx="23">
                  <c:v>0.47</c:v>
                </c:pt>
                <c:pt idx="24">
                  <c:v>0.49</c:v>
                </c:pt>
                <c:pt idx="25">
                  <c:v>0.51</c:v>
                </c:pt>
                <c:pt idx="26">
                  <c:v>0.53</c:v>
                </c:pt>
                <c:pt idx="27">
                  <c:v>0.55000000000000004</c:v>
                </c:pt>
                <c:pt idx="28">
                  <c:v>0.56999999999999995</c:v>
                </c:pt>
                <c:pt idx="29">
                  <c:v>0.59</c:v>
                </c:pt>
                <c:pt idx="30">
                  <c:v>0.61</c:v>
                </c:pt>
                <c:pt idx="31">
                  <c:v>0.63</c:v>
                </c:pt>
                <c:pt idx="32">
                  <c:v>0.65</c:v>
                </c:pt>
                <c:pt idx="33">
                  <c:v>0.67</c:v>
                </c:pt>
                <c:pt idx="34">
                  <c:v>0.69</c:v>
                </c:pt>
                <c:pt idx="35">
                  <c:v>0.71</c:v>
                </c:pt>
                <c:pt idx="36">
                  <c:v>0.73</c:v>
                </c:pt>
                <c:pt idx="37">
                  <c:v>0.75</c:v>
                </c:pt>
                <c:pt idx="38">
                  <c:v>0.77</c:v>
                </c:pt>
                <c:pt idx="39">
                  <c:v>0.79</c:v>
                </c:pt>
                <c:pt idx="40">
                  <c:v>0.81</c:v>
                </c:pt>
                <c:pt idx="41">
                  <c:v>0.83</c:v>
                </c:pt>
                <c:pt idx="42">
                  <c:v>0.85</c:v>
                </c:pt>
                <c:pt idx="43">
                  <c:v>0.87</c:v>
                </c:pt>
                <c:pt idx="44">
                  <c:v>0.89</c:v>
                </c:pt>
                <c:pt idx="45">
                  <c:v>0.91</c:v>
                </c:pt>
                <c:pt idx="46">
                  <c:v>0.93</c:v>
                </c:pt>
                <c:pt idx="47">
                  <c:v>0.95</c:v>
                </c:pt>
                <c:pt idx="48">
                  <c:v>0.97</c:v>
                </c:pt>
                <c:pt idx="49">
                  <c:v>0.99</c:v>
                </c:pt>
                <c:pt idx="50">
                  <c:v>1.01</c:v>
                </c:pt>
                <c:pt idx="51">
                  <c:v>1.03</c:v>
                </c:pt>
                <c:pt idx="52">
                  <c:v>1.05</c:v>
                </c:pt>
                <c:pt idx="53">
                  <c:v>1.07</c:v>
                </c:pt>
                <c:pt idx="54">
                  <c:v>1.0900000000000001</c:v>
                </c:pt>
                <c:pt idx="55">
                  <c:v>1.1100000000000001</c:v>
                </c:pt>
                <c:pt idx="56">
                  <c:v>1.1299999999999999</c:v>
                </c:pt>
                <c:pt idx="57">
                  <c:v>1.1499999999999999</c:v>
                </c:pt>
                <c:pt idx="58">
                  <c:v>1.17</c:v>
                </c:pt>
                <c:pt idx="59">
                  <c:v>1.19</c:v>
                </c:pt>
                <c:pt idx="60">
                  <c:v>1.21</c:v>
                </c:pt>
                <c:pt idx="61">
                  <c:v>1.23</c:v>
                </c:pt>
                <c:pt idx="62">
                  <c:v>1.25</c:v>
                </c:pt>
                <c:pt idx="63">
                  <c:v>1.27</c:v>
                </c:pt>
                <c:pt idx="64">
                  <c:v>1.29</c:v>
                </c:pt>
                <c:pt idx="65">
                  <c:v>1.31</c:v>
                </c:pt>
                <c:pt idx="66">
                  <c:v>1.33</c:v>
                </c:pt>
                <c:pt idx="67">
                  <c:v>1.35</c:v>
                </c:pt>
                <c:pt idx="68">
                  <c:v>1.37</c:v>
                </c:pt>
                <c:pt idx="69">
                  <c:v>1.39</c:v>
                </c:pt>
                <c:pt idx="70">
                  <c:v>1.41</c:v>
                </c:pt>
                <c:pt idx="71">
                  <c:v>1.43</c:v>
                </c:pt>
                <c:pt idx="72">
                  <c:v>1.45</c:v>
                </c:pt>
                <c:pt idx="73">
                  <c:v>1.47</c:v>
                </c:pt>
                <c:pt idx="74">
                  <c:v>1.49</c:v>
                </c:pt>
                <c:pt idx="75">
                  <c:v>1.51</c:v>
                </c:pt>
                <c:pt idx="76">
                  <c:v>1.53</c:v>
                </c:pt>
                <c:pt idx="77">
                  <c:v>1.55</c:v>
                </c:pt>
                <c:pt idx="78">
                  <c:v>1.57</c:v>
                </c:pt>
                <c:pt idx="79">
                  <c:v>1.59</c:v>
                </c:pt>
                <c:pt idx="80">
                  <c:v>1.61</c:v>
                </c:pt>
                <c:pt idx="81">
                  <c:v>1.63</c:v>
                </c:pt>
                <c:pt idx="82">
                  <c:v>1.65</c:v>
                </c:pt>
                <c:pt idx="83">
                  <c:v>1.67</c:v>
                </c:pt>
                <c:pt idx="84">
                  <c:v>1.69</c:v>
                </c:pt>
                <c:pt idx="85">
                  <c:v>1.71</c:v>
                </c:pt>
                <c:pt idx="86">
                  <c:v>1.73</c:v>
                </c:pt>
                <c:pt idx="87">
                  <c:v>1.75</c:v>
                </c:pt>
                <c:pt idx="88">
                  <c:v>1.77</c:v>
                </c:pt>
                <c:pt idx="89">
                  <c:v>1.79</c:v>
                </c:pt>
                <c:pt idx="90">
                  <c:v>1.81</c:v>
                </c:pt>
                <c:pt idx="91">
                  <c:v>1.83</c:v>
                </c:pt>
                <c:pt idx="92">
                  <c:v>1.85</c:v>
                </c:pt>
                <c:pt idx="93">
                  <c:v>1.87</c:v>
                </c:pt>
                <c:pt idx="94">
                  <c:v>1.89</c:v>
                </c:pt>
                <c:pt idx="95">
                  <c:v>1.91</c:v>
                </c:pt>
                <c:pt idx="96">
                  <c:v>1.93</c:v>
                </c:pt>
                <c:pt idx="97">
                  <c:v>1.95</c:v>
                </c:pt>
                <c:pt idx="98">
                  <c:v>1.97</c:v>
                </c:pt>
                <c:pt idx="99">
                  <c:v>1.99</c:v>
                </c:pt>
                <c:pt idx="100">
                  <c:v>2.0099999999999998</c:v>
                </c:pt>
              </c:numCache>
            </c:numRef>
          </c:cat>
          <c:val>
            <c:numRef>
              <c:f>Sheet1!$G$2:$G$102</c:f>
              <c:numCache>
                <c:formatCode>General</c:formatCode>
                <c:ptCount val="101"/>
                <c:pt idx="0">
                  <c:v>0</c:v>
                </c:pt>
                <c:pt idx="1">
                  <c:v>1.0888888889999999</c:v>
                </c:pt>
                <c:pt idx="2">
                  <c:v>2.3923076920000002</c:v>
                </c:pt>
                <c:pt idx="3">
                  <c:v>3.271428571</c:v>
                </c:pt>
                <c:pt idx="4">
                  <c:v>3.8666666670000001</c:v>
                </c:pt>
                <c:pt idx="5">
                  <c:v>4.2673076920000002</c:v>
                </c:pt>
                <c:pt idx="6">
                  <c:v>4.5319327730000003</c:v>
                </c:pt>
                <c:pt idx="7">
                  <c:v>4.7</c:v>
                </c:pt>
                <c:pt idx="8">
                  <c:v>4.7986842110000003</c:v>
                </c:pt>
                <c:pt idx="9">
                  <c:v>4.8470588240000003</c:v>
                </c:pt>
                <c:pt idx="10">
                  <c:v>4.8587301590000003</c:v>
                </c:pt>
                <c:pt idx="11">
                  <c:v>4.8435406700000003</c:v>
                </c:pt>
                <c:pt idx="12">
                  <c:v>4.8086956519999999</c:v>
                </c:pt>
                <c:pt idx="13">
                  <c:v>4.7595238100000001</c:v>
                </c:pt>
                <c:pt idx="14">
                  <c:v>4.7</c:v>
                </c:pt>
                <c:pt idx="15">
                  <c:v>4.6331103679999996</c:v>
                </c:pt>
                <c:pt idx="16">
                  <c:v>4.5611111109999998</c:v>
                </c:pt>
                <c:pt idx="17">
                  <c:v>4.4857142860000003</c:v>
                </c:pt>
                <c:pt idx="18">
                  <c:v>4.408222812</c:v>
                </c:pt>
                <c:pt idx="19">
                  <c:v>4.3296296300000003</c:v>
                </c:pt>
                <c:pt idx="20">
                  <c:v>4.2506912440000004</c:v>
                </c:pt>
                <c:pt idx="21">
                  <c:v>4.1719827589999996</c:v>
                </c:pt>
                <c:pt idx="22">
                  <c:v>4.0939393940000004</c:v>
                </c:pt>
                <c:pt idx="23">
                  <c:v>4.016888046</c:v>
                </c:pt>
                <c:pt idx="24">
                  <c:v>3.941071429</c:v>
                </c:pt>
                <c:pt idx="25">
                  <c:v>3.8666666670000001</c:v>
                </c:pt>
                <c:pt idx="26">
                  <c:v>3.793799682</c:v>
                </c:pt>
                <c:pt idx="27">
                  <c:v>3.7225563909999999</c:v>
                </c:pt>
                <c:pt idx="28">
                  <c:v>3.6529914529999998</c:v>
                </c:pt>
                <c:pt idx="29">
                  <c:v>3.5851351349999998</c:v>
                </c:pt>
                <c:pt idx="30">
                  <c:v>3.518998716</c:v>
                </c:pt>
                <c:pt idx="31">
                  <c:v>3.454578755</c:v>
                </c:pt>
                <c:pt idx="32">
                  <c:v>3.3918604650000002</c:v>
                </c:pt>
                <c:pt idx="33">
                  <c:v>3.3308203989999998</c:v>
                </c:pt>
                <c:pt idx="34">
                  <c:v>3.271428571</c:v>
                </c:pt>
                <c:pt idx="35">
                  <c:v>3.213650152</c:v>
                </c:pt>
                <c:pt idx="36">
                  <c:v>3.1574468090000001</c:v>
                </c:pt>
                <c:pt idx="37">
                  <c:v>3.1027777780000001</c:v>
                </c:pt>
                <c:pt idx="38">
                  <c:v>3.04960071</c:v>
                </c:pt>
                <c:pt idx="39">
                  <c:v>2.9978723399999998</c:v>
                </c:pt>
                <c:pt idx="40">
                  <c:v>2.9475490199999999</c:v>
                </c:pt>
                <c:pt idx="41">
                  <c:v>2.8985871269999999</c:v>
                </c:pt>
                <c:pt idx="42">
                  <c:v>2.8509433959999999</c:v>
                </c:pt>
                <c:pt idx="43">
                  <c:v>2.804575163</c:v>
                </c:pt>
                <c:pt idx="44">
                  <c:v>2.7594405590000002</c:v>
                </c:pt>
                <c:pt idx="45">
                  <c:v>2.715498652</c:v>
                </c:pt>
                <c:pt idx="46">
                  <c:v>2.6727095520000002</c:v>
                </c:pt>
                <c:pt idx="47">
                  <c:v>2.6310344830000001</c:v>
                </c:pt>
                <c:pt idx="48">
                  <c:v>2.5904358350000001</c:v>
                </c:pt>
                <c:pt idx="49">
                  <c:v>2.5508771929999998</c:v>
                </c:pt>
                <c:pt idx="50">
                  <c:v>2.5123233470000002</c:v>
                </c:pt>
                <c:pt idx="51">
                  <c:v>2.4747402950000001</c:v>
                </c:pt>
                <c:pt idx="52">
                  <c:v>2.4380952379999998</c:v>
                </c:pt>
                <c:pt idx="53">
                  <c:v>2.4023565570000001</c:v>
                </c:pt>
                <c:pt idx="54">
                  <c:v>2.3674937969999998</c:v>
                </c:pt>
                <c:pt idx="55">
                  <c:v>2.3334776330000002</c:v>
                </c:pt>
                <c:pt idx="56">
                  <c:v>2.300279851</c:v>
                </c:pt>
                <c:pt idx="57">
                  <c:v>2.267873303</c:v>
                </c:pt>
                <c:pt idx="58">
                  <c:v>2.2362318839999999</c:v>
                </c:pt>
                <c:pt idx="59">
                  <c:v>2.2053304900000001</c:v>
                </c:pt>
                <c:pt idx="60">
                  <c:v>2.175144988</c:v>
                </c:pt>
                <c:pt idx="61">
                  <c:v>2.1456521739999999</c:v>
                </c:pt>
                <c:pt idx="62">
                  <c:v>2.1168297460000001</c:v>
                </c:pt>
                <c:pt idx="63">
                  <c:v>2.0886562620000002</c:v>
                </c:pt>
                <c:pt idx="64">
                  <c:v>2.0611111110000002</c:v>
                </c:pt>
                <c:pt idx="65">
                  <c:v>2.0341744770000001</c:v>
                </c:pt>
                <c:pt idx="66">
                  <c:v>2.007827308</c:v>
                </c:pt>
                <c:pt idx="67">
                  <c:v>1.982051282</c:v>
                </c:pt>
                <c:pt idx="68">
                  <c:v>1.956828781</c:v>
                </c:pt>
                <c:pt idx="69">
                  <c:v>1.9321428570000001</c:v>
                </c:pt>
                <c:pt idx="70">
                  <c:v>1.9079772079999999</c:v>
                </c:pt>
                <c:pt idx="71">
                  <c:v>1.8843161470000001</c:v>
                </c:pt>
                <c:pt idx="72">
                  <c:v>1.861144578</c:v>
                </c:pt>
                <c:pt idx="73">
                  <c:v>1.838447972</c:v>
                </c:pt>
                <c:pt idx="74">
                  <c:v>1.816212339</c:v>
                </c:pt>
                <c:pt idx="75">
                  <c:v>1.7944242079999999</c:v>
                </c:pt>
                <c:pt idx="76">
                  <c:v>1.773070608</c:v>
                </c:pt>
                <c:pt idx="77">
                  <c:v>1.7521390370000001</c:v>
                </c:pt>
                <c:pt idx="78">
                  <c:v>1.7316174550000001</c:v>
                </c:pt>
                <c:pt idx="79">
                  <c:v>1.7114942529999999</c:v>
                </c:pt>
                <c:pt idx="80">
                  <c:v>1.6917582419999999</c:v>
                </c:pt>
                <c:pt idx="81">
                  <c:v>1.6723986319999999</c:v>
                </c:pt>
                <c:pt idx="82">
                  <c:v>1.6534050179999999</c:v>
                </c:pt>
                <c:pt idx="83">
                  <c:v>1.6347673599999999</c:v>
                </c:pt>
                <c:pt idx="84">
                  <c:v>1.616475973</c:v>
                </c:pt>
                <c:pt idx="85">
                  <c:v>1.5985215049999999</c:v>
                </c:pt>
                <c:pt idx="86">
                  <c:v>1.5808949329999999</c:v>
                </c:pt>
                <c:pt idx="87">
                  <c:v>1.5635875400000001</c:v>
                </c:pt>
                <c:pt idx="88">
                  <c:v>1.5465909090000001</c:v>
                </c:pt>
                <c:pt idx="89">
                  <c:v>1.5298969069999999</c:v>
                </c:pt>
                <c:pt idx="90">
                  <c:v>1.5134976760000001</c:v>
                </c:pt>
                <c:pt idx="91">
                  <c:v>1.4973856210000001</c:v>
                </c:pt>
                <c:pt idx="92">
                  <c:v>1.481553398</c:v>
                </c:pt>
                <c:pt idx="93">
                  <c:v>1.4659939070000001</c:v>
                </c:pt>
                <c:pt idx="94">
                  <c:v>1.45070028</c:v>
                </c:pt>
                <c:pt idx="95">
                  <c:v>1.435665873</c:v>
                </c:pt>
                <c:pt idx="96">
                  <c:v>1.4208842559999999</c:v>
                </c:pt>
                <c:pt idx="97">
                  <c:v>1.406349206</c:v>
                </c:pt>
                <c:pt idx="98">
                  <c:v>1.3920547000000001</c:v>
                </c:pt>
                <c:pt idx="99">
                  <c:v>1.377994902</c:v>
                </c:pt>
                <c:pt idx="100">
                  <c:v>1.364164164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42-41D4-8C96-5084AEC01B8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A3/A-</c:v>
                </c:pt>
              </c:strCache>
            </c:strRef>
          </c:tx>
          <c:spPr>
            <a:solidFill>
              <a:srgbClr val="CCFFFF"/>
            </a:solidFill>
            <a:ln w="12716">
              <a:solidFill>
                <a:srgbClr val="000000"/>
              </a:solidFill>
              <a:prstDash val="solid"/>
            </a:ln>
          </c:spPr>
          <c:cat>
            <c:numRef>
              <c:f>Sheet1!$A$2:$A$102</c:f>
              <c:numCache>
                <c:formatCode>General</c:formatCode>
                <c:ptCount val="101"/>
                <c:pt idx="0">
                  <c:v>0.01</c:v>
                </c:pt>
                <c:pt idx="1">
                  <c:v>0.03</c:v>
                </c:pt>
                <c:pt idx="2">
                  <c:v>0.05</c:v>
                </c:pt>
                <c:pt idx="3">
                  <c:v>7.0000000000000007E-2</c:v>
                </c:pt>
                <c:pt idx="4">
                  <c:v>0.09</c:v>
                </c:pt>
                <c:pt idx="5">
                  <c:v>0.11</c:v>
                </c:pt>
                <c:pt idx="6">
                  <c:v>0.13</c:v>
                </c:pt>
                <c:pt idx="7">
                  <c:v>0.15</c:v>
                </c:pt>
                <c:pt idx="8">
                  <c:v>0.17</c:v>
                </c:pt>
                <c:pt idx="9">
                  <c:v>0.19</c:v>
                </c:pt>
                <c:pt idx="10">
                  <c:v>0.21</c:v>
                </c:pt>
                <c:pt idx="11">
                  <c:v>0.23</c:v>
                </c:pt>
                <c:pt idx="12">
                  <c:v>0.25</c:v>
                </c:pt>
                <c:pt idx="13">
                  <c:v>0.27</c:v>
                </c:pt>
                <c:pt idx="14">
                  <c:v>0.28999999999999998</c:v>
                </c:pt>
                <c:pt idx="15">
                  <c:v>0.31</c:v>
                </c:pt>
                <c:pt idx="16">
                  <c:v>0.33</c:v>
                </c:pt>
                <c:pt idx="17">
                  <c:v>0.35</c:v>
                </c:pt>
                <c:pt idx="18">
                  <c:v>0.37</c:v>
                </c:pt>
                <c:pt idx="19">
                  <c:v>0.39</c:v>
                </c:pt>
                <c:pt idx="20">
                  <c:v>0.41</c:v>
                </c:pt>
                <c:pt idx="21">
                  <c:v>0.43</c:v>
                </c:pt>
                <c:pt idx="22">
                  <c:v>0.45</c:v>
                </c:pt>
                <c:pt idx="23">
                  <c:v>0.47</c:v>
                </c:pt>
                <c:pt idx="24">
                  <c:v>0.49</c:v>
                </c:pt>
                <c:pt idx="25">
                  <c:v>0.51</c:v>
                </c:pt>
                <c:pt idx="26">
                  <c:v>0.53</c:v>
                </c:pt>
                <c:pt idx="27">
                  <c:v>0.55000000000000004</c:v>
                </c:pt>
                <c:pt idx="28">
                  <c:v>0.56999999999999995</c:v>
                </c:pt>
                <c:pt idx="29">
                  <c:v>0.59</c:v>
                </c:pt>
                <c:pt idx="30">
                  <c:v>0.61</c:v>
                </c:pt>
                <c:pt idx="31">
                  <c:v>0.63</c:v>
                </c:pt>
                <c:pt idx="32">
                  <c:v>0.65</c:v>
                </c:pt>
                <c:pt idx="33">
                  <c:v>0.67</c:v>
                </c:pt>
                <c:pt idx="34">
                  <c:v>0.69</c:v>
                </c:pt>
                <c:pt idx="35">
                  <c:v>0.71</c:v>
                </c:pt>
                <c:pt idx="36">
                  <c:v>0.73</c:v>
                </c:pt>
                <c:pt idx="37">
                  <c:v>0.75</c:v>
                </c:pt>
                <c:pt idx="38">
                  <c:v>0.77</c:v>
                </c:pt>
                <c:pt idx="39">
                  <c:v>0.79</c:v>
                </c:pt>
                <c:pt idx="40">
                  <c:v>0.81</c:v>
                </c:pt>
                <c:pt idx="41">
                  <c:v>0.83</c:v>
                </c:pt>
                <c:pt idx="42">
                  <c:v>0.85</c:v>
                </c:pt>
                <c:pt idx="43">
                  <c:v>0.87</c:v>
                </c:pt>
                <c:pt idx="44">
                  <c:v>0.89</c:v>
                </c:pt>
                <c:pt idx="45">
                  <c:v>0.91</c:v>
                </c:pt>
                <c:pt idx="46">
                  <c:v>0.93</c:v>
                </c:pt>
                <c:pt idx="47">
                  <c:v>0.95</c:v>
                </c:pt>
                <c:pt idx="48">
                  <c:v>0.97</c:v>
                </c:pt>
                <c:pt idx="49">
                  <c:v>0.99</c:v>
                </c:pt>
                <c:pt idx="50">
                  <c:v>1.01</c:v>
                </c:pt>
                <c:pt idx="51">
                  <c:v>1.03</c:v>
                </c:pt>
                <c:pt idx="52">
                  <c:v>1.05</c:v>
                </c:pt>
                <c:pt idx="53">
                  <c:v>1.07</c:v>
                </c:pt>
                <c:pt idx="54">
                  <c:v>1.0900000000000001</c:v>
                </c:pt>
                <c:pt idx="55">
                  <c:v>1.1100000000000001</c:v>
                </c:pt>
                <c:pt idx="56">
                  <c:v>1.1299999999999999</c:v>
                </c:pt>
                <c:pt idx="57">
                  <c:v>1.1499999999999999</c:v>
                </c:pt>
                <c:pt idx="58">
                  <c:v>1.17</c:v>
                </c:pt>
                <c:pt idx="59">
                  <c:v>1.19</c:v>
                </c:pt>
                <c:pt idx="60">
                  <c:v>1.21</c:v>
                </c:pt>
                <c:pt idx="61">
                  <c:v>1.23</c:v>
                </c:pt>
                <c:pt idx="62">
                  <c:v>1.25</c:v>
                </c:pt>
                <c:pt idx="63">
                  <c:v>1.27</c:v>
                </c:pt>
                <c:pt idx="64">
                  <c:v>1.29</c:v>
                </c:pt>
                <c:pt idx="65">
                  <c:v>1.31</c:v>
                </c:pt>
                <c:pt idx="66">
                  <c:v>1.33</c:v>
                </c:pt>
                <c:pt idx="67">
                  <c:v>1.35</c:v>
                </c:pt>
                <c:pt idx="68">
                  <c:v>1.37</c:v>
                </c:pt>
                <c:pt idx="69">
                  <c:v>1.39</c:v>
                </c:pt>
                <c:pt idx="70">
                  <c:v>1.41</c:v>
                </c:pt>
                <c:pt idx="71">
                  <c:v>1.43</c:v>
                </c:pt>
                <c:pt idx="72">
                  <c:v>1.45</c:v>
                </c:pt>
                <c:pt idx="73">
                  <c:v>1.47</c:v>
                </c:pt>
                <c:pt idx="74">
                  <c:v>1.49</c:v>
                </c:pt>
                <c:pt idx="75">
                  <c:v>1.51</c:v>
                </c:pt>
                <c:pt idx="76">
                  <c:v>1.53</c:v>
                </c:pt>
                <c:pt idx="77">
                  <c:v>1.55</c:v>
                </c:pt>
                <c:pt idx="78">
                  <c:v>1.57</c:v>
                </c:pt>
                <c:pt idx="79">
                  <c:v>1.59</c:v>
                </c:pt>
                <c:pt idx="80">
                  <c:v>1.61</c:v>
                </c:pt>
                <c:pt idx="81">
                  <c:v>1.63</c:v>
                </c:pt>
                <c:pt idx="82">
                  <c:v>1.65</c:v>
                </c:pt>
                <c:pt idx="83">
                  <c:v>1.67</c:v>
                </c:pt>
                <c:pt idx="84">
                  <c:v>1.69</c:v>
                </c:pt>
                <c:pt idx="85">
                  <c:v>1.71</c:v>
                </c:pt>
                <c:pt idx="86">
                  <c:v>1.73</c:v>
                </c:pt>
                <c:pt idx="87">
                  <c:v>1.75</c:v>
                </c:pt>
                <c:pt idx="88">
                  <c:v>1.77</c:v>
                </c:pt>
                <c:pt idx="89">
                  <c:v>1.79</c:v>
                </c:pt>
                <c:pt idx="90">
                  <c:v>1.81</c:v>
                </c:pt>
                <c:pt idx="91">
                  <c:v>1.83</c:v>
                </c:pt>
                <c:pt idx="92">
                  <c:v>1.85</c:v>
                </c:pt>
                <c:pt idx="93">
                  <c:v>1.87</c:v>
                </c:pt>
                <c:pt idx="94">
                  <c:v>1.89</c:v>
                </c:pt>
                <c:pt idx="95">
                  <c:v>1.91</c:v>
                </c:pt>
                <c:pt idx="96">
                  <c:v>1.93</c:v>
                </c:pt>
                <c:pt idx="97">
                  <c:v>1.95</c:v>
                </c:pt>
                <c:pt idx="98">
                  <c:v>1.97</c:v>
                </c:pt>
                <c:pt idx="99">
                  <c:v>1.99</c:v>
                </c:pt>
                <c:pt idx="100">
                  <c:v>2.0099999999999998</c:v>
                </c:pt>
              </c:numCache>
            </c:numRef>
          </c:cat>
          <c:val>
            <c:numRef>
              <c:f>Sheet1!$H$2:$H$102</c:f>
              <c:numCache>
                <c:formatCode>General</c:formatCode>
                <c:ptCount val="101"/>
                <c:pt idx="0">
                  <c:v>1.3489510490000001</c:v>
                </c:pt>
                <c:pt idx="1">
                  <c:v>2.085714286</c:v>
                </c:pt>
                <c:pt idx="2">
                  <c:v>2.6076923079999998</c:v>
                </c:pt>
                <c:pt idx="3">
                  <c:v>2.978571429</c:v>
                </c:pt>
                <c:pt idx="4">
                  <c:v>3.2411764710000002</c:v>
                </c:pt>
                <c:pt idx="5">
                  <c:v>3.4249999999999998</c:v>
                </c:pt>
                <c:pt idx="6">
                  <c:v>3.550773994</c:v>
                </c:pt>
                <c:pt idx="7">
                  <c:v>3.6333333329999999</c:v>
                </c:pt>
                <c:pt idx="8">
                  <c:v>3.6834586470000001</c:v>
                </c:pt>
                <c:pt idx="9">
                  <c:v>3.7090909089999999</c:v>
                </c:pt>
                <c:pt idx="10">
                  <c:v>3.716149068</c:v>
                </c:pt>
                <c:pt idx="11">
                  <c:v>3.7090909089999999</c:v>
                </c:pt>
                <c:pt idx="12">
                  <c:v>3.6913043480000001</c:v>
                </c:pt>
                <c:pt idx="13">
                  <c:v>3.6653846149999998</c:v>
                </c:pt>
                <c:pt idx="14">
                  <c:v>3.6333333329999999</c:v>
                </c:pt>
                <c:pt idx="15">
                  <c:v>3.5967032969999999</c:v>
                </c:pt>
                <c:pt idx="16">
                  <c:v>3.5567049810000002</c:v>
                </c:pt>
                <c:pt idx="17">
                  <c:v>3.5142857140000001</c:v>
                </c:pt>
                <c:pt idx="18">
                  <c:v>3.4701890990000002</c:v>
                </c:pt>
                <c:pt idx="19">
                  <c:v>3.4249999999999998</c:v>
                </c:pt>
                <c:pt idx="20">
                  <c:v>3.379178886</c:v>
                </c:pt>
                <c:pt idx="21">
                  <c:v>3.333088235</c:v>
                </c:pt>
                <c:pt idx="22">
                  <c:v>3.2870129870000002</c:v>
                </c:pt>
                <c:pt idx="23">
                  <c:v>3.2411764710000002</c:v>
                </c:pt>
                <c:pt idx="24">
                  <c:v>3.1957528960000001</c:v>
                </c:pt>
                <c:pt idx="25">
                  <c:v>3.1508771929999999</c:v>
                </c:pt>
                <c:pt idx="26">
                  <c:v>3.1066528070000001</c:v>
                </c:pt>
                <c:pt idx="27">
                  <c:v>3.0631578949999998</c:v>
                </c:pt>
                <c:pt idx="28">
                  <c:v>3.020450281</c:v>
                </c:pt>
                <c:pt idx="29">
                  <c:v>2.978571429</c:v>
                </c:pt>
                <c:pt idx="30">
                  <c:v>2.937549631</c:v>
                </c:pt>
                <c:pt idx="31">
                  <c:v>2.8974025970000001</c:v>
                </c:pt>
                <c:pt idx="32">
                  <c:v>2.8581395349999998</c:v>
                </c:pt>
                <c:pt idx="33">
                  <c:v>2.8197628460000002</c:v>
                </c:pt>
                <c:pt idx="34">
                  <c:v>2.7822695039999998</c:v>
                </c:pt>
                <c:pt idx="35">
                  <c:v>2.7456521739999999</c:v>
                </c:pt>
                <c:pt idx="36">
                  <c:v>2.7099001299999999</c:v>
                </c:pt>
                <c:pt idx="37">
                  <c:v>2.6749999999999998</c:v>
                </c:pt>
                <c:pt idx="38">
                  <c:v>2.6409363749999999</c:v>
                </c:pt>
                <c:pt idx="39">
                  <c:v>2.6076923079999998</c:v>
                </c:pt>
                <c:pt idx="40">
                  <c:v>2.5752497230000002</c:v>
                </c:pt>
                <c:pt idx="41">
                  <c:v>2.5435897440000002</c:v>
                </c:pt>
                <c:pt idx="42">
                  <c:v>2.512692967</c:v>
                </c:pt>
                <c:pt idx="43">
                  <c:v>2.4825396830000002</c:v>
                </c:pt>
                <c:pt idx="44">
                  <c:v>2.4531100480000001</c:v>
                </c:pt>
                <c:pt idx="45">
                  <c:v>2.4243842359999999</c:v>
                </c:pt>
                <c:pt idx="46">
                  <c:v>2.396342551</c:v>
                </c:pt>
                <c:pt idx="47">
                  <c:v>2.3689655169999999</c:v>
                </c:pt>
                <c:pt idx="48">
                  <c:v>2.3422339540000001</c:v>
                </c:pt>
                <c:pt idx="49">
                  <c:v>2.3161290320000001</c:v>
                </c:pt>
                <c:pt idx="50">
                  <c:v>2.2906323190000002</c:v>
                </c:pt>
                <c:pt idx="51">
                  <c:v>2.2657258059999998</c:v>
                </c:pt>
                <c:pt idx="52">
                  <c:v>2.2413919409999998</c:v>
                </c:pt>
                <c:pt idx="53">
                  <c:v>2.2176136359999998</c:v>
                </c:pt>
                <c:pt idx="54">
                  <c:v>2.1943742820000001</c:v>
                </c:pt>
                <c:pt idx="55">
                  <c:v>2.1716577539999999</c:v>
                </c:pt>
                <c:pt idx="56">
                  <c:v>2.1494484100000002</c:v>
                </c:pt>
                <c:pt idx="57">
                  <c:v>2.1277310919999999</c:v>
                </c:pt>
                <c:pt idx="58">
                  <c:v>2.1064911209999999</c:v>
                </c:pt>
                <c:pt idx="59">
                  <c:v>2.085714286</c:v>
                </c:pt>
                <c:pt idx="60">
                  <c:v>2.0653868420000001</c:v>
                </c:pt>
                <c:pt idx="61">
                  <c:v>2.0454954949999999</c:v>
                </c:pt>
                <c:pt idx="62">
                  <c:v>2.026027397</c:v>
                </c:pt>
                <c:pt idx="63">
                  <c:v>2.0069701279999999</c:v>
                </c:pt>
                <c:pt idx="64">
                  <c:v>1.988311688</c:v>
                </c:pt>
                <c:pt idx="65">
                  <c:v>1.970040486</c:v>
                </c:pt>
                <c:pt idx="66">
                  <c:v>1.9521453230000001</c:v>
                </c:pt>
                <c:pt idx="67">
                  <c:v>1.9346153850000001</c:v>
                </c:pt>
                <c:pt idx="68">
                  <c:v>1.917440225</c:v>
                </c:pt>
                <c:pt idx="69">
                  <c:v>1.9006097559999999</c:v>
                </c:pt>
                <c:pt idx="70">
                  <c:v>1.884114235</c:v>
                </c:pt>
                <c:pt idx="71">
                  <c:v>1.8679442509999999</c:v>
                </c:pt>
                <c:pt idx="72">
                  <c:v>1.852090716</c:v>
                </c:pt>
                <c:pt idx="73">
                  <c:v>1.8365448499999999</c:v>
                </c:pt>
                <c:pt idx="74">
                  <c:v>1.821298174</c:v>
                </c:pt>
                <c:pt idx="75">
                  <c:v>1.806342495</c:v>
                </c:pt>
                <c:pt idx="76">
                  <c:v>1.7916698950000001</c:v>
                </c:pt>
                <c:pt idx="77">
                  <c:v>1.7772727269999999</c:v>
                </c:pt>
                <c:pt idx="78">
                  <c:v>1.7631435980000001</c:v>
                </c:pt>
                <c:pt idx="79">
                  <c:v>1.7492753619999999</c:v>
                </c:pt>
                <c:pt idx="80">
                  <c:v>1.7356611129999999</c:v>
                </c:pt>
                <c:pt idx="81">
                  <c:v>1.722294172</c:v>
                </c:pt>
                <c:pt idx="82">
                  <c:v>1.7091680810000001</c:v>
                </c:pt>
                <c:pt idx="83">
                  <c:v>1.6962765959999999</c:v>
                </c:pt>
                <c:pt idx="84">
                  <c:v>1.683613673</c:v>
                </c:pt>
                <c:pt idx="85">
                  <c:v>1.671173469</c:v>
                </c:pt>
                <c:pt idx="86">
                  <c:v>1.658950328</c:v>
                </c:pt>
                <c:pt idx="87">
                  <c:v>1.646938776</c:v>
                </c:pt>
                <c:pt idx="88">
                  <c:v>1.635133513</c:v>
                </c:pt>
                <c:pt idx="89">
                  <c:v>1.6235294119999999</c:v>
                </c:pt>
                <c:pt idx="90">
                  <c:v>1.612121503</c:v>
                </c:pt>
                <c:pt idx="91">
                  <c:v>1.6009049769999999</c:v>
                </c:pt>
                <c:pt idx="92">
                  <c:v>1.589875173</c:v>
                </c:pt>
                <c:pt idx="93">
                  <c:v>1.5790275760000001</c:v>
                </c:pt>
                <c:pt idx="94">
                  <c:v>1.56835781</c:v>
                </c:pt>
                <c:pt idx="95">
                  <c:v>1.5578616350000001</c:v>
                </c:pt>
                <c:pt idx="96">
                  <c:v>1.54753494</c:v>
                </c:pt>
                <c:pt idx="97">
                  <c:v>1.537373737</c:v>
                </c:pt>
                <c:pt idx="98">
                  <c:v>1.527374163</c:v>
                </c:pt>
                <c:pt idx="99">
                  <c:v>1.517532468</c:v>
                </c:pt>
                <c:pt idx="100">
                  <c:v>1.5078450130000001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042-41D4-8C96-5084AEC01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517392"/>
        <c:axId val="1"/>
      </c:areaChart>
      <c:catAx>
        <c:axId val="85517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Expected Frequency of Default</a:t>
                </a:r>
              </a:p>
            </c:rich>
          </c:tx>
          <c:layout>
            <c:manualLayout>
              <c:xMode val="edge"/>
              <c:yMode val="edge"/>
              <c:x val="0.35253456221198154"/>
              <c:y val="0.91619047619047622"/>
            </c:manualLayout>
          </c:layout>
          <c:overlay val="0"/>
          <c:spPr>
            <a:noFill/>
            <a:ln w="25432">
              <a:noFill/>
            </a:ln>
          </c:spPr>
        </c:title>
        <c:numFmt formatCode="General" sourceLinked="1"/>
        <c:majorTickMark val="none"/>
        <c:minorTickMark val="none"/>
        <c:tickLblPos val="none"/>
        <c:spPr>
          <a:ln w="3179">
            <a:solidFill>
              <a:srgbClr val="000000"/>
            </a:solidFill>
            <a:prstDash val="solid"/>
          </a:ln>
        </c:sp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4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Expected Severity of Default</a:t>
                </a:r>
              </a:p>
            </c:rich>
          </c:tx>
          <c:layout>
            <c:manualLayout>
              <c:xMode val="edge"/>
              <c:yMode val="edge"/>
              <c:x val="9.2165898617511521E-3"/>
              <c:y val="0.23428571428571429"/>
            </c:manualLayout>
          </c:layout>
          <c:overlay val="0"/>
          <c:spPr>
            <a:noFill/>
            <a:ln w="25432">
              <a:noFill/>
            </a:ln>
          </c:spPr>
        </c:title>
        <c:numFmt formatCode="General" sourceLinked="1"/>
        <c:majorTickMark val="none"/>
        <c:minorTickMark val="none"/>
        <c:tickLblPos val="none"/>
        <c:spPr>
          <a:ln w="3179">
            <a:solidFill>
              <a:srgbClr val="000000"/>
            </a:solidFill>
            <a:prstDash val="solid"/>
          </a:ln>
        </c:spPr>
        <c:crossAx val="85517392"/>
        <c:crosses val="autoZero"/>
        <c:crossBetween val="midCat"/>
      </c:valAx>
      <c:spPr>
        <a:noFill/>
        <a:ln w="3179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8963133640552997"/>
          <c:y val="0.11238095238095239"/>
          <c:w val="0.44196046676053441"/>
          <c:h val="0.3955555555555556"/>
        </c:manualLayout>
      </c:layout>
      <c:overlay val="0"/>
      <c:spPr>
        <a:solidFill>
          <a:srgbClr val="FFFFFF"/>
        </a:solidFill>
        <a:ln w="3179">
          <a:solidFill>
            <a:srgbClr val="000000"/>
          </a:solidFill>
          <a:prstDash val="solid"/>
        </a:ln>
      </c:spPr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02" b="0" i="0" u="none" strike="noStrike" baseline="0">
          <a:solidFill>
            <a:srgbClr val="000000"/>
          </a:solidFill>
          <a:latin typeface="Franklin Gothic Book" panose="020B0503020102020204" pitchFamily="34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22332567325948E-2"/>
          <c:y val="3.6184210526315791E-2"/>
          <c:w val="0.90598251245195582"/>
          <c:h val="0.82449389980098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3"/>
            </a:solidFill>
            <a:ln w="25371">
              <a:noFill/>
            </a:ln>
          </c:spPr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</c:v>
                </c:pt>
                <c:pt idx="1">
                  <c:v>0.7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8F-407B-94A6-F30F0DAA6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6839552"/>
        <c:axId val="116841472"/>
      </c:barChart>
      <c:catAx>
        <c:axId val="116839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3200" b="0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 sz="1600" b="0" i="0" u="none" strike="noStrike" baseline="0" dirty="0">
                    <a:solidFill>
                      <a:schemeClr val="tx1"/>
                    </a:solidFill>
                    <a:latin typeface="+mn-lt"/>
                    <a:cs typeface="Calibri"/>
                  </a:rPr>
                  <a:t>Size </a:t>
                </a:r>
                <a:r>
                  <a:rPr lang="en-US" sz="1600" b="0" i="0" u="none" strike="noStrike" baseline="0" dirty="0">
                    <a:solidFill>
                      <a:schemeClr val="tx1"/>
                    </a:solidFill>
                    <a:latin typeface="Wingdings" pitchFamily="2" charset="2"/>
                    <a:cs typeface="Calibri"/>
                  </a:rPr>
                  <a:t>è</a:t>
                </a:r>
                <a:endParaRPr lang="en-US" sz="3200" b="0" dirty="0">
                  <a:solidFill>
                    <a:schemeClr val="tx1"/>
                  </a:solidFill>
                  <a:latin typeface="Wingdings" pitchFamily="2" charset="2"/>
                </a:endParaRPr>
              </a:p>
            </c:rich>
          </c:tx>
          <c:layout>
            <c:manualLayout>
              <c:xMode val="edge"/>
              <c:yMode val="edge"/>
              <c:x val="0.49457994579945802"/>
              <c:y val="0.88815789473684215"/>
            </c:manualLayout>
          </c:layout>
          <c:overlay val="0"/>
          <c:spPr>
            <a:noFill/>
            <a:ln w="25371">
              <a:noFill/>
            </a:ln>
          </c:spPr>
        </c:title>
        <c:numFmt formatCode="General" sourceLinked="1"/>
        <c:majorTickMark val="none"/>
        <c:minorTickMark val="none"/>
        <c:tickLblPos val="none"/>
        <c:crossAx val="116841472"/>
        <c:crosses val="autoZero"/>
        <c:auto val="1"/>
        <c:lblAlgn val="ctr"/>
        <c:lblOffset val="100"/>
        <c:noMultiLvlLbl val="0"/>
      </c:catAx>
      <c:valAx>
        <c:axId val="116841472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 sz="1600" b="0" i="0" u="none" strike="noStrike" baseline="0" dirty="0">
                    <a:solidFill>
                      <a:schemeClr val="tx1"/>
                    </a:solidFill>
                    <a:latin typeface="+mn-lt"/>
                    <a:cs typeface="Calibri"/>
                  </a:rPr>
                  <a:t>Risk (Credit) </a:t>
                </a:r>
                <a:r>
                  <a:rPr lang="en-US" sz="1600" b="0" i="0" u="none" strike="noStrike" baseline="0" dirty="0">
                    <a:solidFill>
                      <a:schemeClr val="tx1"/>
                    </a:solidFill>
                    <a:latin typeface="Wingdings" pitchFamily="2" charset="2"/>
                    <a:cs typeface="Calibri"/>
                  </a:rPr>
                  <a:t>è</a:t>
                </a:r>
                <a:endParaRPr lang="en-US" sz="1600" b="0" dirty="0">
                  <a:solidFill>
                    <a:schemeClr val="tx1"/>
                  </a:solidFill>
                  <a:latin typeface="Wingdings" pitchFamily="2" charset="2"/>
                </a:endParaRPr>
              </a:p>
            </c:rich>
          </c:tx>
          <c:layout>
            <c:manualLayout>
              <c:xMode val="edge"/>
              <c:yMode val="edge"/>
              <c:x val="2.2146598731918276E-2"/>
              <c:y val="0.20362931556632344"/>
            </c:manualLayout>
          </c:layout>
          <c:overlay val="0"/>
          <c:spPr>
            <a:noFill/>
            <a:ln w="25371">
              <a:noFill/>
            </a:ln>
          </c:spPr>
        </c:title>
        <c:numFmt formatCode="General" sourceLinked="1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116839552"/>
        <c:crosses val="autoZero"/>
        <c:crossBetween val="between"/>
      </c:valAx>
      <c:spPr>
        <a:solidFill>
          <a:schemeClr val="accent1"/>
        </a:solidFill>
        <a:ln w="317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Ginnie Mae MBS Spread</a:t>
            </a:r>
          </a:p>
          <a:p>
            <a:pPr>
              <a:defRPr/>
            </a:pPr>
            <a:r>
              <a:rPr lang="en-US"/>
              <a:t>to 5-Year Treasuries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Spread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Sheet1!$A$2:$A$641</c:f>
              <c:numCache>
                <c:formatCode>m/d/yyyy</c:formatCode>
                <c:ptCount val="640"/>
                <c:pt idx="0">
                  <c:v>36532</c:v>
                </c:pt>
                <c:pt idx="1">
                  <c:v>36539</c:v>
                </c:pt>
                <c:pt idx="2">
                  <c:v>36546</c:v>
                </c:pt>
                <c:pt idx="3">
                  <c:v>36553</c:v>
                </c:pt>
                <c:pt idx="4">
                  <c:v>36560</c:v>
                </c:pt>
                <c:pt idx="5">
                  <c:v>36567</c:v>
                </c:pt>
                <c:pt idx="6">
                  <c:v>36574</c:v>
                </c:pt>
                <c:pt idx="7">
                  <c:v>36581</c:v>
                </c:pt>
                <c:pt idx="8">
                  <c:v>36588</c:v>
                </c:pt>
                <c:pt idx="9">
                  <c:v>36595</c:v>
                </c:pt>
                <c:pt idx="10">
                  <c:v>36602</c:v>
                </c:pt>
                <c:pt idx="11">
                  <c:v>36609</c:v>
                </c:pt>
                <c:pt idx="12">
                  <c:v>36616</c:v>
                </c:pt>
                <c:pt idx="13">
                  <c:v>36623</c:v>
                </c:pt>
                <c:pt idx="14">
                  <c:v>36630</c:v>
                </c:pt>
                <c:pt idx="15">
                  <c:v>36637</c:v>
                </c:pt>
                <c:pt idx="16">
                  <c:v>36644</c:v>
                </c:pt>
                <c:pt idx="17">
                  <c:v>36651</c:v>
                </c:pt>
                <c:pt idx="18">
                  <c:v>36658</c:v>
                </c:pt>
                <c:pt idx="19">
                  <c:v>36665</c:v>
                </c:pt>
                <c:pt idx="20">
                  <c:v>36672</c:v>
                </c:pt>
                <c:pt idx="21">
                  <c:v>36679</c:v>
                </c:pt>
                <c:pt idx="22">
                  <c:v>36686</c:v>
                </c:pt>
                <c:pt idx="23">
                  <c:v>36693</c:v>
                </c:pt>
                <c:pt idx="24">
                  <c:v>36700</c:v>
                </c:pt>
                <c:pt idx="25">
                  <c:v>36707</c:v>
                </c:pt>
                <c:pt idx="26">
                  <c:v>36714</c:v>
                </c:pt>
                <c:pt idx="27">
                  <c:v>36721</c:v>
                </c:pt>
                <c:pt idx="28">
                  <c:v>36728</c:v>
                </c:pt>
                <c:pt idx="29">
                  <c:v>36735</c:v>
                </c:pt>
                <c:pt idx="30">
                  <c:v>36742</c:v>
                </c:pt>
                <c:pt idx="31">
                  <c:v>36749</c:v>
                </c:pt>
                <c:pt idx="32">
                  <c:v>36756</c:v>
                </c:pt>
                <c:pt idx="33">
                  <c:v>36763</c:v>
                </c:pt>
                <c:pt idx="34">
                  <c:v>36770</c:v>
                </c:pt>
                <c:pt idx="35">
                  <c:v>36777</c:v>
                </c:pt>
                <c:pt idx="36">
                  <c:v>36784</c:v>
                </c:pt>
                <c:pt idx="37">
                  <c:v>36791</c:v>
                </c:pt>
                <c:pt idx="38">
                  <c:v>36798</c:v>
                </c:pt>
                <c:pt idx="39">
                  <c:v>36805</c:v>
                </c:pt>
                <c:pt idx="40">
                  <c:v>36812</c:v>
                </c:pt>
                <c:pt idx="41">
                  <c:v>36819</c:v>
                </c:pt>
                <c:pt idx="42">
                  <c:v>36826</c:v>
                </c:pt>
                <c:pt idx="43">
                  <c:v>36833</c:v>
                </c:pt>
                <c:pt idx="44">
                  <c:v>36840</c:v>
                </c:pt>
                <c:pt idx="45">
                  <c:v>36847</c:v>
                </c:pt>
                <c:pt idx="46">
                  <c:v>36854</c:v>
                </c:pt>
                <c:pt idx="47">
                  <c:v>36861</c:v>
                </c:pt>
                <c:pt idx="48">
                  <c:v>36868</c:v>
                </c:pt>
                <c:pt idx="49">
                  <c:v>36875</c:v>
                </c:pt>
                <c:pt idx="50">
                  <c:v>36882</c:v>
                </c:pt>
                <c:pt idx="51">
                  <c:v>36889</c:v>
                </c:pt>
                <c:pt idx="52">
                  <c:v>36896</c:v>
                </c:pt>
                <c:pt idx="53">
                  <c:v>36903</c:v>
                </c:pt>
                <c:pt idx="54">
                  <c:v>36910</c:v>
                </c:pt>
                <c:pt idx="55">
                  <c:v>36917</c:v>
                </c:pt>
                <c:pt idx="56">
                  <c:v>36924</c:v>
                </c:pt>
                <c:pt idx="57">
                  <c:v>36931</c:v>
                </c:pt>
                <c:pt idx="58">
                  <c:v>36938</c:v>
                </c:pt>
                <c:pt idx="59">
                  <c:v>36945</c:v>
                </c:pt>
                <c:pt idx="60">
                  <c:v>36952</c:v>
                </c:pt>
                <c:pt idx="61">
                  <c:v>36959</c:v>
                </c:pt>
                <c:pt idx="62">
                  <c:v>36966</c:v>
                </c:pt>
                <c:pt idx="63">
                  <c:v>36973</c:v>
                </c:pt>
                <c:pt idx="64">
                  <c:v>36980</c:v>
                </c:pt>
                <c:pt idx="65">
                  <c:v>36987</c:v>
                </c:pt>
                <c:pt idx="66">
                  <c:v>36994</c:v>
                </c:pt>
                <c:pt idx="67">
                  <c:v>37001</c:v>
                </c:pt>
                <c:pt idx="68">
                  <c:v>37008</c:v>
                </c:pt>
                <c:pt idx="69">
                  <c:v>37015</c:v>
                </c:pt>
                <c:pt idx="70">
                  <c:v>37022</c:v>
                </c:pt>
                <c:pt idx="71">
                  <c:v>37029</c:v>
                </c:pt>
                <c:pt idx="72">
                  <c:v>37036</c:v>
                </c:pt>
                <c:pt idx="73">
                  <c:v>37043</c:v>
                </c:pt>
                <c:pt idx="74">
                  <c:v>37050</c:v>
                </c:pt>
                <c:pt idx="75">
                  <c:v>37057</c:v>
                </c:pt>
                <c:pt idx="76">
                  <c:v>37064</c:v>
                </c:pt>
                <c:pt idx="77">
                  <c:v>37071</c:v>
                </c:pt>
                <c:pt idx="78">
                  <c:v>37078</c:v>
                </c:pt>
                <c:pt idx="79">
                  <c:v>37085</c:v>
                </c:pt>
                <c:pt idx="80">
                  <c:v>37092</c:v>
                </c:pt>
                <c:pt idx="81">
                  <c:v>37099</c:v>
                </c:pt>
                <c:pt idx="82">
                  <c:v>37106</c:v>
                </c:pt>
                <c:pt idx="83">
                  <c:v>37113</c:v>
                </c:pt>
                <c:pt idx="84">
                  <c:v>37120</c:v>
                </c:pt>
                <c:pt idx="85">
                  <c:v>37127</c:v>
                </c:pt>
                <c:pt idx="86">
                  <c:v>37134</c:v>
                </c:pt>
                <c:pt idx="87">
                  <c:v>37141</c:v>
                </c:pt>
                <c:pt idx="88">
                  <c:v>37148</c:v>
                </c:pt>
                <c:pt idx="89">
                  <c:v>37155</c:v>
                </c:pt>
                <c:pt idx="90">
                  <c:v>37162</c:v>
                </c:pt>
                <c:pt idx="91">
                  <c:v>37169</c:v>
                </c:pt>
                <c:pt idx="92">
                  <c:v>37176</c:v>
                </c:pt>
                <c:pt idx="93">
                  <c:v>37183</c:v>
                </c:pt>
                <c:pt idx="94">
                  <c:v>37190</c:v>
                </c:pt>
                <c:pt idx="95">
                  <c:v>37197</c:v>
                </c:pt>
                <c:pt idx="96">
                  <c:v>37204</c:v>
                </c:pt>
                <c:pt idx="97">
                  <c:v>37211</c:v>
                </c:pt>
                <c:pt idx="98">
                  <c:v>37218</c:v>
                </c:pt>
                <c:pt idx="99">
                  <c:v>37225</c:v>
                </c:pt>
                <c:pt idx="100">
                  <c:v>37232</c:v>
                </c:pt>
                <c:pt idx="101">
                  <c:v>37239</c:v>
                </c:pt>
                <c:pt idx="102">
                  <c:v>37246</c:v>
                </c:pt>
                <c:pt idx="103">
                  <c:v>37253</c:v>
                </c:pt>
                <c:pt idx="104">
                  <c:v>37260</c:v>
                </c:pt>
                <c:pt idx="105">
                  <c:v>37267</c:v>
                </c:pt>
                <c:pt idx="106">
                  <c:v>37274</c:v>
                </c:pt>
                <c:pt idx="107">
                  <c:v>37281</c:v>
                </c:pt>
                <c:pt idx="108">
                  <c:v>37288</c:v>
                </c:pt>
                <c:pt idx="109">
                  <c:v>37295</c:v>
                </c:pt>
                <c:pt idx="110">
                  <c:v>37302</c:v>
                </c:pt>
                <c:pt idx="111">
                  <c:v>37309</c:v>
                </c:pt>
                <c:pt idx="112">
                  <c:v>37316</c:v>
                </c:pt>
                <c:pt idx="113">
                  <c:v>37323</c:v>
                </c:pt>
                <c:pt idx="114">
                  <c:v>37330</c:v>
                </c:pt>
                <c:pt idx="115">
                  <c:v>37337</c:v>
                </c:pt>
                <c:pt idx="116">
                  <c:v>37344</c:v>
                </c:pt>
                <c:pt idx="117">
                  <c:v>37351</c:v>
                </c:pt>
                <c:pt idx="118">
                  <c:v>37358</c:v>
                </c:pt>
                <c:pt idx="119">
                  <c:v>37365</c:v>
                </c:pt>
                <c:pt idx="120">
                  <c:v>37372</c:v>
                </c:pt>
                <c:pt idx="121">
                  <c:v>37379</c:v>
                </c:pt>
                <c:pt idx="122">
                  <c:v>37386</c:v>
                </c:pt>
                <c:pt idx="123">
                  <c:v>37393</c:v>
                </c:pt>
                <c:pt idx="124">
                  <c:v>37400</c:v>
                </c:pt>
                <c:pt idx="125">
                  <c:v>37407</c:v>
                </c:pt>
                <c:pt idx="126">
                  <c:v>37414</c:v>
                </c:pt>
                <c:pt idx="127">
                  <c:v>37421</c:v>
                </c:pt>
                <c:pt idx="128">
                  <c:v>37428</c:v>
                </c:pt>
                <c:pt idx="129">
                  <c:v>37435</c:v>
                </c:pt>
                <c:pt idx="130">
                  <c:v>37442</c:v>
                </c:pt>
                <c:pt idx="131">
                  <c:v>37449</c:v>
                </c:pt>
                <c:pt idx="132">
                  <c:v>37456</c:v>
                </c:pt>
                <c:pt idx="133">
                  <c:v>37463</c:v>
                </c:pt>
                <c:pt idx="134">
                  <c:v>37470</c:v>
                </c:pt>
                <c:pt idx="135">
                  <c:v>37477</c:v>
                </c:pt>
                <c:pt idx="136">
                  <c:v>37484</c:v>
                </c:pt>
                <c:pt idx="137">
                  <c:v>37491</c:v>
                </c:pt>
                <c:pt idx="138">
                  <c:v>37498</c:v>
                </c:pt>
                <c:pt idx="139">
                  <c:v>37505</c:v>
                </c:pt>
                <c:pt idx="140">
                  <c:v>37512</c:v>
                </c:pt>
                <c:pt idx="141">
                  <c:v>37519</c:v>
                </c:pt>
                <c:pt idx="142">
                  <c:v>37526</c:v>
                </c:pt>
                <c:pt idx="143">
                  <c:v>37533</c:v>
                </c:pt>
                <c:pt idx="144">
                  <c:v>37540</c:v>
                </c:pt>
                <c:pt idx="145">
                  <c:v>37547</c:v>
                </c:pt>
                <c:pt idx="146">
                  <c:v>37554</c:v>
                </c:pt>
                <c:pt idx="147">
                  <c:v>37561</c:v>
                </c:pt>
                <c:pt idx="148">
                  <c:v>37568</c:v>
                </c:pt>
                <c:pt idx="149">
                  <c:v>37575</c:v>
                </c:pt>
                <c:pt idx="150">
                  <c:v>37582</c:v>
                </c:pt>
                <c:pt idx="151">
                  <c:v>37589</c:v>
                </c:pt>
                <c:pt idx="152">
                  <c:v>37596</c:v>
                </c:pt>
                <c:pt idx="153">
                  <c:v>37603</c:v>
                </c:pt>
                <c:pt idx="154">
                  <c:v>37610</c:v>
                </c:pt>
                <c:pt idx="155">
                  <c:v>37617</c:v>
                </c:pt>
                <c:pt idx="156">
                  <c:v>37624</c:v>
                </c:pt>
                <c:pt idx="157">
                  <c:v>37631</c:v>
                </c:pt>
                <c:pt idx="158">
                  <c:v>37638</c:v>
                </c:pt>
                <c:pt idx="159">
                  <c:v>37645</c:v>
                </c:pt>
                <c:pt idx="160">
                  <c:v>37652</c:v>
                </c:pt>
                <c:pt idx="161">
                  <c:v>37659</c:v>
                </c:pt>
                <c:pt idx="162">
                  <c:v>37666</c:v>
                </c:pt>
                <c:pt idx="163">
                  <c:v>37673</c:v>
                </c:pt>
                <c:pt idx="164">
                  <c:v>37680</c:v>
                </c:pt>
                <c:pt idx="165">
                  <c:v>37687</c:v>
                </c:pt>
                <c:pt idx="166">
                  <c:v>37694</c:v>
                </c:pt>
                <c:pt idx="167">
                  <c:v>37701</c:v>
                </c:pt>
                <c:pt idx="168">
                  <c:v>37708</c:v>
                </c:pt>
                <c:pt idx="169">
                  <c:v>37715</c:v>
                </c:pt>
                <c:pt idx="170">
                  <c:v>37722</c:v>
                </c:pt>
                <c:pt idx="171">
                  <c:v>37729</c:v>
                </c:pt>
                <c:pt idx="172">
                  <c:v>37736</c:v>
                </c:pt>
                <c:pt idx="173">
                  <c:v>37743</c:v>
                </c:pt>
                <c:pt idx="174">
                  <c:v>37750</c:v>
                </c:pt>
                <c:pt idx="175">
                  <c:v>37757</c:v>
                </c:pt>
                <c:pt idx="176">
                  <c:v>37764</c:v>
                </c:pt>
                <c:pt idx="177">
                  <c:v>37771</c:v>
                </c:pt>
                <c:pt idx="178">
                  <c:v>37778</c:v>
                </c:pt>
                <c:pt idx="179">
                  <c:v>37785</c:v>
                </c:pt>
                <c:pt idx="180">
                  <c:v>37792</c:v>
                </c:pt>
                <c:pt idx="181">
                  <c:v>37799</c:v>
                </c:pt>
                <c:pt idx="182">
                  <c:v>37806</c:v>
                </c:pt>
                <c:pt idx="183">
                  <c:v>37813</c:v>
                </c:pt>
                <c:pt idx="184">
                  <c:v>37820</c:v>
                </c:pt>
                <c:pt idx="185">
                  <c:v>37827</c:v>
                </c:pt>
                <c:pt idx="186">
                  <c:v>37834</c:v>
                </c:pt>
                <c:pt idx="187">
                  <c:v>37841</c:v>
                </c:pt>
                <c:pt idx="188">
                  <c:v>37848</c:v>
                </c:pt>
                <c:pt idx="189">
                  <c:v>37855</c:v>
                </c:pt>
                <c:pt idx="190">
                  <c:v>37862</c:v>
                </c:pt>
                <c:pt idx="191">
                  <c:v>37869</c:v>
                </c:pt>
                <c:pt idx="192">
                  <c:v>37876</c:v>
                </c:pt>
                <c:pt idx="193">
                  <c:v>37883</c:v>
                </c:pt>
                <c:pt idx="194">
                  <c:v>37890</c:v>
                </c:pt>
                <c:pt idx="195">
                  <c:v>37897</c:v>
                </c:pt>
                <c:pt idx="196">
                  <c:v>37904</c:v>
                </c:pt>
                <c:pt idx="197">
                  <c:v>37911</c:v>
                </c:pt>
                <c:pt idx="198">
                  <c:v>37918</c:v>
                </c:pt>
                <c:pt idx="199">
                  <c:v>37925</c:v>
                </c:pt>
                <c:pt idx="200">
                  <c:v>37932</c:v>
                </c:pt>
                <c:pt idx="201">
                  <c:v>37939</c:v>
                </c:pt>
                <c:pt idx="202">
                  <c:v>37946</c:v>
                </c:pt>
                <c:pt idx="203">
                  <c:v>37953</c:v>
                </c:pt>
                <c:pt idx="204">
                  <c:v>37960</c:v>
                </c:pt>
                <c:pt idx="205">
                  <c:v>37967</c:v>
                </c:pt>
                <c:pt idx="206">
                  <c:v>37974</c:v>
                </c:pt>
                <c:pt idx="207">
                  <c:v>37981</c:v>
                </c:pt>
                <c:pt idx="208">
                  <c:v>37988</c:v>
                </c:pt>
                <c:pt idx="209">
                  <c:v>37995</c:v>
                </c:pt>
                <c:pt idx="210">
                  <c:v>38002</c:v>
                </c:pt>
                <c:pt idx="211">
                  <c:v>38009</c:v>
                </c:pt>
                <c:pt idx="212">
                  <c:v>38016</c:v>
                </c:pt>
                <c:pt idx="213">
                  <c:v>38023</c:v>
                </c:pt>
                <c:pt idx="214">
                  <c:v>38030</c:v>
                </c:pt>
                <c:pt idx="215">
                  <c:v>38037</c:v>
                </c:pt>
                <c:pt idx="216">
                  <c:v>38044</c:v>
                </c:pt>
                <c:pt idx="217">
                  <c:v>38051</c:v>
                </c:pt>
                <c:pt idx="218">
                  <c:v>38058</c:v>
                </c:pt>
                <c:pt idx="219">
                  <c:v>38065</c:v>
                </c:pt>
                <c:pt idx="220">
                  <c:v>38072</c:v>
                </c:pt>
                <c:pt idx="221">
                  <c:v>38079</c:v>
                </c:pt>
                <c:pt idx="222">
                  <c:v>38086</c:v>
                </c:pt>
                <c:pt idx="223">
                  <c:v>38093</c:v>
                </c:pt>
                <c:pt idx="224">
                  <c:v>38100</c:v>
                </c:pt>
                <c:pt idx="225">
                  <c:v>38107</c:v>
                </c:pt>
                <c:pt idx="226">
                  <c:v>38114</c:v>
                </c:pt>
                <c:pt idx="227">
                  <c:v>38121</c:v>
                </c:pt>
                <c:pt idx="228">
                  <c:v>38128</c:v>
                </c:pt>
                <c:pt idx="229">
                  <c:v>38135</c:v>
                </c:pt>
                <c:pt idx="230">
                  <c:v>38142</c:v>
                </c:pt>
                <c:pt idx="231">
                  <c:v>38149</c:v>
                </c:pt>
                <c:pt idx="232">
                  <c:v>38156</c:v>
                </c:pt>
                <c:pt idx="233">
                  <c:v>38163</c:v>
                </c:pt>
                <c:pt idx="234">
                  <c:v>38170</c:v>
                </c:pt>
                <c:pt idx="235">
                  <c:v>38177</c:v>
                </c:pt>
                <c:pt idx="236">
                  <c:v>38184</c:v>
                </c:pt>
                <c:pt idx="237">
                  <c:v>38191</c:v>
                </c:pt>
                <c:pt idx="238">
                  <c:v>38198</c:v>
                </c:pt>
                <c:pt idx="239">
                  <c:v>38205</c:v>
                </c:pt>
                <c:pt idx="240">
                  <c:v>38212</c:v>
                </c:pt>
                <c:pt idx="241">
                  <c:v>38219</c:v>
                </c:pt>
                <c:pt idx="242">
                  <c:v>38226</c:v>
                </c:pt>
                <c:pt idx="243">
                  <c:v>38233</c:v>
                </c:pt>
                <c:pt idx="244">
                  <c:v>38240</c:v>
                </c:pt>
                <c:pt idx="245">
                  <c:v>38247</c:v>
                </c:pt>
                <c:pt idx="246">
                  <c:v>38254</c:v>
                </c:pt>
                <c:pt idx="247">
                  <c:v>38261</c:v>
                </c:pt>
                <c:pt idx="248">
                  <c:v>38268</c:v>
                </c:pt>
                <c:pt idx="249">
                  <c:v>38275</c:v>
                </c:pt>
                <c:pt idx="250">
                  <c:v>38282</c:v>
                </c:pt>
                <c:pt idx="251">
                  <c:v>38289</c:v>
                </c:pt>
                <c:pt idx="252">
                  <c:v>38296</c:v>
                </c:pt>
                <c:pt idx="253">
                  <c:v>38303</c:v>
                </c:pt>
                <c:pt idx="254">
                  <c:v>38310</c:v>
                </c:pt>
                <c:pt idx="255">
                  <c:v>38317</c:v>
                </c:pt>
                <c:pt idx="256">
                  <c:v>38324</c:v>
                </c:pt>
                <c:pt idx="257">
                  <c:v>38331</c:v>
                </c:pt>
                <c:pt idx="258">
                  <c:v>38338</c:v>
                </c:pt>
                <c:pt idx="259">
                  <c:v>38345</c:v>
                </c:pt>
                <c:pt idx="260">
                  <c:v>38352</c:v>
                </c:pt>
                <c:pt idx="261">
                  <c:v>38359</c:v>
                </c:pt>
                <c:pt idx="262">
                  <c:v>38366</c:v>
                </c:pt>
                <c:pt idx="263">
                  <c:v>38373</c:v>
                </c:pt>
                <c:pt idx="264">
                  <c:v>38380</c:v>
                </c:pt>
                <c:pt idx="265">
                  <c:v>38387</c:v>
                </c:pt>
                <c:pt idx="266">
                  <c:v>38394</c:v>
                </c:pt>
                <c:pt idx="267">
                  <c:v>38401</c:v>
                </c:pt>
                <c:pt idx="268">
                  <c:v>38408</c:v>
                </c:pt>
                <c:pt idx="269">
                  <c:v>38415</c:v>
                </c:pt>
                <c:pt idx="270">
                  <c:v>38422</c:v>
                </c:pt>
                <c:pt idx="271">
                  <c:v>38429</c:v>
                </c:pt>
                <c:pt idx="272">
                  <c:v>38436</c:v>
                </c:pt>
                <c:pt idx="273">
                  <c:v>38443</c:v>
                </c:pt>
                <c:pt idx="274">
                  <c:v>38450</c:v>
                </c:pt>
                <c:pt idx="275">
                  <c:v>38457</c:v>
                </c:pt>
                <c:pt idx="276">
                  <c:v>38464</c:v>
                </c:pt>
                <c:pt idx="277">
                  <c:v>38471</c:v>
                </c:pt>
                <c:pt idx="278">
                  <c:v>38478</c:v>
                </c:pt>
                <c:pt idx="279">
                  <c:v>38485</c:v>
                </c:pt>
                <c:pt idx="280">
                  <c:v>38492</c:v>
                </c:pt>
                <c:pt idx="281">
                  <c:v>38499</c:v>
                </c:pt>
                <c:pt idx="282">
                  <c:v>38506</c:v>
                </c:pt>
                <c:pt idx="283">
                  <c:v>38513</c:v>
                </c:pt>
                <c:pt idx="284">
                  <c:v>38520</c:v>
                </c:pt>
                <c:pt idx="285">
                  <c:v>38527</c:v>
                </c:pt>
                <c:pt idx="286">
                  <c:v>38534</c:v>
                </c:pt>
                <c:pt idx="287">
                  <c:v>38541</c:v>
                </c:pt>
                <c:pt idx="288">
                  <c:v>38548</c:v>
                </c:pt>
                <c:pt idx="289">
                  <c:v>38555</c:v>
                </c:pt>
                <c:pt idx="290">
                  <c:v>38562</c:v>
                </c:pt>
                <c:pt idx="291">
                  <c:v>38569</c:v>
                </c:pt>
                <c:pt idx="292">
                  <c:v>38576</c:v>
                </c:pt>
                <c:pt idx="293">
                  <c:v>38583</c:v>
                </c:pt>
                <c:pt idx="294">
                  <c:v>38590</c:v>
                </c:pt>
                <c:pt idx="295">
                  <c:v>38597</c:v>
                </c:pt>
                <c:pt idx="296">
                  <c:v>38604</c:v>
                </c:pt>
                <c:pt idx="297">
                  <c:v>38611</c:v>
                </c:pt>
                <c:pt idx="298">
                  <c:v>38618</c:v>
                </c:pt>
                <c:pt idx="299">
                  <c:v>38625</c:v>
                </c:pt>
                <c:pt idx="300">
                  <c:v>38632</c:v>
                </c:pt>
                <c:pt idx="301">
                  <c:v>38639</c:v>
                </c:pt>
                <c:pt idx="302">
                  <c:v>38646</c:v>
                </c:pt>
                <c:pt idx="303">
                  <c:v>38653</c:v>
                </c:pt>
                <c:pt idx="304">
                  <c:v>38660</c:v>
                </c:pt>
                <c:pt idx="305">
                  <c:v>38667</c:v>
                </c:pt>
                <c:pt idx="306">
                  <c:v>38674</c:v>
                </c:pt>
                <c:pt idx="307">
                  <c:v>38681</c:v>
                </c:pt>
                <c:pt idx="308">
                  <c:v>38688</c:v>
                </c:pt>
                <c:pt idx="309">
                  <c:v>38695</c:v>
                </c:pt>
                <c:pt idx="310">
                  <c:v>38702</c:v>
                </c:pt>
                <c:pt idx="311">
                  <c:v>38709</c:v>
                </c:pt>
                <c:pt idx="312">
                  <c:v>38716</c:v>
                </c:pt>
                <c:pt idx="313">
                  <c:v>38723</c:v>
                </c:pt>
                <c:pt idx="314">
                  <c:v>38730</c:v>
                </c:pt>
                <c:pt idx="315">
                  <c:v>38737</c:v>
                </c:pt>
                <c:pt idx="316">
                  <c:v>38744</c:v>
                </c:pt>
                <c:pt idx="317">
                  <c:v>38751</c:v>
                </c:pt>
                <c:pt idx="318">
                  <c:v>38758</c:v>
                </c:pt>
                <c:pt idx="319">
                  <c:v>38765</c:v>
                </c:pt>
                <c:pt idx="320">
                  <c:v>38772</c:v>
                </c:pt>
                <c:pt idx="321">
                  <c:v>38779</c:v>
                </c:pt>
                <c:pt idx="322">
                  <c:v>38786</c:v>
                </c:pt>
                <c:pt idx="323">
                  <c:v>38793</c:v>
                </c:pt>
                <c:pt idx="324">
                  <c:v>38800</c:v>
                </c:pt>
                <c:pt idx="325">
                  <c:v>38807</c:v>
                </c:pt>
                <c:pt idx="326">
                  <c:v>38814</c:v>
                </c:pt>
                <c:pt idx="327">
                  <c:v>38821</c:v>
                </c:pt>
                <c:pt idx="328">
                  <c:v>38828</c:v>
                </c:pt>
                <c:pt idx="329">
                  <c:v>38835</c:v>
                </c:pt>
                <c:pt idx="330">
                  <c:v>38842</c:v>
                </c:pt>
                <c:pt idx="331">
                  <c:v>38849</c:v>
                </c:pt>
                <c:pt idx="332">
                  <c:v>38856</c:v>
                </c:pt>
                <c:pt idx="333">
                  <c:v>38863</c:v>
                </c:pt>
                <c:pt idx="334">
                  <c:v>38870</c:v>
                </c:pt>
                <c:pt idx="335">
                  <c:v>38877</c:v>
                </c:pt>
                <c:pt idx="336">
                  <c:v>38884</c:v>
                </c:pt>
                <c:pt idx="337">
                  <c:v>38891</c:v>
                </c:pt>
                <c:pt idx="338">
                  <c:v>38898</c:v>
                </c:pt>
                <c:pt idx="339">
                  <c:v>38905</c:v>
                </c:pt>
                <c:pt idx="340">
                  <c:v>38912</c:v>
                </c:pt>
                <c:pt idx="341">
                  <c:v>38919</c:v>
                </c:pt>
                <c:pt idx="342">
                  <c:v>38926</c:v>
                </c:pt>
                <c:pt idx="343">
                  <c:v>38933</c:v>
                </c:pt>
                <c:pt idx="344">
                  <c:v>38940</c:v>
                </c:pt>
                <c:pt idx="345">
                  <c:v>38947</c:v>
                </c:pt>
                <c:pt idx="346">
                  <c:v>38954</c:v>
                </c:pt>
                <c:pt idx="347">
                  <c:v>38961</c:v>
                </c:pt>
                <c:pt idx="348">
                  <c:v>38968</c:v>
                </c:pt>
                <c:pt idx="349">
                  <c:v>38975</c:v>
                </c:pt>
                <c:pt idx="350">
                  <c:v>38982</c:v>
                </c:pt>
                <c:pt idx="351">
                  <c:v>38989</c:v>
                </c:pt>
                <c:pt idx="352">
                  <c:v>38996</c:v>
                </c:pt>
                <c:pt idx="353">
                  <c:v>39003</c:v>
                </c:pt>
                <c:pt idx="354">
                  <c:v>39010</c:v>
                </c:pt>
                <c:pt idx="355">
                  <c:v>39017</c:v>
                </c:pt>
                <c:pt idx="356">
                  <c:v>39024</c:v>
                </c:pt>
                <c:pt idx="357">
                  <c:v>39031</c:v>
                </c:pt>
                <c:pt idx="358">
                  <c:v>39038</c:v>
                </c:pt>
                <c:pt idx="359">
                  <c:v>39045</c:v>
                </c:pt>
                <c:pt idx="360">
                  <c:v>39052</c:v>
                </c:pt>
                <c:pt idx="361">
                  <c:v>39059</c:v>
                </c:pt>
                <c:pt idx="362">
                  <c:v>39066</c:v>
                </c:pt>
                <c:pt idx="363">
                  <c:v>39073</c:v>
                </c:pt>
                <c:pt idx="364">
                  <c:v>39080</c:v>
                </c:pt>
                <c:pt idx="365">
                  <c:v>39087</c:v>
                </c:pt>
                <c:pt idx="366">
                  <c:v>39094</c:v>
                </c:pt>
                <c:pt idx="367">
                  <c:v>39101</c:v>
                </c:pt>
                <c:pt idx="368">
                  <c:v>39108</c:v>
                </c:pt>
                <c:pt idx="369">
                  <c:v>39115</c:v>
                </c:pt>
                <c:pt idx="370">
                  <c:v>39122</c:v>
                </c:pt>
                <c:pt idx="371">
                  <c:v>39129</c:v>
                </c:pt>
                <c:pt idx="372">
                  <c:v>39136</c:v>
                </c:pt>
                <c:pt idx="373">
                  <c:v>39143</c:v>
                </c:pt>
                <c:pt idx="374">
                  <c:v>39150</c:v>
                </c:pt>
                <c:pt idx="375">
                  <c:v>39157</c:v>
                </c:pt>
                <c:pt idx="376">
                  <c:v>39164</c:v>
                </c:pt>
                <c:pt idx="377">
                  <c:v>39171</c:v>
                </c:pt>
                <c:pt idx="378">
                  <c:v>39178</c:v>
                </c:pt>
                <c:pt idx="379">
                  <c:v>39185</c:v>
                </c:pt>
                <c:pt idx="380">
                  <c:v>39192</c:v>
                </c:pt>
                <c:pt idx="381">
                  <c:v>39199</c:v>
                </c:pt>
                <c:pt idx="382">
                  <c:v>39206</c:v>
                </c:pt>
                <c:pt idx="383">
                  <c:v>39213</c:v>
                </c:pt>
                <c:pt idx="384">
                  <c:v>39220</c:v>
                </c:pt>
                <c:pt idx="385">
                  <c:v>39227</c:v>
                </c:pt>
                <c:pt idx="386">
                  <c:v>39234</c:v>
                </c:pt>
                <c:pt idx="387">
                  <c:v>39241</c:v>
                </c:pt>
                <c:pt idx="388">
                  <c:v>39248</c:v>
                </c:pt>
                <c:pt idx="389">
                  <c:v>39255</c:v>
                </c:pt>
                <c:pt idx="390">
                  <c:v>39262</c:v>
                </c:pt>
                <c:pt idx="391">
                  <c:v>39269</c:v>
                </c:pt>
                <c:pt idx="392">
                  <c:v>39276</c:v>
                </c:pt>
                <c:pt idx="393">
                  <c:v>39283</c:v>
                </c:pt>
                <c:pt idx="394">
                  <c:v>39290</c:v>
                </c:pt>
                <c:pt idx="395">
                  <c:v>39297</c:v>
                </c:pt>
                <c:pt idx="396">
                  <c:v>39304</c:v>
                </c:pt>
                <c:pt idx="397">
                  <c:v>39311</c:v>
                </c:pt>
                <c:pt idx="398">
                  <c:v>39318</c:v>
                </c:pt>
                <c:pt idx="399">
                  <c:v>39325</c:v>
                </c:pt>
                <c:pt idx="400">
                  <c:v>39332</c:v>
                </c:pt>
                <c:pt idx="401">
                  <c:v>39339</c:v>
                </c:pt>
                <c:pt idx="402">
                  <c:v>39346</c:v>
                </c:pt>
                <c:pt idx="403">
                  <c:v>39353</c:v>
                </c:pt>
                <c:pt idx="404">
                  <c:v>39360</c:v>
                </c:pt>
                <c:pt idx="405">
                  <c:v>39367</c:v>
                </c:pt>
                <c:pt idx="406">
                  <c:v>39374</c:v>
                </c:pt>
                <c:pt idx="407">
                  <c:v>39381</c:v>
                </c:pt>
                <c:pt idx="408">
                  <c:v>39388</c:v>
                </c:pt>
                <c:pt idx="409">
                  <c:v>39395</c:v>
                </c:pt>
                <c:pt idx="410">
                  <c:v>39402</c:v>
                </c:pt>
                <c:pt idx="411">
                  <c:v>39409</c:v>
                </c:pt>
                <c:pt idx="412">
                  <c:v>39416</c:v>
                </c:pt>
                <c:pt idx="413">
                  <c:v>39423</c:v>
                </c:pt>
                <c:pt idx="414">
                  <c:v>39430</c:v>
                </c:pt>
                <c:pt idx="415">
                  <c:v>39437</c:v>
                </c:pt>
                <c:pt idx="416">
                  <c:v>39444</c:v>
                </c:pt>
                <c:pt idx="417">
                  <c:v>39451</c:v>
                </c:pt>
                <c:pt idx="418">
                  <c:v>39458</c:v>
                </c:pt>
                <c:pt idx="419">
                  <c:v>39465</c:v>
                </c:pt>
                <c:pt idx="420">
                  <c:v>39472</c:v>
                </c:pt>
                <c:pt idx="421">
                  <c:v>39479</c:v>
                </c:pt>
                <c:pt idx="422">
                  <c:v>39486</c:v>
                </c:pt>
                <c:pt idx="423">
                  <c:v>39493</c:v>
                </c:pt>
                <c:pt idx="424">
                  <c:v>39500</c:v>
                </c:pt>
                <c:pt idx="425">
                  <c:v>39507</c:v>
                </c:pt>
                <c:pt idx="426">
                  <c:v>39514</c:v>
                </c:pt>
                <c:pt idx="427">
                  <c:v>39521</c:v>
                </c:pt>
                <c:pt idx="428">
                  <c:v>39528</c:v>
                </c:pt>
                <c:pt idx="429">
                  <c:v>39535</c:v>
                </c:pt>
                <c:pt idx="430">
                  <c:v>39542</c:v>
                </c:pt>
                <c:pt idx="431">
                  <c:v>39549</c:v>
                </c:pt>
                <c:pt idx="432">
                  <c:v>39556</c:v>
                </c:pt>
                <c:pt idx="433">
                  <c:v>39563</c:v>
                </c:pt>
                <c:pt idx="434">
                  <c:v>39570</c:v>
                </c:pt>
                <c:pt idx="435">
                  <c:v>39577</c:v>
                </c:pt>
                <c:pt idx="436">
                  <c:v>39584</c:v>
                </c:pt>
                <c:pt idx="437">
                  <c:v>39591</c:v>
                </c:pt>
                <c:pt idx="438">
                  <c:v>39598</c:v>
                </c:pt>
                <c:pt idx="439">
                  <c:v>39605</c:v>
                </c:pt>
                <c:pt idx="440">
                  <c:v>39612</c:v>
                </c:pt>
                <c:pt idx="441">
                  <c:v>39619</c:v>
                </c:pt>
                <c:pt idx="442">
                  <c:v>39626</c:v>
                </c:pt>
                <c:pt idx="443">
                  <c:v>39633</c:v>
                </c:pt>
                <c:pt idx="444">
                  <c:v>39640</c:v>
                </c:pt>
                <c:pt idx="445">
                  <c:v>39647</c:v>
                </c:pt>
                <c:pt idx="446">
                  <c:v>39654</c:v>
                </c:pt>
                <c:pt idx="447">
                  <c:v>39661</c:v>
                </c:pt>
                <c:pt idx="448">
                  <c:v>39668</c:v>
                </c:pt>
                <c:pt idx="449">
                  <c:v>39675</c:v>
                </c:pt>
                <c:pt idx="450">
                  <c:v>39682</c:v>
                </c:pt>
                <c:pt idx="451">
                  <c:v>39689</c:v>
                </c:pt>
                <c:pt idx="452">
                  <c:v>39696</c:v>
                </c:pt>
                <c:pt idx="453">
                  <c:v>39703</c:v>
                </c:pt>
                <c:pt idx="454">
                  <c:v>39710</c:v>
                </c:pt>
                <c:pt idx="455">
                  <c:v>39717</c:v>
                </c:pt>
                <c:pt idx="456">
                  <c:v>39724</c:v>
                </c:pt>
                <c:pt idx="457">
                  <c:v>39731</c:v>
                </c:pt>
                <c:pt idx="458">
                  <c:v>39738</c:v>
                </c:pt>
                <c:pt idx="459">
                  <c:v>39745</c:v>
                </c:pt>
                <c:pt idx="460">
                  <c:v>39752</c:v>
                </c:pt>
                <c:pt idx="461">
                  <c:v>39759</c:v>
                </c:pt>
                <c:pt idx="462">
                  <c:v>39766</c:v>
                </c:pt>
                <c:pt idx="463">
                  <c:v>39773</c:v>
                </c:pt>
                <c:pt idx="464">
                  <c:v>39780</c:v>
                </c:pt>
                <c:pt idx="465">
                  <c:v>39787</c:v>
                </c:pt>
                <c:pt idx="466">
                  <c:v>39794</c:v>
                </c:pt>
                <c:pt idx="467">
                  <c:v>39801</c:v>
                </c:pt>
                <c:pt idx="468">
                  <c:v>39808</c:v>
                </c:pt>
                <c:pt idx="469">
                  <c:v>39815</c:v>
                </c:pt>
                <c:pt idx="470">
                  <c:v>39822</c:v>
                </c:pt>
                <c:pt idx="471">
                  <c:v>39829</c:v>
                </c:pt>
                <c:pt idx="472">
                  <c:v>39836</c:v>
                </c:pt>
                <c:pt idx="473">
                  <c:v>39843</c:v>
                </c:pt>
                <c:pt idx="474">
                  <c:v>39850</c:v>
                </c:pt>
                <c:pt idx="475">
                  <c:v>39857</c:v>
                </c:pt>
                <c:pt idx="476">
                  <c:v>39864</c:v>
                </c:pt>
                <c:pt idx="477">
                  <c:v>39871</c:v>
                </c:pt>
                <c:pt idx="478">
                  <c:v>39878</c:v>
                </c:pt>
                <c:pt idx="479">
                  <c:v>39885</c:v>
                </c:pt>
                <c:pt idx="480">
                  <c:v>39892</c:v>
                </c:pt>
                <c:pt idx="481">
                  <c:v>39899</c:v>
                </c:pt>
                <c:pt idx="482">
                  <c:v>39906</c:v>
                </c:pt>
                <c:pt idx="483">
                  <c:v>39913</c:v>
                </c:pt>
                <c:pt idx="484">
                  <c:v>39920</c:v>
                </c:pt>
                <c:pt idx="485">
                  <c:v>39927</c:v>
                </c:pt>
                <c:pt idx="486">
                  <c:v>39934</c:v>
                </c:pt>
                <c:pt idx="487">
                  <c:v>39941</c:v>
                </c:pt>
                <c:pt idx="488">
                  <c:v>39948</c:v>
                </c:pt>
                <c:pt idx="489">
                  <c:v>39955</c:v>
                </c:pt>
                <c:pt idx="490">
                  <c:v>39962</c:v>
                </c:pt>
                <c:pt idx="491">
                  <c:v>39969</c:v>
                </c:pt>
                <c:pt idx="492">
                  <c:v>39976</c:v>
                </c:pt>
                <c:pt idx="493">
                  <c:v>39983</c:v>
                </c:pt>
                <c:pt idx="494">
                  <c:v>39990</c:v>
                </c:pt>
                <c:pt idx="495">
                  <c:v>39997</c:v>
                </c:pt>
                <c:pt idx="496">
                  <c:v>40004</c:v>
                </c:pt>
                <c:pt idx="497">
                  <c:v>40011</c:v>
                </c:pt>
                <c:pt idx="498">
                  <c:v>40018</c:v>
                </c:pt>
                <c:pt idx="499">
                  <c:v>40025</c:v>
                </c:pt>
                <c:pt idx="500">
                  <c:v>40032</c:v>
                </c:pt>
                <c:pt idx="501">
                  <c:v>40039</c:v>
                </c:pt>
                <c:pt idx="502">
                  <c:v>40046</c:v>
                </c:pt>
                <c:pt idx="503">
                  <c:v>40053</c:v>
                </c:pt>
                <c:pt idx="504">
                  <c:v>40060</c:v>
                </c:pt>
                <c:pt idx="505">
                  <c:v>40067</c:v>
                </c:pt>
                <c:pt idx="506">
                  <c:v>40074</c:v>
                </c:pt>
                <c:pt idx="507">
                  <c:v>40081</c:v>
                </c:pt>
                <c:pt idx="508">
                  <c:v>40088</c:v>
                </c:pt>
                <c:pt idx="509">
                  <c:v>40095</c:v>
                </c:pt>
                <c:pt idx="510">
                  <c:v>40102</c:v>
                </c:pt>
                <c:pt idx="511">
                  <c:v>40109</c:v>
                </c:pt>
                <c:pt idx="512">
                  <c:v>40116</c:v>
                </c:pt>
                <c:pt idx="513">
                  <c:v>40123</c:v>
                </c:pt>
                <c:pt idx="514">
                  <c:v>40130</c:v>
                </c:pt>
                <c:pt idx="515">
                  <c:v>40137</c:v>
                </c:pt>
                <c:pt idx="516">
                  <c:v>40144</c:v>
                </c:pt>
                <c:pt idx="517">
                  <c:v>40151</c:v>
                </c:pt>
                <c:pt idx="518">
                  <c:v>40158</c:v>
                </c:pt>
                <c:pt idx="519">
                  <c:v>40165</c:v>
                </c:pt>
                <c:pt idx="520">
                  <c:v>40172</c:v>
                </c:pt>
                <c:pt idx="521">
                  <c:v>40179</c:v>
                </c:pt>
                <c:pt idx="522">
                  <c:v>40186</c:v>
                </c:pt>
                <c:pt idx="523">
                  <c:v>40193</c:v>
                </c:pt>
                <c:pt idx="524">
                  <c:v>40200</c:v>
                </c:pt>
                <c:pt idx="525">
                  <c:v>40207</c:v>
                </c:pt>
                <c:pt idx="526">
                  <c:v>40214</c:v>
                </c:pt>
                <c:pt idx="527">
                  <c:v>40221</c:v>
                </c:pt>
                <c:pt idx="528">
                  <c:v>40228</c:v>
                </c:pt>
                <c:pt idx="529">
                  <c:v>40235</c:v>
                </c:pt>
                <c:pt idx="530">
                  <c:v>40242</c:v>
                </c:pt>
                <c:pt idx="531">
                  <c:v>40249</c:v>
                </c:pt>
                <c:pt idx="532">
                  <c:v>40256</c:v>
                </c:pt>
                <c:pt idx="533">
                  <c:v>40263</c:v>
                </c:pt>
                <c:pt idx="534">
                  <c:v>40270</c:v>
                </c:pt>
                <c:pt idx="535">
                  <c:v>40277</c:v>
                </c:pt>
                <c:pt idx="536">
                  <c:v>40284</c:v>
                </c:pt>
                <c:pt idx="537">
                  <c:v>40291</c:v>
                </c:pt>
                <c:pt idx="538">
                  <c:v>40298</c:v>
                </c:pt>
                <c:pt idx="539">
                  <c:v>40305</c:v>
                </c:pt>
                <c:pt idx="540">
                  <c:v>40312</c:v>
                </c:pt>
                <c:pt idx="541">
                  <c:v>40319</c:v>
                </c:pt>
                <c:pt idx="542">
                  <c:v>40326</c:v>
                </c:pt>
                <c:pt idx="543">
                  <c:v>40333</c:v>
                </c:pt>
                <c:pt idx="544">
                  <c:v>40340</c:v>
                </c:pt>
                <c:pt idx="545">
                  <c:v>40347</c:v>
                </c:pt>
                <c:pt idx="546">
                  <c:v>40354</c:v>
                </c:pt>
                <c:pt idx="547">
                  <c:v>40361</c:v>
                </c:pt>
                <c:pt idx="548">
                  <c:v>40368</c:v>
                </c:pt>
                <c:pt idx="549">
                  <c:v>40375</c:v>
                </c:pt>
                <c:pt idx="550">
                  <c:v>40382</c:v>
                </c:pt>
                <c:pt idx="551">
                  <c:v>40389</c:v>
                </c:pt>
                <c:pt idx="552">
                  <c:v>40396</c:v>
                </c:pt>
                <c:pt idx="553">
                  <c:v>40403</c:v>
                </c:pt>
                <c:pt idx="554">
                  <c:v>40410</c:v>
                </c:pt>
                <c:pt idx="555">
                  <c:v>40417</c:v>
                </c:pt>
                <c:pt idx="556">
                  <c:v>40424</c:v>
                </c:pt>
                <c:pt idx="557">
                  <c:v>40431</c:v>
                </c:pt>
                <c:pt idx="558">
                  <c:v>40438</c:v>
                </c:pt>
                <c:pt idx="559">
                  <c:v>40445</c:v>
                </c:pt>
                <c:pt idx="560">
                  <c:v>40452</c:v>
                </c:pt>
                <c:pt idx="561">
                  <c:v>40459</c:v>
                </c:pt>
                <c:pt idx="562">
                  <c:v>40466</c:v>
                </c:pt>
                <c:pt idx="563">
                  <c:v>40473</c:v>
                </c:pt>
                <c:pt idx="564">
                  <c:v>40480</c:v>
                </c:pt>
                <c:pt idx="565">
                  <c:v>40487</c:v>
                </c:pt>
                <c:pt idx="566">
                  <c:v>40494</c:v>
                </c:pt>
                <c:pt idx="567">
                  <c:v>40501</c:v>
                </c:pt>
                <c:pt idx="568">
                  <c:v>40508</c:v>
                </c:pt>
                <c:pt idx="569">
                  <c:v>40515</c:v>
                </c:pt>
                <c:pt idx="570">
                  <c:v>40522</c:v>
                </c:pt>
                <c:pt idx="571">
                  <c:v>40529</c:v>
                </c:pt>
                <c:pt idx="572">
                  <c:v>40536</c:v>
                </c:pt>
                <c:pt idx="573">
                  <c:v>40543</c:v>
                </c:pt>
                <c:pt idx="574">
                  <c:v>40550</c:v>
                </c:pt>
                <c:pt idx="575">
                  <c:v>40557</c:v>
                </c:pt>
                <c:pt idx="576">
                  <c:v>40564</c:v>
                </c:pt>
                <c:pt idx="577">
                  <c:v>40571</c:v>
                </c:pt>
                <c:pt idx="578">
                  <c:v>40578</c:v>
                </c:pt>
                <c:pt idx="579">
                  <c:v>40585</c:v>
                </c:pt>
                <c:pt idx="580">
                  <c:v>40592</c:v>
                </c:pt>
                <c:pt idx="581">
                  <c:v>40599</c:v>
                </c:pt>
                <c:pt idx="582">
                  <c:v>40606</c:v>
                </c:pt>
                <c:pt idx="583">
                  <c:v>40613</c:v>
                </c:pt>
                <c:pt idx="584">
                  <c:v>40620</c:v>
                </c:pt>
                <c:pt idx="585">
                  <c:v>40627</c:v>
                </c:pt>
                <c:pt idx="586">
                  <c:v>40634</c:v>
                </c:pt>
                <c:pt idx="587">
                  <c:v>40641</c:v>
                </c:pt>
                <c:pt idx="588">
                  <c:v>40648</c:v>
                </c:pt>
                <c:pt idx="589">
                  <c:v>40655</c:v>
                </c:pt>
                <c:pt idx="590">
                  <c:v>40662</c:v>
                </c:pt>
                <c:pt idx="591">
                  <c:v>40669</c:v>
                </c:pt>
                <c:pt idx="592">
                  <c:v>40676</c:v>
                </c:pt>
                <c:pt idx="593">
                  <c:v>40683</c:v>
                </c:pt>
                <c:pt idx="594">
                  <c:v>40690</c:v>
                </c:pt>
                <c:pt idx="595">
                  <c:v>40697</c:v>
                </c:pt>
                <c:pt idx="596">
                  <c:v>40704</c:v>
                </c:pt>
                <c:pt idx="597">
                  <c:v>40711</c:v>
                </c:pt>
                <c:pt idx="598">
                  <c:v>40718</c:v>
                </c:pt>
                <c:pt idx="599">
                  <c:v>40725</c:v>
                </c:pt>
                <c:pt idx="600">
                  <c:v>40732</c:v>
                </c:pt>
                <c:pt idx="601">
                  <c:v>40739</c:v>
                </c:pt>
                <c:pt idx="602">
                  <c:v>40746</c:v>
                </c:pt>
                <c:pt idx="603">
                  <c:v>40753</c:v>
                </c:pt>
                <c:pt idx="604">
                  <c:v>40760</c:v>
                </c:pt>
                <c:pt idx="605">
                  <c:v>40767</c:v>
                </c:pt>
                <c:pt idx="606">
                  <c:v>40774</c:v>
                </c:pt>
                <c:pt idx="607">
                  <c:v>40781</c:v>
                </c:pt>
                <c:pt idx="608">
                  <c:v>40788</c:v>
                </c:pt>
                <c:pt idx="609">
                  <c:v>40795</c:v>
                </c:pt>
                <c:pt idx="610">
                  <c:v>40802</c:v>
                </c:pt>
                <c:pt idx="611">
                  <c:v>40809</c:v>
                </c:pt>
                <c:pt idx="612">
                  <c:v>40816</c:v>
                </c:pt>
                <c:pt idx="613">
                  <c:v>40823</c:v>
                </c:pt>
                <c:pt idx="614">
                  <c:v>40830</c:v>
                </c:pt>
                <c:pt idx="615">
                  <c:v>40837</c:v>
                </c:pt>
                <c:pt idx="616">
                  <c:v>40844</c:v>
                </c:pt>
                <c:pt idx="617">
                  <c:v>40851</c:v>
                </c:pt>
                <c:pt idx="618">
                  <c:v>40858</c:v>
                </c:pt>
                <c:pt idx="619">
                  <c:v>40865</c:v>
                </c:pt>
                <c:pt idx="620">
                  <c:v>40872</c:v>
                </c:pt>
                <c:pt idx="621">
                  <c:v>40879</c:v>
                </c:pt>
                <c:pt idx="622">
                  <c:v>40886</c:v>
                </c:pt>
                <c:pt idx="623">
                  <c:v>40893</c:v>
                </c:pt>
                <c:pt idx="624">
                  <c:v>40900</c:v>
                </c:pt>
                <c:pt idx="625">
                  <c:v>40907</c:v>
                </c:pt>
                <c:pt idx="626">
                  <c:v>40914</c:v>
                </c:pt>
                <c:pt idx="627">
                  <c:v>40921</c:v>
                </c:pt>
                <c:pt idx="628">
                  <c:v>40928</c:v>
                </c:pt>
                <c:pt idx="629">
                  <c:v>40935</c:v>
                </c:pt>
                <c:pt idx="630">
                  <c:v>40942</c:v>
                </c:pt>
                <c:pt idx="631">
                  <c:v>40949</c:v>
                </c:pt>
                <c:pt idx="632">
                  <c:v>40956</c:v>
                </c:pt>
                <c:pt idx="633">
                  <c:v>40963</c:v>
                </c:pt>
                <c:pt idx="634">
                  <c:v>40970</c:v>
                </c:pt>
                <c:pt idx="635">
                  <c:v>40977</c:v>
                </c:pt>
                <c:pt idx="636">
                  <c:v>40984</c:v>
                </c:pt>
                <c:pt idx="637">
                  <c:v>40991</c:v>
                </c:pt>
                <c:pt idx="638">
                  <c:v>40998</c:v>
                </c:pt>
                <c:pt idx="639">
                  <c:v>41005</c:v>
                </c:pt>
              </c:numCache>
            </c:numRef>
          </c:cat>
          <c:val>
            <c:numRef>
              <c:f>Sheet1!$B$2:$B$641</c:f>
              <c:numCache>
                <c:formatCode>General</c:formatCode>
                <c:ptCount val="640"/>
                <c:pt idx="0">
                  <c:v>144.9</c:v>
                </c:pt>
                <c:pt idx="1">
                  <c:v>140.4</c:v>
                </c:pt>
                <c:pt idx="2">
                  <c:v>140.80000000000001</c:v>
                </c:pt>
                <c:pt idx="3">
                  <c:v>140.80000000000001</c:v>
                </c:pt>
                <c:pt idx="4">
                  <c:v>148.69999999999999</c:v>
                </c:pt>
                <c:pt idx="5">
                  <c:v>142.6</c:v>
                </c:pt>
                <c:pt idx="6">
                  <c:v>142.69999999999999</c:v>
                </c:pt>
                <c:pt idx="7">
                  <c:v>150.30000000000001</c:v>
                </c:pt>
                <c:pt idx="8">
                  <c:v>130.69999999999999</c:v>
                </c:pt>
                <c:pt idx="9">
                  <c:v>140.5</c:v>
                </c:pt>
                <c:pt idx="10">
                  <c:v>142.4</c:v>
                </c:pt>
                <c:pt idx="11">
                  <c:v>144</c:v>
                </c:pt>
                <c:pt idx="12">
                  <c:v>145.6</c:v>
                </c:pt>
                <c:pt idx="13">
                  <c:v>150</c:v>
                </c:pt>
                <c:pt idx="14">
                  <c:v>152.1</c:v>
                </c:pt>
                <c:pt idx="15">
                  <c:v>144.1</c:v>
                </c:pt>
                <c:pt idx="16">
                  <c:v>146.19999999999999</c:v>
                </c:pt>
                <c:pt idx="17">
                  <c:v>151.6</c:v>
                </c:pt>
                <c:pt idx="18">
                  <c:v>156.30000000000001</c:v>
                </c:pt>
                <c:pt idx="19">
                  <c:v>155.69999999999999</c:v>
                </c:pt>
                <c:pt idx="20">
                  <c:v>145.9</c:v>
                </c:pt>
                <c:pt idx="21">
                  <c:v>149.6</c:v>
                </c:pt>
                <c:pt idx="22">
                  <c:v>148.9</c:v>
                </c:pt>
                <c:pt idx="23">
                  <c:v>142.19999999999999</c:v>
                </c:pt>
                <c:pt idx="24">
                  <c:v>156.1</c:v>
                </c:pt>
                <c:pt idx="25">
                  <c:v>158.5</c:v>
                </c:pt>
                <c:pt idx="26">
                  <c:v>157.30000000000001</c:v>
                </c:pt>
                <c:pt idx="27">
                  <c:v>155</c:v>
                </c:pt>
                <c:pt idx="28">
                  <c:v>159</c:v>
                </c:pt>
                <c:pt idx="29">
                  <c:v>166.7</c:v>
                </c:pt>
                <c:pt idx="30">
                  <c:v>156.69999999999999</c:v>
                </c:pt>
                <c:pt idx="31">
                  <c:v>149.1</c:v>
                </c:pt>
                <c:pt idx="32">
                  <c:v>148.69999999999999</c:v>
                </c:pt>
                <c:pt idx="33">
                  <c:v>153.5</c:v>
                </c:pt>
                <c:pt idx="34">
                  <c:v>159</c:v>
                </c:pt>
                <c:pt idx="35">
                  <c:v>164.8</c:v>
                </c:pt>
                <c:pt idx="36">
                  <c:v>169</c:v>
                </c:pt>
                <c:pt idx="37">
                  <c:v>161.4</c:v>
                </c:pt>
                <c:pt idx="38">
                  <c:v>161.9</c:v>
                </c:pt>
                <c:pt idx="39">
                  <c:v>162.19999999999999</c:v>
                </c:pt>
                <c:pt idx="40">
                  <c:v>171.2</c:v>
                </c:pt>
                <c:pt idx="41">
                  <c:v>159.1</c:v>
                </c:pt>
                <c:pt idx="42">
                  <c:v>162.5</c:v>
                </c:pt>
                <c:pt idx="43">
                  <c:v>158.4</c:v>
                </c:pt>
                <c:pt idx="44">
                  <c:v>170.6</c:v>
                </c:pt>
                <c:pt idx="45">
                  <c:v>169.5</c:v>
                </c:pt>
                <c:pt idx="46">
                  <c:v>172.7</c:v>
                </c:pt>
                <c:pt idx="47">
                  <c:v>178.5</c:v>
                </c:pt>
                <c:pt idx="48">
                  <c:v>172.4</c:v>
                </c:pt>
                <c:pt idx="49">
                  <c:v>177.1</c:v>
                </c:pt>
                <c:pt idx="50">
                  <c:v>187.4</c:v>
                </c:pt>
                <c:pt idx="51">
                  <c:v>189.4</c:v>
                </c:pt>
                <c:pt idx="52">
                  <c:v>177.4</c:v>
                </c:pt>
                <c:pt idx="53">
                  <c:v>182.8</c:v>
                </c:pt>
                <c:pt idx="54">
                  <c:v>191.5</c:v>
                </c:pt>
                <c:pt idx="55">
                  <c:v>184.6</c:v>
                </c:pt>
                <c:pt idx="56">
                  <c:v>176.2</c:v>
                </c:pt>
                <c:pt idx="57">
                  <c:v>177.6</c:v>
                </c:pt>
                <c:pt idx="58">
                  <c:v>183.3</c:v>
                </c:pt>
                <c:pt idx="59">
                  <c:v>193</c:v>
                </c:pt>
                <c:pt idx="60">
                  <c:v>191.1</c:v>
                </c:pt>
                <c:pt idx="61">
                  <c:v>188.2</c:v>
                </c:pt>
                <c:pt idx="62">
                  <c:v>191.8</c:v>
                </c:pt>
                <c:pt idx="63">
                  <c:v>193.8</c:v>
                </c:pt>
                <c:pt idx="64">
                  <c:v>195.3</c:v>
                </c:pt>
                <c:pt idx="65">
                  <c:v>199.5</c:v>
                </c:pt>
                <c:pt idx="66">
                  <c:v>194</c:v>
                </c:pt>
                <c:pt idx="67">
                  <c:v>184</c:v>
                </c:pt>
                <c:pt idx="68">
                  <c:v>186.4</c:v>
                </c:pt>
                <c:pt idx="69">
                  <c:v>178.2</c:v>
                </c:pt>
                <c:pt idx="70">
                  <c:v>191.7</c:v>
                </c:pt>
                <c:pt idx="71">
                  <c:v>174.1</c:v>
                </c:pt>
                <c:pt idx="72">
                  <c:v>183.8</c:v>
                </c:pt>
                <c:pt idx="73">
                  <c:v>178.1</c:v>
                </c:pt>
                <c:pt idx="74">
                  <c:v>181.5</c:v>
                </c:pt>
                <c:pt idx="75">
                  <c:v>189.5</c:v>
                </c:pt>
                <c:pt idx="76">
                  <c:v>191.3</c:v>
                </c:pt>
                <c:pt idx="77">
                  <c:v>188</c:v>
                </c:pt>
                <c:pt idx="78">
                  <c:v>191</c:v>
                </c:pt>
                <c:pt idx="79">
                  <c:v>186.7</c:v>
                </c:pt>
                <c:pt idx="80">
                  <c:v>182.2</c:v>
                </c:pt>
                <c:pt idx="81">
                  <c:v>183.1</c:v>
                </c:pt>
                <c:pt idx="82">
                  <c:v>182.8</c:v>
                </c:pt>
                <c:pt idx="83">
                  <c:v>185.4</c:v>
                </c:pt>
                <c:pt idx="84">
                  <c:v>190.1</c:v>
                </c:pt>
                <c:pt idx="85">
                  <c:v>187.9</c:v>
                </c:pt>
                <c:pt idx="86">
                  <c:v>190</c:v>
                </c:pt>
                <c:pt idx="87">
                  <c:v>191.8</c:v>
                </c:pt>
                <c:pt idx="88">
                  <c:v>220.6</c:v>
                </c:pt>
                <c:pt idx="89">
                  <c:v>223.5</c:v>
                </c:pt>
                <c:pt idx="90">
                  <c:v>219.6</c:v>
                </c:pt>
                <c:pt idx="91">
                  <c:v>217</c:v>
                </c:pt>
                <c:pt idx="92">
                  <c:v>216.4</c:v>
                </c:pt>
                <c:pt idx="93">
                  <c:v>213.3</c:v>
                </c:pt>
                <c:pt idx="94">
                  <c:v>214.3</c:v>
                </c:pt>
                <c:pt idx="95">
                  <c:v>218.2</c:v>
                </c:pt>
                <c:pt idx="96">
                  <c:v>213.8</c:v>
                </c:pt>
                <c:pt idx="97">
                  <c:v>211.4</c:v>
                </c:pt>
                <c:pt idx="98">
                  <c:v>205.4</c:v>
                </c:pt>
                <c:pt idx="99">
                  <c:v>215.6</c:v>
                </c:pt>
                <c:pt idx="100">
                  <c:v>208.8</c:v>
                </c:pt>
                <c:pt idx="101">
                  <c:v>209.1</c:v>
                </c:pt>
                <c:pt idx="102">
                  <c:v>213.1</c:v>
                </c:pt>
                <c:pt idx="103">
                  <c:v>214.8</c:v>
                </c:pt>
                <c:pt idx="104">
                  <c:v>208.1</c:v>
                </c:pt>
                <c:pt idx="105">
                  <c:v>208.3</c:v>
                </c:pt>
                <c:pt idx="106">
                  <c:v>215.7</c:v>
                </c:pt>
                <c:pt idx="107">
                  <c:v>202.4</c:v>
                </c:pt>
                <c:pt idx="108">
                  <c:v>201.3</c:v>
                </c:pt>
                <c:pt idx="109">
                  <c:v>205</c:v>
                </c:pt>
                <c:pt idx="110">
                  <c:v>197</c:v>
                </c:pt>
                <c:pt idx="111">
                  <c:v>199.9</c:v>
                </c:pt>
                <c:pt idx="112">
                  <c:v>190.7</c:v>
                </c:pt>
                <c:pt idx="113">
                  <c:v>184</c:v>
                </c:pt>
                <c:pt idx="114">
                  <c:v>189.2</c:v>
                </c:pt>
                <c:pt idx="115">
                  <c:v>184.7</c:v>
                </c:pt>
                <c:pt idx="116">
                  <c:v>185.5</c:v>
                </c:pt>
                <c:pt idx="117">
                  <c:v>185.7</c:v>
                </c:pt>
                <c:pt idx="118">
                  <c:v>190.4</c:v>
                </c:pt>
                <c:pt idx="119">
                  <c:v>185.4</c:v>
                </c:pt>
                <c:pt idx="120">
                  <c:v>187.9</c:v>
                </c:pt>
                <c:pt idx="121">
                  <c:v>190.5</c:v>
                </c:pt>
                <c:pt idx="122">
                  <c:v>181.9</c:v>
                </c:pt>
                <c:pt idx="123">
                  <c:v>176.4</c:v>
                </c:pt>
                <c:pt idx="124">
                  <c:v>183.6</c:v>
                </c:pt>
                <c:pt idx="125">
                  <c:v>187.5</c:v>
                </c:pt>
                <c:pt idx="126">
                  <c:v>194.7</c:v>
                </c:pt>
                <c:pt idx="127">
                  <c:v>199.2</c:v>
                </c:pt>
                <c:pt idx="128">
                  <c:v>197.9</c:v>
                </c:pt>
                <c:pt idx="129">
                  <c:v>204.6</c:v>
                </c:pt>
                <c:pt idx="130">
                  <c:v>204.7</c:v>
                </c:pt>
                <c:pt idx="131">
                  <c:v>211.8</c:v>
                </c:pt>
                <c:pt idx="132">
                  <c:v>215.9</c:v>
                </c:pt>
                <c:pt idx="133">
                  <c:v>233.6</c:v>
                </c:pt>
                <c:pt idx="134">
                  <c:v>245</c:v>
                </c:pt>
                <c:pt idx="135">
                  <c:v>240.2</c:v>
                </c:pt>
                <c:pt idx="136">
                  <c:v>225</c:v>
                </c:pt>
                <c:pt idx="137">
                  <c:v>220</c:v>
                </c:pt>
                <c:pt idx="138">
                  <c:v>213</c:v>
                </c:pt>
                <c:pt idx="139">
                  <c:v>230.8</c:v>
                </c:pt>
                <c:pt idx="140">
                  <c:v>215.7</c:v>
                </c:pt>
                <c:pt idx="141">
                  <c:v>219.5</c:v>
                </c:pt>
                <c:pt idx="142">
                  <c:v>252.3</c:v>
                </c:pt>
                <c:pt idx="143">
                  <c:v>257.5</c:v>
                </c:pt>
                <c:pt idx="144">
                  <c:v>249.5</c:v>
                </c:pt>
                <c:pt idx="145">
                  <c:v>244.8</c:v>
                </c:pt>
                <c:pt idx="146">
                  <c:v>243.9</c:v>
                </c:pt>
                <c:pt idx="147">
                  <c:v>246.6</c:v>
                </c:pt>
                <c:pt idx="148">
                  <c:v>228.7</c:v>
                </c:pt>
                <c:pt idx="149">
                  <c:v>226.7</c:v>
                </c:pt>
                <c:pt idx="150">
                  <c:v>216.6</c:v>
                </c:pt>
                <c:pt idx="151">
                  <c:v>214.7</c:v>
                </c:pt>
                <c:pt idx="152">
                  <c:v>219</c:v>
                </c:pt>
                <c:pt idx="153">
                  <c:v>221.9</c:v>
                </c:pt>
                <c:pt idx="154">
                  <c:v>222.8</c:v>
                </c:pt>
                <c:pt idx="155">
                  <c:v>226.3</c:v>
                </c:pt>
                <c:pt idx="156">
                  <c:v>224.6</c:v>
                </c:pt>
                <c:pt idx="157">
                  <c:v>214.6</c:v>
                </c:pt>
                <c:pt idx="158">
                  <c:v>225.9</c:v>
                </c:pt>
                <c:pt idx="159">
                  <c:v>225.8</c:v>
                </c:pt>
                <c:pt idx="160">
                  <c:v>225.1</c:v>
                </c:pt>
                <c:pt idx="161">
                  <c:v>224.4</c:v>
                </c:pt>
                <c:pt idx="162">
                  <c:v>222.3</c:v>
                </c:pt>
                <c:pt idx="163">
                  <c:v>222.4</c:v>
                </c:pt>
                <c:pt idx="164">
                  <c:v>220.5</c:v>
                </c:pt>
                <c:pt idx="165">
                  <c:v>210.1</c:v>
                </c:pt>
                <c:pt idx="166">
                  <c:v>221</c:v>
                </c:pt>
                <c:pt idx="167">
                  <c:v>222.6</c:v>
                </c:pt>
                <c:pt idx="168">
                  <c:v>221.2</c:v>
                </c:pt>
                <c:pt idx="169">
                  <c:v>220.4</c:v>
                </c:pt>
                <c:pt idx="170">
                  <c:v>213.4</c:v>
                </c:pt>
                <c:pt idx="171">
                  <c:v>205.7</c:v>
                </c:pt>
                <c:pt idx="172">
                  <c:v>212.3</c:v>
                </c:pt>
                <c:pt idx="173">
                  <c:v>213.7</c:v>
                </c:pt>
                <c:pt idx="174">
                  <c:v>213.7</c:v>
                </c:pt>
                <c:pt idx="175">
                  <c:v>200.3</c:v>
                </c:pt>
                <c:pt idx="176">
                  <c:v>217.8</c:v>
                </c:pt>
                <c:pt idx="177">
                  <c:v>203.6</c:v>
                </c:pt>
                <c:pt idx="178">
                  <c:v>203.3</c:v>
                </c:pt>
                <c:pt idx="179">
                  <c:v>209.8</c:v>
                </c:pt>
                <c:pt idx="180">
                  <c:v>211.5</c:v>
                </c:pt>
                <c:pt idx="181">
                  <c:v>209.8</c:v>
                </c:pt>
                <c:pt idx="182">
                  <c:v>217.1</c:v>
                </c:pt>
                <c:pt idx="183">
                  <c:v>222.5</c:v>
                </c:pt>
                <c:pt idx="184">
                  <c:v>219</c:v>
                </c:pt>
                <c:pt idx="185">
                  <c:v>227.9</c:v>
                </c:pt>
                <c:pt idx="186">
                  <c:v>253.1</c:v>
                </c:pt>
                <c:pt idx="187">
                  <c:v>221.6</c:v>
                </c:pt>
                <c:pt idx="188">
                  <c:v>225.2</c:v>
                </c:pt>
                <c:pt idx="189">
                  <c:v>214.8</c:v>
                </c:pt>
                <c:pt idx="190">
                  <c:v>214.3</c:v>
                </c:pt>
                <c:pt idx="191">
                  <c:v>213.7</c:v>
                </c:pt>
                <c:pt idx="192">
                  <c:v>212.4</c:v>
                </c:pt>
                <c:pt idx="193">
                  <c:v>212.2</c:v>
                </c:pt>
                <c:pt idx="194">
                  <c:v>209.4</c:v>
                </c:pt>
                <c:pt idx="195">
                  <c:v>219.3</c:v>
                </c:pt>
                <c:pt idx="196">
                  <c:v>212.4</c:v>
                </c:pt>
                <c:pt idx="197">
                  <c:v>206.4</c:v>
                </c:pt>
                <c:pt idx="198">
                  <c:v>211</c:v>
                </c:pt>
                <c:pt idx="199">
                  <c:v>203.7</c:v>
                </c:pt>
                <c:pt idx="200">
                  <c:v>199.2</c:v>
                </c:pt>
                <c:pt idx="201">
                  <c:v>196.6</c:v>
                </c:pt>
                <c:pt idx="202">
                  <c:v>203</c:v>
                </c:pt>
                <c:pt idx="203">
                  <c:v>200.4</c:v>
                </c:pt>
                <c:pt idx="204">
                  <c:v>193</c:v>
                </c:pt>
                <c:pt idx="205">
                  <c:v>199.2</c:v>
                </c:pt>
                <c:pt idx="206">
                  <c:v>195.5</c:v>
                </c:pt>
                <c:pt idx="207">
                  <c:v>201.1</c:v>
                </c:pt>
                <c:pt idx="208">
                  <c:v>199.3</c:v>
                </c:pt>
                <c:pt idx="209">
                  <c:v>194.6</c:v>
                </c:pt>
                <c:pt idx="210">
                  <c:v>196.6</c:v>
                </c:pt>
                <c:pt idx="211">
                  <c:v>198.7</c:v>
                </c:pt>
                <c:pt idx="212">
                  <c:v>202.1</c:v>
                </c:pt>
                <c:pt idx="213">
                  <c:v>199.1</c:v>
                </c:pt>
                <c:pt idx="214">
                  <c:v>197.5</c:v>
                </c:pt>
                <c:pt idx="215">
                  <c:v>196.2</c:v>
                </c:pt>
                <c:pt idx="216">
                  <c:v>203.9</c:v>
                </c:pt>
                <c:pt idx="217">
                  <c:v>205.4</c:v>
                </c:pt>
                <c:pt idx="218">
                  <c:v>205.8</c:v>
                </c:pt>
                <c:pt idx="219">
                  <c:v>209.4</c:v>
                </c:pt>
                <c:pt idx="220">
                  <c:v>210.7</c:v>
                </c:pt>
                <c:pt idx="221">
                  <c:v>206.4</c:v>
                </c:pt>
                <c:pt idx="222">
                  <c:v>193.5</c:v>
                </c:pt>
                <c:pt idx="223">
                  <c:v>196.1</c:v>
                </c:pt>
                <c:pt idx="224">
                  <c:v>187.5</c:v>
                </c:pt>
                <c:pt idx="225">
                  <c:v>194</c:v>
                </c:pt>
                <c:pt idx="226">
                  <c:v>197.8</c:v>
                </c:pt>
                <c:pt idx="227">
                  <c:v>183.2</c:v>
                </c:pt>
                <c:pt idx="228">
                  <c:v>189.1</c:v>
                </c:pt>
                <c:pt idx="229">
                  <c:v>191.9</c:v>
                </c:pt>
                <c:pt idx="230">
                  <c:v>180.3</c:v>
                </c:pt>
                <c:pt idx="231">
                  <c:v>173.3</c:v>
                </c:pt>
                <c:pt idx="232">
                  <c:v>175.2</c:v>
                </c:pt>
                <c:pt idx="233">
                  <c:v>179.9</c:v>
                </c:pt>
                <c:pt idx="234">
                  <c:v>181</c:v>
                </c:pt>
                <c:pt idx="235">
                  <c:v>179.5</c:v>
                </c:pt>
                <c:pt idx="236">
                  <c:v>179.3</c:v>
                </c:pt>
                <c:pt idx="237">
                  <c:v>173</c:v>
                </c:pt>
                <c:pt idx="238">
                  <c:v>172.9</c:v>
                </c:pt>
                <c:pt idx="239">
                  <c:v>180.3</c:v>
                </c:pt>
                <c:pt idx="240">
                  <c:v>178.8</c:v>
                </c:pt>
                <c:pt idx="241">
                  <c:v>181.8</c:v>
                </c:pt>
                <c:pt idx="242">
                  <c:v>181.8</c:v>
                </c:pt>
                <c:pt idx="243">
                  <c:v>177.5</c:v>
                </c:pt>
                <c:pt idx="244">
                  <c:v>175</c:v>
                </c:pt>
                <c:pt idx="245">
                  <c:v>179.7</c:v>
                </c:pt>
                <c:pt idx="246">
                  <c:v>175.8</c:v>
                </c:pt>
                <c:pt idx="247">
                  <c:v>179.2</c:v>
                </c:pt>
                <c:pt idx="248">
                  <c:v>168.5</c:v>
                </c:pt>
                <c:pt idx="249">
                  <c:v>171.1</c:v>
                </c:pt>
                <c:pt idx="250">
                  <c:v>169.4</c:v>
                </c:pt>
                <c:pt idx="251">
                  <c:v>169.5</c:v>
                </c:pt>
                <c:pt idx="252">
                  <c:v>155.19999999999999</c:v>
                </c:pt>
                <c:pt idx="253">
                  <c:v>155.30000000000001</c:v>
                </c:pt>
                <c:pt idx="254">
                  <c:v>150.9</c:v>
                </c:pt>
                <c:pt idx="255">
                  <c:v>143.80000000000001</c:v>
                </c:pt>
                <c:pt idx="256">
                  <c:v>148.30000000000001</c:v>
                </c:pt>
                <c:pt idx="257">
                  <c:v>145.19999999999999</c:v>
                </c:pt>
                <c:pt idx="258">
                  <c:v>145.9</c:v>
                </c:pt>
                <c:pt idx="259">
                  <c:v>146.80000000000001</c:v>
                </c:pt>
                <c:pt idx="260">
                  <c:v>144.4</c:v>
                </c:pt>
                <c:pt idx="261">
                  <c:v>134.5</c:v>
                </c:pt>
                <c:pt idx="262">
                  <c:v>124.7</c:v>
                </c:pt>
                <c:pt idx="263">
                  <c:v>118.8</c:v>
                </c:pt>
                <c:pt idx="264">
                  <c:v>120.7</c:v>
                </c:pt>
                <c:pt idx="265">
                  <c:v>114.2</c:v>
                </c:pt>
                <c:pt idx="266">
                  <c:v>119.7</c:v>
                </c:pt>
                <c:pt idx="267">
                  <c:v>112.8</c:v>
                </c:pt>
                <c:pt idx="268">
                  <c:v>112.1</c:v>
                </c:pt>
                <c:pt idx="269">
                  <c:v>109.9</c:v>
                </c:pt>
                <c:pt idx="270">
                  <c:v>112.5</c:v>
                </c:pt>
                <c:pt idx="271">
                  <c:v>113.1</c:v>
                </c:pt>
                <c:pt idx="272">
                  <c:v>116.2</c:v>
                </c:pt>
                <c:pt idx="273">
                  <c:v>113.2</c:v>
                </c:pt>
                <c:pt idx="274">
                  <c:v>121.9</c:v>
                </c:pt>
                <c:pt idx="275">
                  <c:v>118.4</c:v>
                </c:pt>
                <c:pt idx="276">
                  <c:v>118.7</c:v>
                </c:pt>
                <c:pt idx="277">
                  <c:v>120.6</c:v>
                </c:pt>
                <c:pt idx="278">
                  <c:v>120.4</c:v>
                </c:pt>
                <c:pt idx="279">
                  <c:v>118.9</c:v>
                </c:pt>
                <c:pt idx="280">
                  <c:v>114.2</c:v>
                </c:pt>
                <c:pt idx="281">
                  <c:v>113.1</c:v>
                </c:pt>
                <c:pt idx="282">
                  <c:v>112.8</c:v>
                </c:pt>
                <c:pt idx="283">
                  <c:v>108.2</c:v>
                </c:pt>
                <c:pt idx="284">
                  <c:v>108.4</c:v>
                </c:pt>
                <c:pt idx="285">
                  <c:v>110.5</c:v>
                </c:pt>
                <c:pt idx="286">
                  <c:v>110.7</c:v>
                </c:pt>
                <c:pt idx="287">
                  <c:v>110</c:v>
                </c:pt>
                <c:pt idx="288">
                  <c:v>105.1</c:v>
                </c:pt>
                <c:pt idx="289">
                  <c:v>108.2</c:v>
                </c:pt>
                <c:pt idx="290">
                  <c:v>106.3</c:v>
                </c:pt>
                <c:pt idx="291">
                  <c:v>110.2</c:v>
                </c:pt>
                <c:pt idx="292">
                  <c:v>103.4</c:v>
                </c:pt>
                <c:pt idx="293">
                  <c:v>105</c:v>
                </c:pt>
                <c:pt idx="294">
                  <c:v>104</c:v>
                </c:pt>
                <c:pt idx="295">
                  <c:v>111.8</c:v>
                </c:pt>
                <c:pt idx="296">
                  <c:v>112.3</c:v>
                </c:pt>
                <c:pt idx="297">
                  <c:v>116.1</c:v>
                </c:pt>
                <c:pt idx="298">
                  <c:v>114.7</c:v>
                </c:pt>
                <c:pt idx="299">
                  <c:v>110.1</c:v>
                </c:pt>
                <c:pt idx="300">
                  <c:v>110.1</c:v>
                </c:pt>
                <c:pt idx="301">
                  <c:v>112.8</c:v>
                </c:pt>
                <c:pt idx="302">
                  <c:v>111.8</c:v>
                </c:pt>
                <c:pt idx="303">
                  <c:v>114.6</c:v>
                </c:pt>
                <c:pt idx="304">
                  <c:v>114.3</c:v>
                </c:pt>
                <c:pt idx="305">
                  <c:v>111.6</c:v>
                </c:pt>
                <c:pt idx="306">
                  <c:v>121.1</c:v>
                </c:pt>
                <c:pt idx="307">
                  <c:v>117.8</c:v>
                </c:pt>
                <c:pt idx="308">
                  <c:v>123.7</c:v>
                </c:pt>
                <c:pt idx="309">
                  <c:v>117.5</c:v>
                </c:pt>
                <c:pt idx="310">
                  <c:v>111.1</c:v>
                </c:pt>
                <c:pt idx="311">
                  <c:v>110.6</c:v>
                </c:pt>
                <c:pt idx="312">
                  <c:v>101.3</c:v>
                </c:pt>
                <c:pt idx="313">
                  <c:v>92.6</c:v>
                </c:pt>
                <c:pt idx="314">
                  <c:v>91.4</c:v>
                </c:pt>
                <c:pt idx="315">
                  <c:v>89.8</c:v>
                </c:pt>
                <c:pt idx="316">
                  <c:v>96.4</c:v>
                </c:pt>
                <c:pt idx="317">
                  <c:v>96.3</c:v>
                </c:pt>
                <c:pt idx="318">
                  <c:v>91.9</c:v>
                </c:pt>
                <c:pt idx="319">
                  <c:v>97.3</c:v>
                </c:pt>
                <c:pt idx="320">
                  <c:v>85.3</c:v>
                </c:pt>
                <c:pt idx="321">
                  <c:v>94</c:v>
                </c:pt>
                <c:pt idx="322">
                  <c:v>92</c:v>
                </c:pt>
                <c:pt idx="323">
                  <c:v>98.5</c:v>
                </c:pt>
                <c:pt idx="324">
                  <c:v>89.1</c:v>
                </c:pt>
                <c:pt idx="325">
                  <c:v>94.9</c:v>
                </c:pt>
                <c:pt idx="326">
                  <c:v>95.1</c:v>
                </c:pt>
                <c:pt idx="327">
                  <c:v>98.5</c:v>
                </c:pt>
                <c:pt idx="328">
                  <c:v>100</c:v>
                </c:pt>
                <c:pt idx="329">
                  <c:v>101.6</c:v>
                </c:pt>
                <c:pt idx="330">
                  <c:v>103.3</c:v>
                </c:pt>
                <c:pt idx="331">
                  <c:v>102.1</c:v>
                </c:pt>
                <c:pt idx="332">
                  <c:v>108.6</c:v>
                </c:pt>
                <c:pt idx="333">
                  <c:v>112.4</c:v>
                </c:pt>
                <c:pt idx="334">
                  <c:v>107.2</c:v>
                </c:pt>
                <c:pt idx="335">
                  <c:v>104.8</c:v>
                </c:pt>
                <c:pt idx="336">
                  <c:v>106.2</c:v>
                </c:pt>
                <c:pt idx="337">
                  <c:v>110.4</c:v>
                </c:pt>
                <c:pt idx="338">
                  <c:v>114.3</c:v>
                </c:pt>
                <c:pt idx="339">
                  <c:v>114.9</c:v>
                </c:pt>
                <c:pt idx="340">
                  <c:v>116.9</c:v>
                </c:pt>
                <c:pt idx="341">
                  <c:v>113.2</c:v>
                </c:pt>
                <c:pt idx="342">
                  <c:v>112.6</c:v>
                </c:pt>
                <c:pt idx="343">
                  <c:v>109.1</c:v>
                </c:pt>
                <c:pt idx="344">
                  <c:v>107.5</c:v>
                </c:pt>
                <c:pt idx="345">
                  <c:v>104.5</c:v>
                </c:pt>
                <c:pt idx="346">
                  <c:v>105.1</c:v>
                </c:pt>
                <c:pt idx="347">
                  <c:v>106.5</c:v>
                </c:pt>
                <c:pt idx="348">
                  <c:v>101.7</c:v>
                </c:pt>
                <c:pt idx="349">
                  <c:v>104.2</c:v>
                </c:pt>
                <c:pt idx="350">
                  <c:v>102.2</c:v>
                </c:pt>
                <c:pt idx="351">
                  <c:v>110.8</c:v>
                </c:pt>
                <c:pt idx="352">
                  <c:v>111.2</c:v>
                </c:pt>
                <c:pt idx="353">
                  <c:v>108.1</c:v>
                </c:pt>
                <c:pt idx="354">
                  <c:v>106.4</c:v>
                </c:pt>
                <c:pt idx="355">
                  <c:v>105</c:v>
                </c:pt>
                <c:pt idx="356">
                  <c:v>107.4</c:v>
                </c:pt>
                <c:pt idx="357">
                  <c:v>100.1</c:v>
                </c:pt>
                <c:pt idx="358">
                  <c:v>95.8</c:v>
                </c:pt>
                <c:pt idx="359">
                  <c:v>98.2</c:v>
                </c:pt>
                <c:pt idx="360">
                  <c:v>98</c:v>
                </c:pt>
                <c:pt idx="361">
                  <c:v>105.1</c:v>
                </c:pt>
                <c:pt idx="362">
                  <c:v>97.9</c:v>
                </c:pt>
                <c:pt idx="363">
                  <c:v>96.6</c:v>
                </c:pt>
                <c:pt idx="364">
                  <c:v>95.1</c:v>
                </c:pt>
                <c:pt idx="365">
                  <c:v>88.9</c:v>
                </c:pt>
                <c:pt idx="366">
                  <c:v>92.8</c:v>
                </c:pt>
                <c:pt idx="367">
                  <c:v>92.9</c:v>
                </c:pt>
                <c:pt idx="368">
                  <c:v>96.9</c:v>
                </c:pt>
                <c:pt idx="369">
                  <c:v>93.2</c:v>
                </c:pt>
                <c:pt idx="370">
                  <c:v>94.8</c:v>
                </c:pt>
                <c:pt idx="371">
                  <c:v>97.7</c:v>
                </c:pt>
                <c:pt idx="372">
                  <c:v>97.6</c:v>
                </c:pt>
                <c:pt idx="373">
                  <c:v>106.9</c:v>
                </c:pt>
                <c:pt idx="374">
                  <c:v>106.6</c:v>
                </c:pt>
                <c:pt idx="375">
                  <c:v>109</c:v>
                </c:pt>
                <c:pt idx="376">
                  <c:v>108.9</c:v>
                </c:pt>
                <c:pt idx="377">
                  <c:v>111.9</c:v>
                </c:pt>
                <c:pt idx="378">
                  <c:v>101.1</c:v>
                </c:pt>
                <c:pt idx="379">
                  <c:v>107.4</c:v>
                </c:pt>
                <c:pt idx="380">
                  <c:v>108.9</c:v>
                </c:pt>
                <c:pt idx="381">
                  <c:v>111.7</c:v>
                </c:pt>
                <c:pt idx="382">
                  <c:v>110.9</c:v>
                </c:pt>
                <c:pt idx="383">
                  <c:v>110.5</c:v>
                </c:pt>
                <c:pt idx="384">
                  <c:v>109.2</c:v>
                </c:pt>
                <c:pt idx="385">
                  <c:v>108.3</c:v>
                </c:pt>
                <c:pt idx="386">
                  <c:v>105.2</c:v>
                </c:pt>
                <c:pt idx="387">
                  <c:v>112.4</c:v>
                </c:pt>
                <c:pt idx="388">
                  <c:v>111.4</c:v>
                </c:pt>
                <c:pt idx="389">
                  <c:v>118.3</c:v>
                </c:pt>
                <c:pt idx="390">
                  <c:v>122.9</c:v>
                </c:pt>
                <c:pt idx="391">
                  <c:v>119.3</c:v>
                </c:pt>
                <c:pt idx="392">
                  <c:v>121.1</c:v>
                </c:pt>
                <c:pt idx="393">
                  <c:v>130.1</c:v>
                </c:pt>
                <c:pt idx="394">
                  <c:v>149.9</c:v>
                </c:pt>
                <c:pt idx="395">
                  <c:v>148</c:v>
                </c:pt>
                <c:pt idx="396">
                  <c:v>143</c:v>
                </c:pt>
                <c:pt idx="397">
                  <c:v>160.80000000000001</c:v>
                </c:pt>
                <c:pt idx="398">
                  <c:v>147.1</c:v>
                </c:pt>
                <c:pt idx="399">
                  <c:v>166.3</c:v>
                </c:pt>
                <c:pt idx="400">
                  <c:v>162.19999999999999</c:v>
                </c:pt>
                <c:pt idx="401">
                  <c:v>161.19999999999999</c:v>
                </c:pt>
                <c:pt idx="402">
                  <c:v>157</c:v>
                </c:pt>
                <c:pt idx="403">
                  <c:v>162.80000000000001</c:v>
                </c:pt>
                <c:pt idx="404">
                  <c:v>157.19999999999999</c:v>
                </c:pt>
                <c:pt idx="405">
                  <c:v>146.69999999999999</c:v>
                </c:pt>
                <c:pt idx="406">
                  <c:v>160.30000000000001</c:v>
                </c:pt>
                <c:pt idx="407">
                  <c:v>156.19999999999999</c:v>
                </c:pt>
                <c:pt idx="408">
                  <c:v>160.80000000000001</c:v>
                </c:pt>
                <c:pt idx="409">
                  <c:v>177.7</c:v>
                </c:pt>
                <c:pt idx="410">
                  <c:v>181.1</c:v>
                </c:pt>
                <c:pt idx="411">
                  <c:v>188.6</c:v>
                </c:pt>
                <c:pt idx="412">
                  <c:v>173.4</c:v>
                </c:pt>
                <c:pt idx="413">
                  <c:v>199.7</c:v>
                </c:pt>
                <c:pt idx="414">
                  <c:v>192.3</c:v>
                </c:pt>
                <c:pt idx="415">
                  <c:v>192.4</c:v>
                </c:pt>
                <c:pt idx="416">
                  <c:v>189.2</c:v>
                </c:pt>
                <c:pt idx="417">
                  <c:v>189.4</c:v>
                </c:pt>
                <c:pt idx="418">
                  <c:v>193</c:v>
                </c:pt>
                <c:pt idx="419">
                  <c:v>206.2</c:v>
                </c:pt>
                <c:pt idx="420">
                  <c:v>219.4</c:v>
                </c:pt>
                <c:pt idx="421">
                  <c:v>221.3</c:v>
                </c:pt>
                <c:pt idx="422">
                  <c:v>233.7</c:v>
                </c:pt>
                <c:pt idx="423">
                  <c:v>255.8</c:v>
                </c:pt>
                <c:pt idx="424">
                  <c:v>259.10000000000002</c:v>
                </c:pt>
                <c:pt idx="425">
                  <c:v>254.1</c:v>
                </c:pt>
                <c:pt idx="426">
                  <c:v>294.10000000000002</c:v>
                </c:pt>
                <c:pt idx="427">
                  <c:v>274.3</c:v>
                </c:pt>
                <c:pt idx="428">
                  <c:v>256.5</c:v>
                </c:pt>
                <c:pt idx="429">
                  <c:v>251.8</c:v>
                </c:pt>
                <c:pt idx="430">
                  <c:v>237.8</c:v>
                </c:pt>
                <c:pt idx="431">
                  <c:v>242.7</c:v>
                </c:pt>
                <c:pt idx="432">
                  <c:v>239.2</c:v>
                </c:pt>
                <c:pt idx="433">
                  <c:v>224.3</c:v>
                </c:pt>
                <c:pt idx="434">
                  <c:v>209.7</c:v>
                </c:pt>
                <c:pt idx="435">
                  <c:v>226.3</c:v>
                </c:pt>
                <c:pt idx="436">
                  <c:v>214.1</c:v>
                </c:pt>
                <c:pt idx="437">
                  <c:v>214</c:v>
                </c:pt>
                <c:pt idx="438">
                  <c:v>214.4</c:v>
                </c:pt>
                <c:pt idx="439">
                  <c:v>236.9</c:v>
                </c:pt>
                <c:pt idx="440">
                  <c:v>225.6</c:v>
                </c:pt>
                <c:pt idx="441">
                  <c:v>227.2</c:v>
                </c:pt>
                <c:pt idx="442">
                  <c:v>230.5</c:v>
                </c:pt>
                <c:pt idx="443">
                  <c:v>251.5</c:v>
                </c:pt>
                <c:pt idx="444">
                  <c:v>241</c:v>
                </c:pt>
                <c:pt idx="445">
                  <c:v>263.3</c:v>
                </c:pt>
                <c:pt idx="446">
                  <c:v>250.6</c:v>
                </c:pt>
                <c:pt idx="447">
                  <c:v>254.6</c:v>
                </c:pt>
                <c:pt idx="448">
                  <c:v>262.10000000000002</c:v>
                </c:pt>
                <c:pt idx="449">
                  <c:v>263.10000000000002</c:v>
                </c:pt>
                <c:pt idx="450">
                  <c:v>259.5</c:v>
                </c:pt>
                <c:pt idx="451">
                  <c:v>248.6</c:v>
                </c:pt>
                <c:pt idx="452">
                  <c:v>245.6</c:v>
                </c:pt>
                <c:pt idx="453">
                  <c:v>216.7</c:v>
                </c:pt>
                <c:pt idx="454">
                  <c:v>230.1</c:v>
                </c:pt>
                <c:pt idx="455">
                  <c:v>230.4</c:v>
                </c:pt>
                <c:pt idx="456">
                  <c:v>269.10000000000002</c:v>
                </c:pt>
                <c:pt idx="457">
                  <c:v>327.10000000000002</c:v>
                </c:pt>
                <c:pt idx="458">
                  <c:v>294.7</c:v>
                </c:pt>
                <c:pt idx="459">
                  <c:v>314.3</c:v>
                </c:pt>
                <c:pt idx="460">
                  <c:v>321.8</c:v>
                </c:pt>
                <c:pt idx="461">
                  <c:v>296.89999999999998</c:v>
                </c:pt>
                <c:pt idx="462">
                  <c:v>319.89999999999998</c:v>
                </c:pt>
                <c:pt idx="463">
                  <c:v>317.2</c:v>
                </c:pt>
                <c:pt idx="464">
                  <c:v>283</c:v>
                </c:pt>
                <c:pt idx="465">
                  <c:v>292</c:v>
                </c:pt>
                <c:pt idx="466">
                  <c:v>252.2</c:v>
                </c:pt>
                <c:pt idx="467">
                  <c:v>274.8</c:v>
                </c:pt>
                <c:pt idx="468">
                  <c:v>215.8</c:v>
                </c:pt>
                <c:pt idx="469">
                  <c:v>242.6</c:v>
                </c:pt>
                <c:pt idx="470">
                  <c:v>227.1</c:v>
                </c:pt>
                <c:pt idx="471">
                  <c:v>240.9</c:v>
                </c:pt>
                <c:pt idx="472">
                  <c:v>245</c:v>
                </c:pt>
                <c:pt idx="473">
                  <c:v>243.2</c:v>
                </c:pt>
                <c:pt idx="474">
                  <c:v>234.7</c:v>
                </c:pt>
                <c:pt idx="475">
                  <c:v>219.4</c:v>
                </c:pt>
                <c:pt idx="476">
                  <c:v>201.5</c:v>
                </c:pt>
                <c:pt idx="477">
                  <c:v>246.2</c:v>
                </c:pt>
                <c:pt idx="478">
                  <c:v>238.8</c:v>
                </c:pt>
                <c:pt idx="479">
                  <c:v>231.4</c:v>
                </c:pt>
                <c:pt idx="480">
                  <c:v>241.7</c:v>
                </c:pt>
                <c:pt idx="481">
                  <c:v>224.7</c:v>
                </c:pt>
                <c:pt idx="482">
                  <c:v>229.3</c:v>
                </c:pt>
                <c:pt idx="483">
                  <c:v>217</c:v>
                </c:pt>
                <c:pt idx="484">
                  <c:v>216</c:v>
                </c:pt>
                <c:pt idx="485">
                  <c:v>210.9</c:v>
                </c:pt>
                <c:pt idx="486">
                  <c:v>210.1</c:v>
                </c:pt>
                <c:pt idx="487">
                  <c:v>199.1</c:v>
                </c:pt>
                <c:pt idx="488">
                  <c:v>200.6</c:v>
                </c:pt>
                <c:pt idx="489">
                  <c:v>209.2</c:v>
                </c:pt>
                <c:pt idx="490">
                  <c:v>195.4</c:v>
                </c:pt>
                <c:pt idx="491">
                  <c:v>201</c:v>
                </c:pt>
                <c:pt idx="492">
                  <c:v>203.5</c:v>
                </c:pt>
                <c:pt idx="493">
                  <c:v>197.5</c:v>
                </c:pt>
                <c:pt idx="494">
                  <c:v>203</c:v>
                </c:pt>
                <c:pt idx="495">
                  <c:v>208.1</c:v>
                </c:pt>
                <c:pt idx="496">
                  <c:v>210.2</c:v>
                </c:pt>
                <c:pt idx="497">
                  <c:v>211.3</c:v>
                </c:pt>
                <c:pt idx="498">
                  <c:v>204.3</c:v>
                </c:pt>
                <c:pt idx="499">
                  <c:v>181.6</c:v>
                </c:pt>
                <c:pt idx="500">
                  <c:v>195.1</c:v>
                </c:pt>
                <c:pt idx="501">
                  <c:v>191.6</c:v>
                </c:pt>
                <c:pt idx="502">
                  <c:v>196.9</c:v>
                </c:pt>
                <c:pt idx="503">
                  <c:v>201.1</c:v>
                </c:pt>
                <c:pt idx="504">
                  <c:v>206.3</c:v>
                </c:pt>
                <c:pt idx="505">
                  <c:v>198.9</c:v>
                </c:pt>
                <c:pt idx="506">
                  <c:v>191.3</c:v>
                </c:pt>
                <c:pt idx="507">
                  <c:v>188.7</c:v>
                </c:pt>
                <c:pt idx="508">
                  <c:v>193.7</c:v>
                </c:pt>
                <c:pt idx="509">
                  <c:v>193.8</c:v>
                </c:pt>
                <c:pt idx="510">
                  <c:v>200.5</c:v>
                </c:pt>
                <c:pt idx="511">
                  <c:v>193.3</c:v>
                </c:pt>
                <c:pt idx="512">
                  <c:v>196.8</c:v>
                </c:pt>
                <c:pt idx="513">
                  <c:v>199</c:v>
                </c:pt>
                <c:pt idx="514">
                  <c:v>188.3</c:v>
                </c:pt>
                <c:pt idx="515">
                  <c:v>197.1</c:v>
                </c:pt>
                <c:pt idx="516">
                  <c:v>193.7</c:v>
                </c:pt>
                <c:pt idx="517">
                  <c:v>200.1</c:v>
                </c:pt>
                <c:pt idx="518">
                  <c:v>200.1</c:v>
                </c:pt>
                <c:pt idx="519">
                  <c:v>198.4</c:v>
                </c:pt>
                <c:pt idx="520">
                  <c:v>197.7</c:v>
                </c:pt>
                <c:pt idx="521">
                  <c:v>183.5</c:v>
                </c:pt>
                <c:pt idx="522">
                  <c:v>189.2</c:v>
                </c:pt>
                <c:pt idx="523">
                  <c:v>193.1</c:v>
                </c:pt>
                <c:pt idx="524">
                  <c:v>198.8</c:v>
                </c:pt>
                <c:pt idx="525">
                  <c:v>198.6</c:v>
                </c:pt>
                <c:pt idx="526">
                  <c:v>204.1</c:v>
                </c:pt>
                <c:pt idx="527">
                  <c:v>196.1</c:v>
                </c:pt>
                <c:pt idx="528">
                  <c:v>195.8</c:v>
                </c:pt>
                <c:pt idx="529">
                  <c:v>197</c:v>
                </c:pt>
                <c:pt idx="530">
                  <c:v>192.2</c:v>
                </c:pt>
                <c:pt idx="531">
                  <c:v>185.5</c:v>
                </c:pt>
                <c:pt idx="532">
                  <c:v>183.7</c:v>
                </c:pt>
                <c:pt idx="533">
                  <c:v>174.9</c:v>
                </c:pt>
                <c:pt idx="534">
                  <c:v>174.5</c:v>
                </c:pt>
                <c:pt idx="535">
                  <c:v>178.8</c:v>
                </c:pt>
                <c:pt idx="536">
                  <c:v>183.8</c:v>
                </c:pt>
                <c:pt idx="537">
                  <c:v>178.5</c:v>
                </c:pt>
                <c:pt idx="538">
                  <c:v>184.9</c:v>
                </c:pt>
                <c:pt idx="539">
                  <c:v>196.9</c:v>
                </c:pt>
                <c:pt idx="540">
                  <c:v>190.5</c:v>
                </c:pt>
                <c:pt idx="541">
                  <c:v>193.4</c:v>
                </c:pt>
                <c:pt idx="542">
                  <c:v>194.1</c:v>
                </c:pt>
                <c:pt idx="543">
                  <c:v>197.2</c:v>
                </c:pt>
                <c:pt idx="544">
                  <c:v>189.3</c:v>
                </c:pt>
                <c:pt idx="545">
                  <c:v>186</c:v>
                </c:pt>
                <c:pt idx="546">
                  <c:v>189.1</c:v>
                </c:pt>
                <c:pt idx="547">
                  <c:v>191.4</c:v>
                </c:pt>
                <c:pt idx="548">
                  <c:v>188.1</c:v>
                </c:pt>
                <c:pt idx="549">
                  <c:v>189.4</c:v>
                </c:pt>
                <c:pt idx="550">
                  <c:v>192.3</c:v>
                </c:pt>
                <c:pt idx="551">
                  <c:v>193.2</c:v>
                </c:pt>
                <c:pt idx="552">
                  <c:v>209.7</c:v>
                </c:pt>
                <c:pt idx="553">
                  <c:v>203.3</c:v>
                </c:pt>
                <c:pt idx="554">
                  <c:v>194.3</c:v>
                </c:pt>
                <c:pt idx="555">
                  <c:v>198.6</c:v>
                </c:pt>
                <c:pt idx="556">
                  <c:v>197.4</c:v>
                </c:pt>
                <c:pt idx="557">
                  <c:v>196.8</c:v>
                </c:pt>
                <c:pt idx="558">
                  <c:v>210</c:v>
                </c:pt>
                <c:pt idx="559">
                  <c:v>225.9</c:v>
                </c:pt>
                <c:pt idx="560">
                  <c:v>211.7</c:v>
                </c:pt>
                <c:pt idx="561">
                  <c:v>205.1</c:v>
                </c:pt>
                <c:pt idx="562">
                  <c:v>208.7</c:v>
                </c:pt>
                <c:pt idx="563">
                  <c:v>210.6</c:v>
                </c:pt>
                <c:pt idx="564">
                  <c:v>210.8</c:v>
                </c:pt>
                <c:pt idx="565">
                  <c:v>209.2</c:v>
                </c:pt>
                <c:pt idx="566">
                  <c:v>217.1</c:v>
                </c:pt>
                <c:pt idx="567">
                  <c:v>214.3</c:v>
                </c:pt>
                <c:pt idx="568">
                  <c:v>220.1</c:v>
                </c:pt>
                <c:pt idx="569">
                  <c:v>221.8</c:v>
                </c:pt>
                <c:pt idx="570">
                  <c:v>201.5</c:v>
                </c:pt>
                <c:pt idx="571">
                  <c:v>208.5</c:v>
                </c:pt>
                <c:pt idx="572">
                  <c:v>201.3</c:v>
                </c:pt>
                <c:pt idx="573">
                  <c:v>196.8</c:v>
                </c:pt>
                <c:pt idx="574">
                  <c:v>200.1</c:v>
                </c:pt>
                <c:pt idx="575">
                  <c:v>202.8</c:v>
                </c:pt>
                <c:pt idx="576">
                  <c:v>198</c:v>
                </c:pt>
                <c:pt idx="577">
                  <c:v>204.9</c:v>
                </c:pt>
                <c:pt idx="578">
                  <c:v>192.5</c:v>
                </c:pt>
                <c:pt idx="579">
                  <c:v>188.9</c:v>
                </c:pt>
                <c:pt idx="580">
                  <c:v>189.3</c:v>
                </c:pt>
                <c:pt idx="581">
                  <c:v>186.4</c:v>
                </c:pt>
                <c:pt idx="582">
                  <c:v>186.7</c:v>
                </c:pt>
                <c:pt idx="583">
                  <c:v>196.1</c:v>
                </c:pt>
                <c:pt idx="584">
                  <c:v>198.1</c:v>
                </c:pt>
                <c:pt idx="585">
                  <c:v>187.9</c:v>
                </c:pt>
                <c:pt idx="586">
                  <c:v>179.7</c:v>
                </c:pt>
                <c:pt idx="587">
                  <c:v>184.7</c:v>
                </c:pt>
                <c:pt idx="588">
                  <c:v>187.4</c:v>
                </c:pt>
                <c:pt idx="589">
                  <c:v>188</c:v>
                </c:pt>
                <c:pt idx="590">
                  <c:v>191.8</c:v>
                </c:pt>
                <c:pt idx="591">
                  <c:v>190</c:v>
                </c:pt>
                <c:pt idx="592">
                  <c:v>192.7</c:v>
                </c:pt>
                <c:pt idx="593">
                  <c:v>199.8</c:v>
                </c:pt>
                <c:pt idx="594">
                  <c:v>200.8</c:v>
                </c:pt>
                <c:pt idx="595">
                  <c:v>210.7</c:v>
                </c:pt>
                <c:pt idx="596">
                  <c:v>215.7</c:v>
                </c:pt>
                <c:pt idx="597">
                  <c:v>220.2</c:v>
                </c:pt>
                <c:pt idx="598">
                  <c:v>227.1</c:v>
                </c:pt>
                <c:pt idx="599">
                  <c:v>205.8</c:v>
                </c:pt>
                <c:pt idx="600">
                  <c:v>220.1</c:v>
                </c:pt>
                <c:pt idx="601">
                  <c:v>225</c:v>
                </c:pt>
                <c:pt idx="602">
                  <c:v>224.4</c:v>
                </c:pt>
                <c:pt idx="603">
                  <c:v>225.1</c:v>
                </c:pt>
                <c:pt idx="604">
                  <c:v>217.3</c:v>
                </c:pt>
                <c:pt idx="605">
                  <c:v>208.6</c:v>
                </c:pt>
                <c:pt idx="606">
                  <c:v>212.3</c:v>
                </c:pt>
                <c:pt idx="607">
                  <c:v>214.1</c:v>
                </c:pt>
                <c:pt idx="608">
                  <c:v>195.4</c:v>
                </c:pt>
                <c:pt idx="609">
                  <c:v>197.5</c:v>
                </c:pt>
                <c:pt idx="610">
                  <c:v>200.6</c:v>
                </c:pt>
                <c:pt idx="611">
                  <c:v>187.4</c:v>
                </c:pt>
                <c:pt idx="612">
                  <c:v>175.7</c:v>
                </c:pt>
                <c:pt idx="613">
                  <c:v>182</c:v>
                </c:pt>
                <c:pt idx="614">
                  <c:v>185</c:v>
                </c:pt>
                <c:pt idx="615">
                  <c:v>191.6</c:v>
                </c:pt>
                <c:pt idx="616">
                  <c:v>186.8</c:v>
                </c:pt>
                <c:pt idx="617">
                  <c:v>192.9</c:v>
                </c:pt>
                <c:pt idx="618">
                  <c:v>193.7</c:v>
                </c:pt>
                <c:pt idx="619">
                  <c:v>190.6</c:v>
                </c:pt>
                <c:pt idx="620">
                  <c:v>187</c:v>
                </c:pt>
                <c:pt idx="621">
                  <c:v>186.7</c:v>
                </c:pt>
                <c:pt idx="622">
                  <c:v>188.3</c:v>
                </c:pt>
                <c:pt idx="623">
                  <c:v>183.8</c:v>
                </c:pt>
                <c:pt idx="624">
                  <c:v>187.3</c:v>
                </c:pt>
                <c:pt idx="625">
                  <c:v>187.8</c:v>
                </c:pt>
                <c:pt idx="626">
                  <c:v>184.2</c:v>
                </c:pt>
                <c:pt idx="627">
                  <c:v>182.3</c:v>
                </c:pt>
                <c:pt idx="628">
                  <c:v>173.5</c:v>
                </c:pt>
                <c:pt idx="629">
                  <c:v>179.1</c:v>
                </c:pt>
                <c:pt idx="630">
                  <c:v>178.1</c:v>
                </c:pt>
                <c:pt idx="631">
                  <c:v>173.7</c:v>
                </c:pt>
                <c:pt idx="632">
                  <c:v>169.9</c:v>
                </c:pt>
                <c:pt idx="633">
                  <c:v>176.5</c:v>
                </c:pt>
                <c:pt idx="634">
                  <c:v>180.1</c:v>
                </c:pt>
                <c:pt idx="635">
                  <c:v>171.9</c:v>
                </c:pt>
                <c:pt idx="636">
                  <c:v>170.5</c:v>
                </c:pt>
                <c:pt idx="637">
                  <c:v>178.6</c:v>
                </c:pt>
                <c:pt idx="638">
                  <c:v>176.4</c:v>
                </c:pt>
                <c:pt idx="639">
                  <c:v>177.8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57-4392-B053-BD6E559D7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411072"/>
        <c:axId val="97412608"/>
      </c:lineChart>
      <c:dateAx>
        <c:axId val="97411072"/>
        <c:scaling>
          <c:orientation val="minMax"/>
        </c:scaling>
        <c:delete val="0"/>
        <c:axPos val="b"/>
        <c:majorGridlines/>
        <c:minorGridlines/>
        <c:numFmt formatCode="m/d/yyyy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7412608"/>
        <c:crosses val="autoZero"/>
        <c:auto val="1"/>
        <c:lblOffset val="100"/>
        <c:baseTimeUnit val="days"/>
      </c:dateAx>
      <c:valAx>
        <c:axId val="97412608"/>
        <c:scaling>
          <c:orientation val="minMax"/>
          <c:max val="350"/>
          <c:min val="5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Spread (BPS)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7411072"/>
        <c:crosses val="autoZero"/>
        <c:crossBetween val="between"/>
        <c:minorUnit val="2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29032258064516"/>
          <c:y val="8.6294416243654817E-2"/>
          <c:w val="0.37557603686635943"/>
          <c:h val="0.8274111675126903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6350"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rgbClr val="EAEAEA"/>
              </a:solidFill>
              <a:ln w="635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A7FB-4F61-86D8-E798F97124CC}"/>
              </c:ext>
            </c:extLst>
          </c:dPt>
          <c:dPt>
            <c:idx val="1"/>
            <c:bubble3D val="0"/>
            <c:spPr>
              <a:solidFill>
                <a:srgbClr val="FFCC99"/>
              </a:solidFill>
              <a:ln w="635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7FB-4F61-86D8-E798F97124CC}"/>
              </c:ext>
            </c:extLst>
          </c:dPt>
          <c:dPt>
            <c:idx val="2"/>
            <c:bubble3D val="0"/>
            <c:spPr>
              <a:solidFill>
                <a:srgbClr val="CCFFCC"/>
              </a:solidFill>
              <a:ln w="635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A7FB-4F61-86D8-E798F97124CC}"/>
              </c:ext>
            </c:extLst>
          </c:dPt>
          <c:dPt>
            <c:idx val="3"/>
            <c:bubble3D val="0"/>
            <c:spPr>
              <a:solidFill>
                <a:srgbClr val="FFFFCC"/>
              </a:solidFill>
              <a:ln w="635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7FB-4F61-86D8-E798F97124CC}"/>
              </c:ext>
            </c:extLst>
          </c:dPt>
          <c:dPt>
            <c:idx val="4"/>
            <c:bubble3D val="0"/>
            <c:spPr>
              <a:solidFill>
                <a:srgbClr val="FFCCCC"/>
              </a:solidFill>
              <a:ln w="635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A7FB-4F61-86D8-E798F97124CC}"/>
              </c:ext>
            </c:extLst>
          </c:dPt>
          <c:dPt>
            <c:idx val="5"/>
            <c:bubble3D val="0"/>
            <c:spPr>
              <a:solidFill>
                <a:srgbClr val="CCECFF"/>
              </a:solidFill>
              <a:ln w="635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7FB-4F61-86D8-E798F97124CC}"/>
              </c:ext>
            </c:extLst>
          </c:dPt>
          <c:dLbls>
            <c:dLbl>
              <c:idx val="0"/>
              <c:numFmt formatCode="0.00" sourceLinked="0"/>
              <c:spPr>
                <a:noFill/>
                <a:ln w="25268">
                  <a:noFill/>
                </a:ln>
              </c:spPr>
              <c:txPr>
                <a:bodyPr/>
                <a:lstStyle/>
                <a:p>
                  <a:pPr>
                    <a:defRPr sz="2800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FB-4F61-86D8-E798F97124CC}"/>
                </c:ext>
              </c:extLst>
            </c:dLbl>
            <c:dLbl>
              <c:idx val="2"/>
              <c:layout>
                <c:manualLayout>
                  <c:x val="2.3148601444744208E-2"/>
                  <c:y val="-0.21126118854246054"/>
                </c:manualLayout>
              </c:layout>
              <c:numFmt formatCode="0.00" sourceLinked="0"/>
              <c:spPr>
                <a:noFill/>
                <a:ln w="25268">
                  <a:noFill/>
                </a:ln>
              </c:spPr>
              <c:txPr>
                <a:bodyPr/>
                <a:lstStyle/>
                <a:p>
                  <a:pPr>
                    <a:defRPr sz="2400">
                      <a:latin typeface="Franklin Gothic Demi" panose="020B07030201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FB-4F61-86D8-E798F97124CC}"/>
                </c:ext>
              </c:extLst>
            </c:dLbl>
            <c:dLbl>
              <c:idx val="4"/>
              <c:layout>
                <c:manualLayout>
                  <c:x val="0.12009772232211414"/>
                  <c:y val="6.3634106168936874E-2"/>
                </c:manualLayout>
              </c:layout>
              <c:numFmt formatCode="0.00" sourceLinked="0"/>
              <c:spPr>
                <a:noFill/>
                <a:ln w="25268">
                  <a:noFill/>
                </a:ln>
              </c:spPr>
              <c:txPr>
                <a:bodyPr/>
                <a:lstStyle/>
                <a:p>
                  <a:pPr>
                    <a:defRPr sz="2400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FB-4F61-86D8-E798F97124CC}"/>
                </c:ext>
              </c:extLst>
            </c:dLbl>
            <c:dLbl>
              <c:idx val="5"/>
              <c:layout>
                <c:manualLayout>
                  <c:x val="6.3579837801671021E-2"/>
                  <c:y val="0.1758547378707323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FB-4F61-86D8-E798F97124CC}"/>
                </c:ext>
              </c:extLst>
            </c:dLbl>
            <c:numFmt formatCode="0.00" sourceLinked="0"/>
            <c:spPr>
              <a:noFill/>
              <a:ln w="25268">
                <a:noFill/>
              </a:ln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Federal Gov't.</c:v>
                </c:pt>
                <c:pt idx="1">
                  <c:v>State &amp; Local Gov't.</c:v>
                </c:pt>
                <c:pt idx="2">
                  <c:v>Home Mortgage</c:v>
                </c:pt>
                <c:pt idx="3">
                  <c:v>Consumer Credit</c:v>
                </c:pt>
                <c:pt idx="4">
                  <c:v>Corporate</c:v>
                </c:pt>
                <c:pt idx="5">
                  <c:v>Other Business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19.055700000000002</c:v>
                </c:pt>
                <c:pt idx="1">
                  <c:v>3.0918999999999999</c:v>
                </c:pt>
                <c:pt idx="2">
                  <c:v>10.4549</c:v>
                </c:pt>
                <c:pt idx="3">
                  <c:v>4.1806000000000001</c:v>
                </c:pt>
                <c:pt idx="4">
                  <c:v>10.053100000000001</c:v>
                </c:pt>
                <c:pt idx="5">
                  <c:v>6.1646999999999998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FB-4F61-86D8-E798F9712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268">
          <a:noFill/>
        </a:ln>
      </c:spPr>
    </c:plotArea>
    <c:legend>
      <c:legendPos val="r"/>
      <c:layout>
        <c:manualLayout>
          <c:xMode val="edge"/>
          <c:yMode val="edge"/>
          <c:x val="0.605391755901452"/>
          <c:y val="0.10020144605659692"/>
          <c:w val="0.36119809337843212"/>
          <c:h val="0.77543323505955153"/>
        </c:manualLayout>
      </c:layout>
      <c:overlay val="0"/>
      <c:spPr>
        <a:noFill/>
        <a:ln w="3159">
          <a:solidFill>
            <a:srgbClr val="000000"/>
          </a:solidFill>
          <a:prstDash val="solid"/>
        </a:ln>
      </c:spPr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41" b="0" i="0" u="none" strike="noStrike" baseline="0">
          <a:solidFill>
            <a:srgbClr val="000000"/>
          </a:solidFill>
          <a:latin typeface="Franklin Gothic Book" panose="020B0503020102020204" pitchFamily="34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57142857142857E-2"/>
          <c:y val="1.284796573875803E-2"/>
          <c:w val="0.93142857142857138"/>
          <c:h val="0.800856531049250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CFFFF"/>
            </a:solidFill>
            <a:ln w="12616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212-443F-9448-B773A2621E00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 w="12616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212-443F-9448-B773A2621E00}"/>
              </c:ext>
            </c:extLst>
          </c:dPt>
          <c:dPt>
            <c:idx val="2"/>
            <c:invertIfNegative val="0"/>
            <c:bubble3D val="0"/>
            <c:spPr>
              <a:solidFill>
                <a:srgbClr val="FF99CC"/>
              </a:solidFill>
              <a:ln w="12616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212-443F-9448-B773A2621E00}"/>
              </c:ext>
            </c:extLst>
          </c:dPt>
          <c:dPt>
            <c:idx val="5"/>
            <c:invertIfNegative val="0"/>
            <c:bubble3D val="0"/>
            <c:spPr>
              <a:solidFill>
                <a:srgbClr val="FF99CC"/>
              </a:solidFill>
              <a:ln w="12616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212-443F-9448-B773A2621E00}"/>
              </c:ext>
            </c:extLst>
          </c:dPt>
          <c:dLbls>
            <c:dLbl>
              <c:idx val="0"/>
              <c:layout>
                <c:manualLayout>
                  <c:x val="0.10926709493895589"/>
                  <c:y val="-2.6080276550797003E-3"/>
                </c:manualLayout>
              </c:layout>
              <c:tx>
                <c:rich>
                  <a:bodyPr/>
                  <a:lstStyle/>
                  <a:p>
                    <a:pPr>
                      <a:defRPr sz="1391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Money Markets</a:t>
                    </a:r>
                  </a:p>
                </c:rich>
              </c:tx>
              <c:spPr>
                <a:noFill/>
                <a:ln w="25232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12-443F-9448-B773A2621E00}"/>
                </c:ext>
              </c:extLst>
            </c:dLbl>
            <c:dLbl>
              <c:idx val="1"/>
              <c:spPr>
                <a:noFill/>
                <a:ln w="25232">
                  <a:noFill/>
                </a:ln>
              </c:spPr>
              <c:txPr>
                <a:bodyPr/>
                <a:lstStyle/>
                <a:p>
                  <a:pPr>
                    <a:defRPr sz="1391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212-443F-9448-B773A2621E00}"/>
                </c:ext>
              </c:extLst>
            </c:dLbl>
            <c:dLbl>
              <c:idx val="2"/>
              <c:layout>
                <c:manualLayout>
                  <c:x val="0.10900018531361216"/>
                  <c:y val="-8.60832137733142E-3"/>
                </c:manualLayout>
              </c:layout>
              <c:spPr>
                <a:noFill/>
                <a:ln w="25232">
                  <a:noFill/>
                </a:ln>
              </c:spPr>
              <c:txPr>
                <a:bodyPr/>
                <a:lstStyle/>
                <a:p>
                  <a:pPr>
                    <a:defRPr sz="1192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12-443F-9448-B773A2621E00}"/>
                </c:ext>
              </c:extLst>
            </c:dLbl>
            <c:dLbl>
              <c:idx val="3"/>
              <c:layout>
                <c:manualLayout>
                  <c:x val="0.1039434083899801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391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Municipal</a:t>
                    </a:r>
                  </a:p>
                </c:rich>
              </c:tx>
              <c:spPr>
                <a:noFill/>
                <a:ln w="25232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12-443F-9448-B773A2621E0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1391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Corporate </a:t>
                    </a:r>
                  </a:p>
                </c:rich>
              </c:tx>
              <c:spPr>
                <a:noFill/>
                <a:ln w="25232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12-443F-9448-B773A2621E0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1391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Agency MBS</a:t>
                    </a:r>
                  </a:p>
                </c:rich>
              </c:tx>
              <c:spPr>
                <a:noFill/>
                <a:ln w="25232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12-443F-9448-B773A2621E0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 sz="1391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Agency Debt</a:t>
                    </a:r>
                  </a:p>
                </c:rich>
              </c:tx>
              <c:spPr>
                <a:noFill/>
                <a:ln w="25232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12-443F-9448-B773A2621E00}"/>
                </c:ext>
              </c:extLst>
            </c:dLbl>
            <c:dLbl>
              <c:idx val="7"/>
              <c:layout>
                <c:manualLayout>
                  <c:x val="-9.9044166169137693E-4"/>
                  <c:y val="-5.6702570272903624E-3"/>
                </c:manualLayout>
              </c:layout>
              <c:tx>
                <c:rich>
                  <a:bodyPr/>
                  <a:lstStyle/>
                  <a:p>
                    <a:pPr>
                      <a:defRPr sz="1391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US Treasury </a:t>
                    </a:r>
                  </a:p>
                </c:rich>
              </c:tx>
              <c:spPr>
                <a:noFill/>
                <a:ln w="25232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12-443F-9448-B773A2621E00}"/>
                </c:ext>
              </c:extLst>
            </c:dLbl>
            <c:spPr>
              <a:noFill/>
              <a:ln w="252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Money Markets</c:v>
                </c:pt>
                <c:pt idx="1">
                  <c:v>ABS</c:v>
                </c:pt>
                <c:pt idx="2">
                  <c:v>Non-agency MBS</c:v>
                </c:pt>
                <c:pt idx="3">
                  <c:v>Federal Agency Debt</c:v>
                </c:pt>
                <c:pt idx="4">
                  <c:v>Municipal</c:v>
                </c:pt>
                <c:pt idx="5">
                  <c:v>Agency MBS</c:v>
                </c:pt>
                <c:pt idx="6">
                  <c:v>Corporate Bonds</c:v>
                </c:pt>
                <c:pt idx="7">
                  <c:v>U.S. Treasury Securities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1.452</c:v>
                </c:pt>
                <c:pt idx="1">
                  <c:v>1.6779999999999999</c:v>
                </c:pt>
                <c:pt idx="2">
                  <c:v>1.4796</c:v>
                </c:pt>
                <c:pt idx="3">
                  <c:v>1.8260000000000001</c:v>
                </c:pt>
                <c:pt idx="4">
                  <c:v>3.8544999999999998</c:v>
                </c:pt>
                <c:pt idx="5">
                  <c:v>8.8278999999999996</c:v>
                </c:pt>
                <c:pt idx="6">
                  <c:v>9.5673999999999992</c:v>
                </c:pt>
                <c:pt idx="7">
                  <c:v>16.673300000000001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12-443F-9448-B773A2621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92854056"/>
        <c:axId val="1"/>
      </c:barChart>
      <c:catAx>
        <c:axId val="92854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3154">
            <a:solidFill>
              <a:srgbClr val="000000"/>
            </a:solidFill>
            <a:prstDash val="solid"/>
          </a:ln>
        </c:sp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in val="0"/>
        </c:scaling>
        <c:delete val="0"/>
        <c:axPos val="b"/>
        <c:majorGridlines>
          <c:spPr>
            <a:ln w="3154">
              <a:solidFill>
                <a:srgbClr val="969696"/>
              </a:solidFill>
              <a:prstDash val="solid"/>
            </a:ln>
          </c:spPr>
        </c:majorGridlines>
        <c:minorGridlines>
          <c:spPr>
            <a:ln w="3154">
              <a:solidFill>
                <a:srgbClr val="969696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49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Outstanding ($ trillions)</a:t>
                </a:r>
              </a:p>
            </c:rich>
          </c:tx>
          <c:layout>
            <c:manualLayout>
              <c:xMode val="edge"/>
              <c:yMode val="edge"/>
              <c:x val="0.36228571428571427"/>
              <c:y val="0.92933618843683086"/>
            </c:manualLayout>
          </c:layout>
          <c:overlay val="0"/>
          <c:spPr>
            <a:noFill/>
            <a:ln w="25232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8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2854056"/>
        <c:crosses val="autoZero"/>
        <c:crossBetween val="between"/>
        <c:majorUnit val="2"/>
        <c:minorUnit val="1"/>
      </c:valAx>
      <c:spPr>
        <a:solidFill>
          <a:srgbClr val="FFFFFF"/>
        </a:solidFill>
        <a:ln w="3154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6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55983493810177"/>
          <c:y val="7.9681274900398405E-3"/>
          <c:w val="0.68638239339752405"/>
          <c:h val="0.994023904382470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solidFill>
              <a:srgbClr val="FF99CC"/>
            </a:solidFill>
            <a:ln w="3165">
              <a:solidFill>
                <a:srgbClr val="000000"/>
              </a:solidFill>
              <a:prstDash val="solid"/>
            </a:ln>
          </c:spPr>
          <c:explosion val="11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DAE9-4946-9B4F-0DC71F2A6C0F}"/>
              </c:ext>
            </c:extLst>
          </c:dPt>
          <c:dPt>
            <c:idx val="1"/>
            <c:bubble3D val="0"/>
            <c:explosion val="0"/>
            <c:spPr>
              <a:solidFill>
                <a:srgbClr val="CCFFCC"/>
              </a:solidFill>
              <a:ln w="316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AE9-4946-9B4F-0DC71F2A6C0F}"/>
              </c:ext>
            </c:extLst>
          </c:dPt>
          <c:dPt>
            <c:idx val="2"/>
            <c:bubble3D val="0"/>
            <c:explosion val="0"/>
            <c:spPr>
              <a:solidFill>
                <a:srgbClr val="FFFF99"/>
              </a:solidFill>
              <a:ln w="316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AE9-4946-9B4F-0DC71F2A6C0F}"/>
              </c:ext>
            </c:extLst>
          </c:dPt>
          <c:dPt>
            <c:idx val="3"/>
            <c:bubble3D val="0"/>
            <c:spPr>
              <a:solidFill>
                <a:srgbClr val="99CCFF"/>
              </a:solidFill>
              <a:ln w="316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AE9-4946-9B4F-0DC71F2A6C0F}"/>
              </c:ext>
            </c:extLst>
          </c:dPt>
          <c:dLbls>
            <c:dLbl>
              <c:idx val="1"/>
              <c:layout>
                <c:manualLayout>
                  <c:x val="-0.2094428236735236"/>
                  <c:y val="-0.118807145459316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E9-4946-9B4F-0DC71F2A6C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>
                    <a:latin typeface="Franklin Gothic Medium" panose="020B06030201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Financed with a Mortgage</c:v>
                </c:pt>
                <c:pt idx="1">
                  <c:v>Owned Free &amp; Clear</c:v>
                </c:pt>
                <c:pt idx="2">
                  <c:v>Renter Occupied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48603.972000000002</c:v>
                </c:pt>
                <c:pt idx="1">
                  <c:v>30120.89</c:v>
                </c:pt>
                <c:pt idx="2">
                  <c:v>43558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E9-4946-9B4F-0DC71F2A6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0"/>
      </c:pieChart>
      <c:spPr>
        <a:noFill/>
        <a:ln w="2532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9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87789569782037E-2"/>
          <c:y val="3.4866973168455911E-2"/>
          <c:w val="0.87631256419034564"/>
          <c:h val="0.834811078517090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Non-agency RMBS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  <a:sym typeface="Wingdings" panose="05000000000000000000" pitchFamily="2" charset="2"/>
                      </a:defRPr>
                    </a:pPr>
                    <a:r>
                      <a:rPr lang="en-US" sz="4000" dirty="0">
                        <a:sym typeface="Wingdings" panose="05000000000000000000" pitchFamily="2" charset="2"/>
                      </a:rPr>
                      <a:t>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  <a:sym typeface="Wingdings" panose="05000000000000000000" pitchFamily="2" charset="2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60-4268-A4C2-8999727C9A31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  <a:sym typeface="Wingdings 2" panose="05020102010507070707" pitchFamily="18" charset="2"/>
                      </a:defRPr>
                    </a:pPr>
                    <a:r>
                      <a:rPr lang="en-US" sz="4000" dirty="0">
                        <a:sym typeface="Wingdings" panose="05000000000000000000" pitchFamily="2" charset="2"/>
                      </a:rPr>
                      <a:t></a:t>
                    </a:r>
                    <a:endParaRPr lang="en-US" sz="4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  <a:sym typeface="Wingdings 2" panose="05020102010507070707" pitchFamily="18" charset="2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60-4268-A4C2-8999727C9A31}"/>
                </c:ext>
              </c:extLst>
            </c:dLbl>
            <c:dLbl>
              <c:idx val="1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  <a:sym typeface="Wingdings 2" panose="05020102010507070707" pitchFamily="18" charset="2"/>
                      </a:defRPr>
                    </a:pPr>
                    <a:r>
                      <a:rPr lang="en-US" sz="4000" dirty="0">
                        <a:sym typeface="Wingdings" panose="05000000000000000000" pitchFamily="2" charset="2"/>
                      </a:rPr>
                      <a:t></a:t>
                    </a:r>
                    <a:endParaRPr lang="en-US" sz="4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  <a:sym typeface="Wingdings 2" panose="05020102010507070707" pitchFamily="18" charset="2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60-4268-A4C2-8999727C9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  <a:sym typeface="Wingdings 2" panose="05020102010507070707" pitchFamily="18" charset="2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Sheet1!$A$2:$A$28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
(10 mos.)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1">
                  <c:v>3.5942956999999977E-2</c:v>
                </c:pt>
                <c:pt idx="2">
                  <c:v>5.7923995000000048E-2</c:v>
                </c:pt>
                <c:pt idx="3">
                  <c:v>9.5607458999999936E-2</c:v>
                </c:pt>
                <c:pt idx="4">
                  <c:v>0.10018995200000007</c:v>
                </c:pt>
                <c:pt idx="5">
                  <c:v>9.9807584999999782E-2</c:v>
                </c:pt>
                <c:pt idx="6">
                  <c:v>0.22128914100000055</c:v>
                </c:pt>
                <c:pt idx="7">
                  <c:v>0.33663315499999974</c:v>
                </c:pt>
                <c:pt idx="8">
                  <c:v>0.52039643599999896</c:v>
                </c:pt>
                <c:pt idx="9">
                  <c:v>0.76021583599999754</c:v>
                </c:pt>
                <c:pt idx="10">
                  <c:v>1.0645351110000014</c:v>
                </c:pt>
                <c:pt idx="11">
                  <c:v>1.0956281279999935</c:v>
                </c:pt>
                <c:pt idx="12">
                  <c:v>0.66512426899999977</c:v>
                </c:pt>
                <c:pt idx="13">
                  <c:v>2.9697023999999992E-2</c:v>
                </c:pt>
                <c:pt idx="14">
                  <c:v>8.3823100000000015E-4</c:v>
                </c:pt>
                <c:pt idx="15">
                  <c:v>2.971703E-3</c:v>
                </c:pt>
                <c:pt idx="16">
                  <c:v>3.5728929999999997E-3</c:v>
                </c:pt>
                <c:pt idx="17">
                  <c:v>6.0694649999999996E-3</c:v>
                </c:pt>
                <c:pt idx="18">
                  <c:v>2.3860952000000005E-2</c:v>
                </c:pt>
                <c:pt idx="19">
                  <c:v>3.5373407999999988E-2</c:v>
                </c:pt>
                <c:pt idx="20">
                  <c:v>5.4613589000000046E-2</c:v>
                </c:pt>
                <c:pt idx="21">
                  <c:v>3.8701815000000007E-2</c:v>
                </c:pt>
                <c:pt idx="22">
                  <c:v>7.1783833000000047E-2</c:v>
                </c:pt>
                <c:pt idx="23">
                  <c:v>0.12672889099999998</c:v>
                </c:pt>
                <c:pt idx="24">
                  <c:v>4.7443707520000003E-2</c:v>
                </c:pt>
                <c:pt idx="25">
                  <c:v>2.7477161999999992E-2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0-4268-A4C2-8999727C9A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CMBS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Sheet1!$A$2:$A$28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
(10 mos.)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1">
                  <c:v>2.341827400000001E-2</c:v>
                </c:pt>
                <c:pt idx="2">
                  <c:v>4.1084476000000009E-2</c:v>
                </c:pt>
                <c:pt idx="3">
                  <c:v>7.5881197999999969E-2</c:v>
                </c:pt>
                <c:pt idx="4">
                  <c:v>5.6680610999999922E-2</c:v>
                </c:pt>
                <c:pt idx="5">
                  <c:v>4.7074009999999993E-2</c:v>
                </c:pt>
                <c:pt idx="6">
                  <c:v>6.7427725000000077E-2</c:v>
                </c:pt>
                <c:pt idx="7">
                  <c:v>5.4426577000000108E-2</c:v>
                </c:pt>
                <c:pt idx="8">
                  <c:v>8.3505269000000187E-2</c:v>
                </c:pt>
                <c:pt idx="9">
                  <c:v>0.10097378700000001</c:v>
                </c:pt>
                <c:pt idx="10">
                  <c:v>0.17581675999999977</c:v>
                </c:pt>
                <c:pt idx="11">
                  <c:v>0.2137867989999995</c:v>
                </c:pt>
                <c:pt idx="12">
                  <c:v>0.24088989499999985</c:v>
                </c:pt>
                <c:pt idx="13">
                  <c:v>1.731950300000001E-2</c:v>
                </c:pt>
                <c:pt idx="14">
                  <c:v>1.1043413E-2</c:v>
                </c:pt>
                <c:pt idx="15">
                  <c:v>2.4619021000000001E-2</c:v>
                </c:pt>
                <c:pt idx="16">
                  <c:v>3.4490367999999993E-2</c:v>
                </c:pt>
                <c:pt idx="17">
                  <c:v>4.8030688999999988E-2</c:v>
                </c:pt>
                <c:pt idx="18">
                  <c:v>8.7994120999999967E-2</c:v>
                </c:pt>
                <c:pt idx="19">
                  <c:v>0.10057259600000007</c:v>
                </c:pt>
                <c:pt idx="20">
                  <c:v>0.10181680649999998</c:v>
                </c:pt>
                <c:pt idx="21">
                  <c:v>7.8431759000000031E-2</c:v>
                </c:pt>
                <c:pt idx="22">
                  <c:v>9.8000181000000089E-2</c:v>
                </c:pt>
                <c:pt idx="23">
                  <c:v>8.8711927999999995E-2</c:v>
                </c:pt>
                <c:pt idx="24">
                  <c:v>7.1093375000000014E-2</c:v>
                </c:pt>
                <c:pt idx="25">
                  <c:v>2.7979613999999993E-2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60-4268-A4C2-8999727C9A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CDO/CLO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  <a:sym typeface="Wingdings 2" panose="05020102010507070707" pitchFamily="18" charset="2"/>
                      </a:defRPr>
                    </a:pPr>
                    <a:r>
                      <a:rPr lang="en-US" sz="4000" dirty="0">
                        <a:sym typeface="Wingdings" panose="05000000000000000000" pitchFamily="2" charset="2"/>
                      </a:rPr>
                      <a:t></a:t>
                    </a:r>
                    <a:endParaRPr lang="en-US" sz="4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  <a:sym typeface="Wingdings 2" panose="05020102010507070707" pitchFamily="18" charset="2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60-4268-A4C2-8999727C9A31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  <a:sym typeface="Wingdings 2" panose="05020102010507070707" pitchFamily="18" charset="2"/>
                      </a:defRPr>
                    </a:pPr>
                    <a:r>
                      <a:rPr lang="en-US" sz="4000" dirty="0">
                        <a:sym typeface="Wingdings" panose="05000000000000000000" pitchFamily="2" charset="2"/>
                      </a:rPr>
                      <a:t></a:t>
                    </a:r>
                    <a:endParaRPr lang="en-US" sz="4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  <a:sym typeface="Wingdings 2" panose="05020102010507070707" pitchFamily="18" charset="2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60-4268-A4C2-8999727C9A31}"/>
                </c:ext>
              </c:extLst>
            </c:dLbl>
            <c:dLbl>
              <c:idx val="1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  <a:sym typeface="Wingdings 2" panose="05020102010507070707" pitchFamily="18" charset="2"/>
                      </a:defRPr>
                    </a:pPr>
                    <a:r>
                      <a:rPr lang="en-US" sz="4000" dirty="0">
                        <a:sym typeface="Wingdings" panose="05000000000000000000" pitchFamily="2" charset="2"/>
                      </a:rPr>
                      <a:t></a:t>
                    </a:r>
                    <a:endParaRPr lang="en-US" sz="4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  <a:sym typeface="Wingdings 2" panose="05020102010507070707" pitchFamily="18" charset="2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60-4268-A4C2-8999727C9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  <a:sym typeface="Wingdings 2" panose="05020102010507070707" pitchFamily="18" charset="2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Sheet1!$A$2:$A$28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
(10 mos.)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1">
                  <c:v>6.7449999999999997E-4</c:v>
                </c:pt>
                <c:pt idx="2">
                  <c:v>1.8924400000000001E-2</c:v>
                </c:pt>
                <c:pt idx="3">
                  <c:v>4.0808300000000006E-2</c:v>
                </c:pt>
                <c:pt idx="4">
                  <c:v>5.1710800000000008E-2</c:v>
                </c:pt>
                <c:pt idx="5">
                  <c:v>5.4947400000000007E-2</c:v>
                </c:pt>
                <c:pt idx="6">
                  <c:v>5.5038799999999999E-2</c:v>
                </c:pt>
                <c:pt idx="7">
                  <c:v>5.6454600000000014E-2</c:v>
                </c:pt>
                <c:pt idx="8">
                  <c:v>5.8817300000000003E-2</c:v>
                </c:pt>
                <c:pt idx="9">
                  <c:v>0.12446309999999999</c:v>
                </c:pt>
                <c:pt idx="10">
                  <c:v>0.19413129999999992</c:v>
                </c:pt>
                <c:pt idx="11">
                  <c:v>0.39575710000000019</c:v>
                </c:pt>
                <c:pt idx="12">
                  <c:v>0.48968019000000046</c:v>
                </c:pt>
                <c:pt idx="13">
                  <c:v>8.1306719999999985E-2</c:v>
                </c:pt>
                <c:pt idx="14">
                  <c:v>1.2664502999999999E-2</c:v>
                </c:pt>
                <c:pt idx="15">
                  <c:v>8.0718660000000022E-3</c:v>
                </c:pt>
                <c:pt idx="16">
                  <c:v>2.2300639000000001E-2</c:v>
                </c:pt>
                <c:pt idx="17">
                  <c:v>5.9838400000000007E-2</c:v>
                </c:pt>
                <c:pt idx="18">
                  <c:v>9.4992733999999995E-2</c:v>
                </c:pt>
                <c:pt idx="19">
                  <c:v>0.140062615</c:v>
                </c:pt>
                <c:pt idx="20">
                  <c:v>0.11666469927576001</c:v>
                </c:pt>
                <c:pt idx="21">
                  <c:v>0.11968401300000001</c:v>
                </c:pt>
                <c:pt idx="22">
                  <c:v>0.294263752652</c:v>
                </c:pt>
                <c:pt idx="23">
                  <c:v>0.28069416200000002</c:v>
                </c:pt>
                <c:pt idx="24">
                  <c:v>7.2435473E-2</c:v>
                </c:pt>
                <c:pt idx="25">
                  <c:v>3.2055699999999999E-2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60-4268-A4C2-8999727C9A3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Autos</c:v>
                </c:pt>
              </c:strCache>
            </c:strRef>
          </c:tx>
          <c:spPr>
            <a:solidFill>
              <a:schemeClr val="accent4"/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2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0000FF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  <a:sym typeface="Wingdings 2" panose="05020102010507070707" pitchFamily="18" charset="2"/>
                      </a:defRPr>
                    </a:pPr>
                    <a:r>
                      <a:rPr lang="en-US" dirty="0">
                        <a:solidFill>
                          <a:srgbClr val="0000FF"/>
                        </a:solidFill>
                        <a:sym typeface="Wingdings" panose="05000000000000000000" pitchFamily="2" charset="2"/>
                      </a:rPr>
                      <a:t></a:t>
                    </a:r>
                    <a:endParaRPr lang="en-US" dirty="0">
                      <a:solidFill>
                        <a:srgbClr val="0000F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00FF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  <a:sym typeface="Wingdings 2" panose="05020102010507070707" pitchFamily="18" charset="2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60-4268-A4C2-8999727C9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  <a:sym typeface="Wingdings 2" panose="05020102010507070707" pitchFamily="18" charset="2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Sheet1!$A$2:$A$28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
(10 mos.)</c:v>
                </c:pt>
              </c:strCache>
            </c:strRef>
          </c:cat>
          <c:val>
            <c:numRef>
              <c:f>Sheet1!$E$2:$E$28</c:f>
              <c:numCache>
                <c:formatCode>General</c:formatCode>
                <c:ptCount val="27"/>
                <c:pt idx="1">
                  <c:v>3.7531501000000009E-2</c:v>
                </c:pt>
                <c:pt idx="2">
                  <c:v>4.2123275000000002E-2</c:v>
                </c:pt>
                <c:pt idx="3">
                  <c:v>4.0688599999999998E-2</c:v>
                </c:pt>
                <c:pt idx="4">
                  <c:v>4.75217E-2</c:v>
                </c:pt>
                <c:pt idx="5">
                  <c:v>7.0066199999999995E-2</c:v>
                </c:pt>
                <c:pt idx="6">
                  <c:v>8.3039000000000002E-2</c:v>
                </c:pt>
                <c:pt idx="7">
                  <c:v>9.377909999999999E-2</c:v>
                </c:pt>
                <c:pt idx="8">
                  <c:v>8.4814200000000006E-2</c:v>
                </c:pt>
                <c:pt idx="9">
                  <c:v>8.0798499999999995E-2</c:v>
                </c:pt>
                <c:pt idx="10">
                  <c:v>0.10639809999999998</c:v>
                </c:pt>
                <c:pt idx="11">
                  <c:v>8.8847899999999994E-2</c:v>
                </c:pt>
                <c:pt idx="12">
                  <c:v>8.571651000000001E-2</c:v>
                </c:pt>
                <c:pt idx="13">
                  <c:v>3.5572900000000005E-2</c:v>
                </c:pt>
                <c:pt idx="14">
                  <c:v>6.4277683000000016E-2</c:v>
                </c:pt>
                <c:pt idx="15">
                  <c:v>5.9009131999999999E-2</c:v>
                </c:pt>
                <c:pt idx="16">
                  <c:v>6.6263116999999983E-2</c:v>
                </c:pt>
                <c:pt idx="17">
                  <c:v>8.7797893000000002E-2</c:v>
                </c:pt>
                <c:pt idx="18">
                  <c:v>8.8099490000000003E-2</c:v>
                </c:pt>
                <c:pt idx="19">
                  <c:v>9.9058456999999989E-2</c:v>
                </c:pt>
                <c:pt idx="20">
                  <c:v>9.8449837999999984E-2</c:v>
                </c:pt>
                <c:pt idx="21">
                  <c:v>9.2035552999999978E-2</c:v>
                </c:pt>
                <c:pt idx="22">
                  <c:v>0.10123905700000001</c:v>
                </c:pt>
                <c:pt idx="23">
                  <c:v>0.10730029000000001</c:v>
                </c:pt>
                <c:pt idx="24">
                  <c:v>0.11781690400000001</c:v>
                </c:pt>
                <c:pt idx="25">
                  <c:v>0.1042281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60-4268-A4C2-8999727C9A3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Credit Cards</c:v>
                </c:pt>
              </c:strCache>
            </c:strRef>
          </c:tx>
          <c:spPr>
            <a:solidFill>
              <a:srgbClr val="FFCC66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Sheet1!$A$2:$A$28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
(10 mos.)</c:v>
                </c:pt>
              </c:strCache>
            </c:strRef>
          </c:cat>
          <c:val>
            <c:numRef>
              <c:f>Sheet1!$F$2:$F$28</c:f>
              <c:numCache>
                <c:formatCode>General</c:formatCode>
                <c:ptCount val="27"/>
                <c:pt idx="1">
                  <c:v>4.8322100000000007E-2</c:v>
                </c:pt>
                <c:pt idx="2">
                  <c:v>4.0463500000000006E-2</c:v>
                </c:pt>
                <c:pt idx="3">
                  <c:v>4.2045800000000008E-2</c:v>
                </c:pt>
                <c:pt idx="4">
                  <c:v>4.0100400000000001E-2</c:v>
                </c:pt>
                <c:pt idx="5">
                  <c:v>5.3014799999999994E-2</c:v>
                </c:pt>
                <c:pt idx="6">
                  <c:v>6.7749099999999979E-2</c:v>
                </c:pt>
                <c:pt idx="7">
                  <c:v>6.7702999999999999E-2</c:v>
                </c:pt>
                <c:pt idx="8">
                  <c:v>6.3236199999999992E-2</c:v>
                </c:pt>
                <c:pt idx="9">
                  <c:v>5.0605499999999991E-2</c:v>
                </c:pt>
                <c:pt idx="10">
                  <c:v>5.8513300000000011E-2</c:v>
                </c:pt>
                <c:pt idx="11">
                  <c:v>6.1191000000000002E-2</c:v>
                </c:pt>
                <c:pt idx="12">
                  <c:v>9.5727985000000002E-2</c:v>
                </c:pt>
                <c:pt idx="13">
                  <c:v>5.5750300000000003E-2</c:v>
                </c:pt>
                <c:pt idx="14">
                  <c:v>5.1506732000000006E-2</c:v>
                </c:pt>
                <c:pt idx="15">
                  <c:v>6.5364239999999999E-3</c:v>
                </c:pt>
                <c:pt idx="16">
                  <c:v>1.2276316000000001E-2</c:v>
                </c:pt>
                <c:pt idx="17">
                  <c:v>3.2320359999999999E-2</c:v>
                </c:pt>
                <c:pt idx="18">
                  <c:v>3.6887710000000004E-2</c:v>
                </c:pt>
                <c:pt idx="19">
                  <c:v>5.1359579000000002E-2</c:v>
                </c:pt>
                <c:pt idx="20">
                  <c:v>2.5022137999999999E-2</c:v>
                </c:pt>
                <c:pt idx="21">
                  <c:v>2.7163945999999998E-2</c:v>
                </c:pt>
                <c:pt idx="22">
                  <c:v>4.3347324999999999E-2</c:v>
                </c:pt>
                <c:pt idx="23">
                  <c:v>3.1342457999999997E-2</c:v>
                </c:pt>
                <c:pt idx="24">
                  <c:v>1.8045901999999999E-2</c:v>
                </c:pt>
                <c:pt idx="25">
                  <c:v>1.5374E-3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60-4268-A4C2-8999727C9A3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Student Loans</c:v>
                </c:pt>
              </c:strCache>
            </c:strRef>
          </c:tx>
          <c:spPr>
            <a:solidFill>
              <a:schemeClr val="accent6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Sheet1!$A$2:$A$28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
(10 mos.)</c:v>
                </c:pt>
              </c:strCache>
            </c:strRef>
          </c:cat>
          <c:val>
            <c:numRef>
              <c:f>Sheet1!$G$2:$G$28</c:f>
              <c:numCache>
                <c:formatCode>General</c:formatCode>
                <c:ptCount val="27"/>
                <c:pt idx="1">
                  <c:v>8.3549999999999996E-3</c:v>
                </c:pt>
                <c:pt idx="2">
                  <c:v>1.2363899999999999E-2</c:v>
                </c:pt>
                <c:pt idx="3">
                  <c:v>9.9018000000000023E-3</c:v>
                </c:pt>
                <c:pt idx="4">
                  <c:v>1.0472490000000001E-2</c:v>
                </c:pt>
                <c:pt idx="5">
                  <c:v>1.5802E-2</c:v>
                </c:pt>
                <c:pt idx="6">
                  <c:v>1.3178800000000001E-2</c:v>
                </c:pt>
                <c:pt idx="7">
                  <c:v>2.5573300000000004E-2</c:v>
                </c:pt>
                <c:pt idx="8">
                  <c:v>4.1134699999999996E-2</c:v>
                </c:pt>
                <c:pt idx="9">
                  <c:v>4.6633399999999998E-2</c:v>
                </c:pt>
                <c:pt idx="10">
                  <c:v>6.3407396000000005E-2</c:v>
                </c:pt>
                <c:pt idx="11">
                  <c:v>6.7545975000000008E-2</c:v>
                </c:pt>
                <c:pt idx="12">
                  <c:v>6.0146899999999996E-2</c:v>
                </c:pt>
                <c:pt idx="13">
                  <c:v>2.8204E-2</c:v>
                </c:pt>
                <c:pt idx="14">
                  <c:v>2.1614276999999998E-2</c:v>
                </c:pt>
                <c:pt idx="15">
                  <c:v>1.5451984E-2</c:v>
                </c:pt>
                <c:pt idx="16">
                  <c:v>1.3963400999999997E-2</c:v>
                </c:pt>
                <c:pt idx="17">
                  <c:v>2.5338810000000003E-2</c:v>
                </c:pt>
                <c:pt idx="18">
                  <c:v>2.2678908000000005E-2</c:v>
                </c:pt>
                <c:pt idx="19">
                  <c:v>1.5656432000000001E-2</c:v>
                </c:pt>
                <c:pt idx="20">
                  <c:v>1.4245049000000001E-2</c:v>
                </c:pt>
                <c:pt idx="21">
                  <c:v>1.6448881999999998E-2</c:v>
                </c:pt>
                <c:pt idx="22">
                  <c:v>1.6020038E-2</c:v>
                </c:pt>
                <c:pt idx="23">
                  <c:v>1.8937387E-2</c:v>
                </c:pt>
                <c:pt idx="24">
                  <c:v>1.5775797000000001E-2</c:v>
                </c:pt>
                <c:pt idx="25">
                  <c:v>1.6233299999999999E-2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60-4268-A4C2-8999727C9A3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0000FF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Sheet1!$A$2:$A$28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
(10 mos.)</c:v>
                </c:pt>
              </c:strCache>
            </c:strRef>
          </c:cat>
          <c:val>
            <c:numRef>
              <c:f>Sheet1!$H$2:$H$28</c:f>
              <c:numCache>
                <c:formatCode>General</c:formatCode>
                <c:ptCount val="27"/>
                <c:pt idx="1">
                  <c:v>1.467999345752E-2</c:v>
                </c:pt>
                <c:pt idx="2">
                  <c:v>2.09835570029E-2</c:v>
                </c:pt>
                <c:pt idx="3">
                  <c:v>3.8477253051549996E-2</c:v>
                </c:pt>
                <c:pt idx="4">
                  <c:v>3.2399280003539997E-2</c:v>
                </c:pt>
                <c:pt idx="5">
                  <c:v>2.893773173355E-2</c:v>
                </c:pt>
                <c:pt idx="6">
                  <c:v>2.9000236047779997E-2</c:v>
                </c:pt>
                <c:pt idx="7">
                  <c:v>1.815607150147E-2</c:v>
                </c:pt>
                <c:pt idx="8">
                  <c:v>2.4905954356070001E-2</c:v>
                </c:pt>
                <c:pt idx="9">
                  <c:v>1.7882746566850002E-2</c:v>
                </c:pt>
                <c:pt idx="10">
                  <c:v>3.4144466852779998E-2</c:v>
                </c:pt>
                <c:pt idx="11">
                  <c:v>3.040485102459E-2</c:v>
                </c:pt>
                <c:pt idx="12">
                  <c:v>4.9959333575460001E-2</c:v>
                </c:pt>
                <c:pt idx="13">
                  <c:v>1.1665084145649998E-2</c:v>
                </c:pt>
                <c:pt idx="14">
                  <c:v>1.8949283429769998E-2</c:v>
                </c:pt>
                <c:pt idx="15">
                  <c:v>2.8085704567940004E-2</c:v>
                </c:pt>
                <c:pt idx="16">
                  <c:v>2.3922895733800003E-2</c:v>
                </c:pt>
                <c:pt idx="17">
                  <c:v>3.5411384502380003E-2</c:v>
                </c:pt>
                <c:pt idx="18">
                  <c:v>4.2031307574439999E-2</c:v>
                </c:pt>
                <c:pt idx="19">
                  <c:v>6.6877313963729992E-2</c:v>
                </c:pt>
                <c:pt idx="20">
                  <c:v>6.1359110618109995E-2</c:v>
                </c:pt>
                <c:pt idx="21">
                  <c:v>5.5144753665569993E-2</c:v>
                </c:pt>
                <c:pt idx="22">
                  <c:v>7.1004960466199987E-2</c:v>
                </c:pt>
                <c:pt idx="23">
                  <c:v>5.2450551371000013E-2</c:v>
                </c:pt>
                <c:pt idx="24">
                  <c:v>5.2320282863999999E-2</c:v>
                </c:pt>
                <c:pt idx="25">
                  <c:v>3.3931199999999995E-2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60-4268-A4C2-8999727C9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08487120"/>
        <c:axId val="408487448"/>
      </c:barChart>
      <c:lineChart>
        <c:grouping val="standard"/>
        <c:varyColors val="0"/>
        <c:ser>
          <c:idx val="7"/>
          <c:order val="7"/>
          <c:tx>
            <c:strRef>
              <c:f>Sheet1!$I$1</c:f>
              <c:strCache>
                <c:ptCount val="1"/>
                <c:pt idx="0">
                  <c:v>Agency MBS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
(10 mos.)</c:v>
                </c:pt>
              </c:strCache>
            </c:strRef>
          </c:cat>
          <c:val>
            <c:numRef>
              <c:f>Sheet1!$I$2:$I$28</c:f>
              <c:numCache>
                <c:formatCode>General</c:formatCode>
                <c:ptCount val="27"/>
                <c:pt idx="1">
                  <c:v>0.37107934038600005</c:v>
                </c:pt>
                <c:pt idx="2">
                  <c:v>0.36869545876399995</c:v>
                </c:pt>
                <c:pt idx="3">
                  <c:v>0.72609917838600002</c:v>
                </c:pt>
                <c:pt idx="4">
                  <c:v>0.68423302086399984</c:v>
                </c:pt>
                <c:pt idx="5">
                  <c:v>0.48438576360000002</c:v>
                </c:pt>
                <c:pt idx="6">
                  <c:v>1.0896536500329999</c:v>
                </c:pt>
                <c:pt idx="7">
                  <c:v>1.4462906198679999</c:v>
                </c:pt>
                <c:pt idx="8">
                  <c:v>2.1643346291409995</c:v>
                </c:pt>
                <c:pt idx="9">
                  <c:v>1.0359341835619997</c:v>
                </c:pt>
                <c:pt idx="10">
                  <c:v>0.99564012797599977</c:v>
                </c:pt>
                <c:pt idx="11">
                  <c:v>0.90371433112299981</c:v>
                </c:pt>
                <c:pt idx="12">
                  <c:v>1.1482971099869999</c:v>
                </c:pt>
                <c:pt idx="13">
                  <c:v>1.1738846181339999</c:v>
                </c:pt>
                <c:pt idx="14">
                  <c:v>1.7773703228619999</c:v>
                </c:pt>
                <c:pt idx="15">
                  <c:v>1.4282708656630003</c:v>
                </c:pt>
                <c:pt idx="16">
                  <c:v>1.2422512874030001</c:v>
                </c:pt>
                <c:pt idx="17">
                  <c:v>1.7586828514729997</c:v>
                </c:pt>
                <c:pt idx="18">
                  <c:v>1.6242934324929996</c:v>
                </c:pt>
                <c:pt idx="19">
                  <c:v>0.98900912227399995</c:v>
                </c:pt>
                <c:pt idx="20">
                  <c:v>1.330802695044</c:v>
                </c:pt>
                <c:pt idx="21">
                  <c:v>1.5596180828819997</c:v>
                </c:pt>
                <c:pt idx="22">
                  <c:v>1.4023630083560001</c:v>
                </c:pt>
                <c:pt idx="23">
                  <c:v>1.334441</c:v>
                </c:pt>
                <c:pt idx="24">
                  <c:v>1.7067640000000002</c:v>
                </c:pt>
                <c:pt idx="25">
                  <c:v>2.8272060138260002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660-4268-A4C2-8999727C9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487120"/>
        <c:axId val="408487448"/>
      </c:lineChart>
      <c:catAx>
        <c:axId val="40848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  <a:sym typeface="Wingdings 2" panose="05020102010507070707" pitchFamily="18" charset="2"/>
              </a:defRPr>
            </a:pPr>
            <a:endParaRPr lang="en-US"/>
          </a:p>
        </c:txPr>
        <c:crossAx val="40848744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08487448"/>
        <c:scaling>
          <c:orientation val="minMax"/>
        </c:scaling>
        <c:delete val="0"/>
        <c:axPos val="l"/>
        <c:min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inorGridlines>
        <c:numFmt formatCode="#,##0.0" sourceLinked="0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  <a:sym typeface="Wingdings 2" panose="05020102010507070707" pitchFamily="18" charset="2"/>
              </a:defRPr>
            </a:pPr>
            <a:endParaRPr lang="en-US"/>
          </a:p>
        </c:txPr>
        <c:crossAx val="408487120"/>
        <c:crosses val="autoZero"/>
        <c:crossBetween val="midCat"/>
        <c:minorUnit val="0.25"/>
      </c:valAx>
      <c:spPr>
        <a:noFill/>
        <a:ln w="6350">
          <a:solidFill>
            <a:schemeClr val="tx1"/>
          </a:solidFill>
        </a:ln>
        <a:effectLst/>
      </c:spPr>
    </c:plotArea>
    <c:legend>
      <c:legendPos val="b"/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  <a:sym typeface="Wingdings 2" panose="05020102010507070707" pitchFamily="18" charset="2"/>
              </a:defRPr>
            </a:pPr>
            <a:endParaRPr lang="en-US"/>
          </a:p>
        </c:txPr>
      </c:legendEntry>
      <c:layout>
        <c:manualLayout>
          <c:xMode val="edge"/>
          <c:yMode val="edge"/>
          <c:x val="6.8840579710144928E-2"/>
          <c:y val="5.1122028622014197E-2"/>
          <c:w val="0.74637681159420288"/>
          <c:h val="0.17262354010926487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  <a:sym typeface="Wingdings 2" panose="05020102010507070707" pitchFamily="18" charset="2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Franklin Gothic Book" panose="020B0503020102020204" pitchFamily="34" charset="0"/>
          <a:sym typeface="Wingdings 2" panose="05020102010507070707" pitchFamily="18" charset="2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65331507474606E-2"/>
          <c:y val="2.736318407960199E-2"/>
          <c:w val="0.89424472110364284"/>
          <c:h val="0.88456908371528209"/>
        </c:manualLayout>
      </c:layout>
      <c:areaChart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Base</c:v>
                </c:pt>
              </c:strCache>
            </c:strRef>
          </c:tx>
          <c:spPr>
            <a:noFill/>
            <a:ln w="6350">
              <a:noFill/>
            </a:ln>
            <a:effectLst/>
          </c:spPr>
          <c:cat>
            <c:numRef>
              <c:f>Sheet1!$A$2:$A$120</c:f>
              <c:numCache>
                <c:formatCode>m/d/yyyy</c:formatCode>
                <c:ptCount val="119"/>
                <c:pt idx="0">
                  <c:v>33328</c:v>
                </c:pt>
                <c:pt idx="1">
                  <c:v>33419</c:v>
                </c:pt>
                <c:pt idx="2">
                  <c:v>33511</c:v>
                </c:pt>
                <c:pt idx="3">
                  <c:v>33603</c:v>
                </c:pt>
                <c:pt idx="4">
                  <c:v>33694</c:v>
                </c:pt>
                <c:pt idx="5">
                  <c:v>33785</c:v>
                </c:pt>
                <c:pt idx="6">
                  <c:v>33877</c:v>
                </c:pt>
                <c:pt idx="7">
                  <c:v>33969</c:v>
                </c:pt>
                <c:pt idx="8">
                  <c:v>34059</c:v>
                </c:pt>
                <c:pt idx="9">
                  <c:v>34150</c:v>
                </c:pt>
                <c:pt idx="10">
                  <c:v>34242</c:v>
                </c:pt>
                <c:pt idx="11">
                  <c:v>34334</c:v>
                </c:pt>
                <c:pt idx="12">
                  <c:v>34424</c:v>
                </c:pt>
                <c:pt idx="13">
                  <c:v>34515</c:v>
                </c:pt>
                <c:pt idx="14">
                  <c:v>34607</c:v>
                </c:pt>
                <c:pt idx="15">
                  <c:v>34699</c:v>
                </c:pt>
                <c:pt idx="16">
                  <c:v>34789</c:v>
                </c:pt>
                <c:pt idx="17">
                  <c:v>34880</c:v>
                </c:pt>
                <c:pt idx="18">
                  <c:v>34972</c:v>
                </c:pt>
                <c:pt idx="19">
                  <c:v>35064</c:v>
                </c:pt>
                <c:pt idx="20">
                  <c:v>35155</c:v>
                </c:pt>
                <c:pt idx="21">
                  <c:v>35246</c:v>
                </c:pt>
                <c:pt idx="22">
                  <c:v>35338</c:v>
                </c:pt>
                <c:pt idx="23">
                  <c:v>35430</c:v>
                </c:pt>
                <c:pt idx="24">
                  <c:v>35520</c:v>
                </c:pt>
                <c:pt idx="25">
                  <c:v>35611</c:v>
                </c:pt>
                <c:pt idx="26">
                  <c:v>35703</c:v>
                </c:pt>
                <c:pt idx="27">
                  <c:v>35795</c:v>
                </c:pt>
                <c:pt idx="28">
                  <c:v>35885</c:v>
                </c:pt>
                <c:pt idx="29">
                  <c:v>35976</c:v>
                </c:pt>
                <c:pt idx="30">
                  <c:v>36068</c:v>
                </c:pt>
                <c:pt idx="31">
                  <c:v>36160</c:v>
                </c:pt>
                <c:pt idx="32">
                  <c:v>36250</c:v>
                </c:pt>
                <c:pt idx="33">
                  <c:v>36341</c:v>
                </c:pt>
                <c:pt idx="34">
                  <c:v>36433</c:v>
                </c:pt>
                <c:pt idx="35">
                  <c:v>36525</c:v>
                </c:pt>
                <c:pt idx="36">
                  <c:v>36616</c:v>
                </c:pt>
                <c:pt idx="37">
                  <c:v>36707</c:v>
                </c:pt>
                <c:pt idx="38">
                  <c:v>36799</c:v>
                </c:pt>
                <c:pt idx="39">
                  <c:v>36891</c:v>
                </c:pt>
                <c:pt idx="40">
                  <c:v>36981</c:v>
                </c:pt>
                <c:pt idx="41">
                  <c:v>37072</c:v>
                </c:pt>
                <c:pt idx="42">
                  <c:v>37164</c:v>
                </c:pt>
                <c:pt idx="43">
                  <c:v>37256</c:v>
                </c:pt>
                <c:pt idx="44">
                  <c:v>37346</c:v>
                </c:pt>
                <c:pt idx="45">
                  <c:v>37437</c:v>
                </c:pt>
                <c:pt idx="46">
                  <c:v>37529</c:v>
                </c:pt>
                <c:pt idx="47">
                  <c:v>37621</c:v>
                </c:pt>
                <c:pt idx="48">
                  <c:v>37711</c:v>
                </c:pt>
                <c:pt idx="49">
                  <c:v>37802</c:v>
                </c:pt>
                <c:pt idx="50">
                  <c:v>37894</c:v>
                </c:pt>
                <c:pt idx="51">
                  <c:v>37986</c:v>
                </c:pt>
                <c:pt idx="52">
                  <c:v>38077</c:v>
                </c:pt>
                <c:pt idx="53">
                  <c:v>38168</c:v>
                </c:pt>
                <c:pt idx="54">
                  <c:v>38260</c:v>
                </c:pt>
                <c:pt idx="55">
                  <c:v>38352</c:v>
                </c:pt>
                <c:pt idx="56">
                  <c:v>38442</c:v>
                </c:pt>
                <c:pt idx="57">
                  <c:v>38533</c:v>
                </c:pt>
                <c:pt idx="58">
                  <c:v>38625</c:v>
                </c:pt>
                <c:pt idx="59">
                  <c:v>38717</c:v>
                </c:pt>
                <c:pt idx="60">
                  <c:v>38807</c:v>
                </c:pt>
                <c:pt idx="61">
                  <c:v>38898</c:v>
                </c:pt>
                <c:pt idx="62">
                  <c:v>38990</c:v>
                </c:pt>
                <c:pt idx="63">
                  <c:v>39082</c:v>
                </c:pt>
                <c:pt idx="64">
                  <c:v>39172</c:v>
                </c:pt>
                <c:pt idx="65">
                  <c:v>39263</c:v>
                </c:pt>
                <c:pt idx="66">
                  <c:v>39355</c:v>
                </c:pt>
                <c:pt idx="67">
                  <c:v>39447</c:v>
                </c:pt>
                <c:pt idx="68">
                  <c:v>39538</c:v>
                </c:pt>
                <c:pt idx="69">
                  <c:v>39629</c:v>
                </c:pt>
                <c:pt idx="70">
                  <c:v>39721</c:v>
                </c:pt>
                <c:pt idx="71">
                  <c:v>39813</c:v>
                </c:pt>
                <c:pt idx="72">
                  <c:v>39903</c:v>
                </c:pt>
                <c:pt idx="73">
                  <c:v>39994</c:v>
                </c:pt>
                <c:pt idx="74">
                  <c:v>40086</c:v>
                </c:pt>
                <c:pt idx="75">
                  <c:v>40178</c:v>
                </c:pt>
                <c:pt idx="76">
                  <c:v>40268</c:v>
                </c:pt>
                <c:pt idx="77">
                  <c:v>40359</c:v>
                </c:pt>
                <c:pt idx="78">
                  <c:v>40451</c:v>
                </c:pt>
                <c:pt idx="79">
                  <c:v>40543</c:v>
                </c:pt>
                <c:pt idx="80">
                  <c:v>40633</c:v>
                </c:pt>
                <c:pt idx="81">
                  <c:v>40724</c:v>
                </c:pt>
                <c:pt idx="82">
                  <c:v>40816</c:v>
                </c:pt>
                <c:pt idx="83">
                  <c:v>40908</c:v>
                </c:pt>
                <c:pt idx="84">
                  <c:v>40999</c:v>
                </c:pt>
                <c:pt idx="85">
                  <c:v>41090</c:v>
                </c:pt>
                <c:pt idx="86">
                  <c:v>41182</c:v>
                </c:pt>
                <c:pt idx="87">
                  <c:v>41274</c:v>
                </c:pt>
                <c:pt idx="88">
                  <c:v>41364</c:v>
                </c:pt>
                <c:pt idx="89">
                  <c:v>41455</c:v>
                </c:pt>
                <c:pt idx="90">
                  <c:v>41547</c:v>
                </c:pt>
                <c:pt idx="91">
                  <c:v>41639</c:v>
                </c:pt>
                <c:pt idx="92">
                  <c:v>41729</c:v>
                </c:pt>
                <c:pt idx="93">
                  <c:v>41820</c:v>
                </c:pt>
                <c:pt idx="94">
                  <c:v>41912</c:v>
                </c:pt>
                <c:pt idx="95">
                  <c:v>42004</c:v>
                </c:pt>
                <c:pt idx="96">
                  <c:v>42094</c:v>
                </c:pt>
                <c:pt idx="97">
                  <c:v>42185</c:v>
                </c:pt>
                <c:pt idx="98">
                  <c:v>42277</c:v>
                </c:pt>
                <c:pt idx="99">
                  <c:v>42369</c:v>
                </c:pt>
                <c:pt idx="100">
                  <c:v>42460</c:v>
                </c:pt>
                <c:pt idx="101">
                  <c:v>42551</c:v>
                </c:pt>
                <c:pt idx="102">
                  <c:v>42643</c:v>
                </c:pt>
                <c:pt idx="103">
                  <c:v>42735</c:v>
                </c:pt>
                <c:pt idx="104">
                  <c:v>42825</c:v>
                </c:pt>
                <c:pt idx="105">
                  <c:v>42916</c:v>
                </c:pt>
                <c:pt idx="106">
                  <c:v>43008</c:v>
                </c:pt>
                <c:pt idx="107">
                  <c:v>43100</c:v>
                </c:pt>
                <c:pt idx="108">
                  <c:v>43190</c:v>
                </c:pt>
                <c:pt idx="109">
                  <c:v>43281</c:v>
                </c:pt>
                <c:pt idx="110">
                  <c:v>43373</c:v>
                </c:pt>
                <c:pt idx="111">
                  <c:v>43465</c:v>
                </c:pt>
                <c:pt idx="112">
                  <c:v>43555</c:v>
                </c:pt>
                <c:pt idx="113">
                  <c:v>43646</c:v>
                </c:pt>
                <c:pt idx="114">
                  <c:v>43738</c:v>
                </c:pt>
                <c:pt idx="115">
                  <c:v>43830</c:v>
                </c:pt>
                <c:pt idx="116">
                  <c:v>43921</c:v>
                </c:pt>
                <c:pt idx="117">
                  <c:v>44012</c:v>
                </c:pt>
                <c:pt idx="118">
                  <c:v>44104</c:v>
                </c:pt>
              </c:numCache>
            </c:numRef>
          </c:cat>
          <c:val>
            <c:numRef>
              <c:f>Sheet1!$E$2:$E$120</c:f>
              <c:numCache>
                <c:formatCode>0.00</c:formatCode>
                <c:ptCount val="119"/>
                <c:pt idx="0">
                  <c:v>100</c:v>
                </c:pt>
                <c:pt idx="1">
                  <c:v>100.08</c:v>
                </c:pt>
                <c:pt idx="2">
                  <c:v>100.33</c:v>
                </c:pt>
                <c:pt idx="3">
                  <c:v>101.11</c:v>
                </c:pt>
                <c:pt idx="4">
                  <c:v>102.15</c:v>
                </c:pt>
                <c:pt idx="5">
                  <c:v>102.11</c:v>
                </c:pt>
                <c:pt idx="6">
                  <c:v>102.77</c:v>
                </c:pt>
                <c:pt idx="7">
                  <c:v>103.69</c:v>
                </c:pt>
                <c:pt idx="8">
                  <c:v>103.68</c:v>
                </c:pt>
                <c:pt idx="9">
                  <c:v>104.79</c:v>
                </c:pt>
                <c:pt idx="10">
                  <c:v>105.63</c:v>
                </c:pt>
                <c:pt idx="11">
                  <c:v>106.61</c:v>
                </c:pt>
                <c:pt idx="12">
                  <c:v>107.76</c:v>
                </c:pt>
                <c:pt idx="13">
                  <c:v>108.66</c:v>
                </c:pt>
                <c:pt idx="14">
                  <c:v>109.59</c:v>
                </c:pt>
                <c:pt idx="15">
                  <c:v>110.29</c:v>
                </c:pt>
                <c:pt idx="16">
                  <c:v>111.12</c:v>
                </c:pt>
                <c:pt idx="17">
                  <c:v>112.06</c:v>
                </c:pt>
                <c:pt idx="18">
                  <c:v>113.2</c:v>
                </c:pt>
                <c:pt idx="19">
                  <c:v>114.05</c:v>
                </c:pt>
                <c:pt idx="20">
                  <c:v>114.93</c:v>
                </c:pt>
                <c:pt idx="21">
                  <c:v>115.85</c:v>
                </c:pt>
                <c:pt idx="22">
                  <c:v>116.55</c:v>
                </c:pt>
                <c:pt idx="23">
                  <c:v>117.29</c:v>
                </c:pt>
                <c:pt idx="24">
                  <c:v>118.21</c:v>
                </c:pt>
                <c:pt idx="25">
                  <c:v>119.07</c:v>
                </c:pt>
                <c:pt idx="26">
                  <c:v>120.06</c:v>
                </c:pt>
                <c:pt idx="27">
                  <c:v>121.39</c:v>
                </c:pt>
                <c:pt idx="28">
                  <c:v>122.84</c:v>
                </c:pt>
                <c:pt idx="29">
                  <c:v>124.35</c:v>
                </c:pt>
                <c:pt idx="30">
                  <c:v>125.87</c:v>
                </c:pt>
                <c:pt idx="31">
                  <c:v>127.82</c:v>
                </c:pt>
                <c:pt idx="32">
                  <c:v>129.71</c:v>
                </c:pt>
                <c:pt idx="33">
                  <c:v>131.82</c:v>
                </c:pt>
                <c:pt idx="34">
                  <c:v>133.71</c:v>
                </c:pt>
                <c:pt idx="35">
                  <c:v>135.78</c:v>
                </c:pt>
                <c:pt idx="36">
                  <c:v>138.33000000000001</c:v>
                </c:pt>
                <c:pt idx="37">
                  <c:v>140.59</c:v>
                </c:pt>
                <c:pt idx="38">
                  <c:v>142.75</c:v>
                </c:pt>
                <c:pt idx="39">
                  <c:v>145.08000000000001</c:v>
                </c:pt>
                <c:pt idx="40">
                  <c:v>147.51</c:v>
                </c:pt>
                <c:pt idx="41">
                  <c:v>149.62</c:v>
                </c:pt>
                <c:pt idx="42">
                  <c:v>151.88999999999999</c:v>
                </c:pt>
                <c:pt idx="43">
                  <c:v>153.96</c:v>
                </c:pt>
                <c:pt idx="44">
                  <c:v>156.30000000000001</c:v>
                </c:pt>
                <c:pt idx="45">
                  <c:v>159.13</c:v>
                </c:pt>
                <c:pt idx="46">
                  <c:v>161.97</c:v>
                </c:pt>
                <c:pt idx="47">
                  <c:v>164.96</c:v>
                </c:pt>
                <c:pt idx="48">
                  <c:v>167.88</c:v>
                </c:pt>
                <c:pt idx="49">
                  <c:v>170.58</c:v>
                </c:pt>
                <c:pt idx="50">
                  <c:v>173.91</c:v>
                </c:pt>
                <c:pt idx="51">
                  <c:v>177.69</c:v>
                </c:pt>
                <c:pt idx="52">
                  <c:v>180.82</c:v>
                </c:pt>
                <c:pt idx="53">
                  <c:v>185.63</c:v>
                </c:pt>
                <c:pt idx="54">
                  <c:v>190.07</c:v>
                </c:pt>
                <c:pt idx="55">
                  <c:v>194.8</c:v>
                </c:pt>
                <c:pt idx="56">
                  <c:v>200.21</c:v>
                </c:pt>
                <c:pt idx="57">
                  <c:v>205.36</c:v>
                </c:pt>
                <c:pt idx="58">
                  <c:v>208.60813082128379</c:v>
                </c:pt>
                <c:pt idx="59">
                  <c:v>210.35543801069497</c:v>
                </c:pt>
                <c:pt idx="60">
                  <c:v>212.06476026120598</c:v>
                </c:pt>
                <c:pt idx="61">
                  <c:v>213.79307498116708</c:v>
                </c:pt>
                <c:pt idx="62">
                  <c:v>215.54038217057828</c:v>
                </c:pt>
                <c:pt idx="63">
                  <c:v>217.2876893599896</c:v>
                </c:pt>
                <c:pt idx="64">
                  <c:v>218.99701161050046</c:v>
                </c:pt>
                <c:pt idx="65">
                  <c:v>219.62</c:v>
                </c:pt>
                <c:pt idx="66">
                  <c:v>215.52</c:v>
                </c:pt>
                <c:pt idx="67">
                  <c:v>210.22</c:v>
                </c:pt>
                <c:pt idx="68">
                  <c:v>204.99</c:v>
                </c:pt>
                <c:pt idx="69">
                  <c:v>198.99</c:v>
                </c:pt>
                <c:pt idx="70">
                  <c:v>193.37</c:v>
                </c:pt>
                <c:pt idx="71">
                  <c:v>185.65</c:v>
                </c:pt>
                <c:pt idx="72">
                  <c:v>180.71</c:v>
                </c:pt>
                <c:pt idx="73">
                  <c:v>178.02</c:v>
                </c:pt>
                <c:pt idx="74">
                  <c:v>177.93</c:v>
                </c:pt>
                <c:pt idx="75">
                  <c:v>178.29</c:v>
                </c:pt>
                <c:pt idx="76">
                  <c:v>176.23</c:v>
                </c:pt>
                <c:pt idx="77">
                  <c:v>175.73</c:v>
                </c:pt>
                <c:pt idx="78">
                  <c:v>170.67</c:v>
                </c:pt>
                <c:pt idx="79">
                  <c:v>169.42</c:v>
                </c:pt>
                <c:pt idx="80">
                  <c:v>166.84</c:v>
                </c:pt>
                <c:pt idx="81">
                  <c:v>165.1</c:v>
                </c:pt>
                <c:pt idx="82">
                  <c:v>165.45</c:v>
                </c:pt>
                <c:pt idx="83">
                  <c:v>165.09</c:v>
                </c:pt>
                <c:pt idx="84">
                  <c:v>166.45</c:v>
                </c:pt>
                <c:pt idx="85">
                  <c:v>168.61</c:v>
                </c:pt>
                <c:pt idx="86">
                  <c:v>170.58</c:v>
                </c:pt>
                <c:pt idx="87">
                  <c:v>173.68</c:v>
                </c:pt>
                <c:pt idx="88">
                  <c:v>177.06</c:v>
                </c:pt>
                <c:pt idx="89">
                  <c:v>180.8</c:v>
                </c:pt>
                <c:pt idx="90">
                  <c:v>184.3</c:v>
                </c:pt>
                <c:pt idx="91">
                  <c:v>186.44</c:v>
                </c:pt>
                <c:pt idx="92">
                  <c:v>188.86</c:v>
                </c:pt>
                <c:pt idx="93">
                  <c:v>191.25</c:v>
                </c:pt>
                <c:pt idx="94">
                  <c:v>194.03</c:v>
                </c:pt>
                <c:pt idx="95">
                  <c:v>196.39</c:v>
                </c:pt>
                <c:pt idx="96">
                  <c:v>199.15</c:v>
                </c:pt>
                <c:pt idx="97">
                  <c:v>202.07</c:v>
                </c:pt>
                <c:pt idx="98">
                  <c:v>204.1</c:v>
                </c:pt>
                <c:pt idx="99">
                  <c:v>206.73</c:v>
                </c:pt>
                <c:pt idx="100">
                  <c:v>209.75</c:v>
                </c:pt>
                <c:pt idx="101">
                  <c:v>212.79</c:v>
                </c:pt>
                <c:pt idx="102">
                  <c:v>216.02</c:v>
                </c:pt>
                <c:pt idx="103">
                  <c:v>219.37</c:v>
                </c:pt>
                <c:pt idx="104">
                  <c:v>222.52</c:v>
                </c:pt>
                <c:pt idx="105">
                  <c:v>226.11</c:v>
                </c:pt>
                <c:pt idx="106">
                  <c:v>229.67</c:v>
                </c:pt>
                <c:pt idx="107">
                  <c:v>233.65</c:v>
                </c:pt>
                <c:pt idx="108">
                  <c:v>237.61</c:v>
                </c:pt>
                <c:pt idx="109">
                  <c:v>240.98</c:v>
                </c:pt>
                <c:pt idx="110">
                  <c:v>244.25</c:v>
                </c:pt>
                <c:pt idx="111">
                  <c:v>247.68</c:v>
                </c:pt>
                <c:pt idx="112">
                  <c:v>251.23</c:v>
                </c:pt>
                <c:pt idx="113">
                  <c:v>254.55</c:v>
                </c:pt>
                <c:pt idx="114">
                  <c:v>257.73</c:v>
                </c:pt>
                <c:pt idx="115">
                  <c:v>261.88</c:v>
                </c:pt>
                <c:pt idx="116">
                  <c:v>266.31</c:v>
                </c:pt>
                <c:pt idx="117">
                  <c:v>269.47000000000003</c:v>
                </c:pt>
                <c:pt idx="118">
                  <c:v>276.83999999999997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45-42FB-B3C1-63EA5CACC79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Bubble</c:v>
                </c:pt>
              </c:strCache>
            </c:strRef>
          </c:tx>
          <c:spPr>
            <a:solidFill>
              <a:srgbClr val="FF0000">
                <a:alpha val="25000"/>
              </a:srgbClr>
            </a:solidFill>
            <a:ln>
              <a:noFill/>
            </a:ln>
            <a:effectLst/>
          </c:spPr>
          <c:cat>
            <c:numRef>
              <c:f>Sheet1!$A$2:$A$120</c:f>
              <c:numCache>
                <c:formatCode>m/d/yyyy</c:formatCode>
                <c:ptCount val="119"/>
                <c:pt idx="0">
                  <c:v>33328</c:v>
                </c:pt>
                <c:pt idx="1">
                  <c:v>33419</c:v>
                </c:pt>
                <c:pt idx="2">
                  <c:v>33511</c:v>
                </c:pt>
                <c:pt idx="3">
                  <c:v>33603</c:v>
                </c:pt>
                <c:pt idx="4">
                  <c:v>33694</c:v>
                </c:pt>
                <c:pt idx="5">
                  <c:v>33785</c:v>
                </c:pt>
                <c:pt idx="6">
                  <c:v>33877</c:v>
                </c:pt>
                <c:pt idx="7">
                  <c:v>33969</c:v>
                </c:pt>
                <c:pt idx="8">
                  <c:v>34059</c:v>
                </c:pt>
                <c:pt idx="9">
                  <c:v>34150</c:v>
                </c:pt>
                <c:pt idx="10">
                  <c:v>34242</c:v>
                </c:pt>
                <c:pt idx="11">
                  <c:v>34334</c:v>
                </c:pt>
                <c:pt idx="12">
                  <c:v>34424</c:v>
                </c:pt>
                <c:pt idx="13">
                  <c:v>34515</c:v>
                </c:pt>
                <c:pt idx="14">
                  <c:v>34607</c:v>
                </c:pt>
                <c:pt idx="15">
                  <c:v>34699</c:v>
                </c:pt>
                <c:pt idx="16">
                  <c:v>34789</c:v>
                </c:pt>
                <c:pt idx="17">
                  <c:v>34880</c:v>
                </c:pt>
                <c:pt idx="18">
                  <c:v>34972</c:v>
                </c:pt>
                <c:pt idx="19">
                  <c:v>35064</c:v>
                </c:pt>
                <c:pt idx="20">
                  <c:v>35155</c:v>
                </c:pt>
                <c:pt idx="21">
                  <c:v>35246</c:v>
                </c:pt>
                <c:pt idx="22">
                  <c:v>35338</c:v>
                </c:pt>
                <c:pt idx="23">
                  <c:v>35430</c:v>
                </c:pt>
                <c:pt idx="24">
                  <c:v>35520</c:v>
                </c:pt>
                <c:pt idx="25">
                  <c:v>35611</c:v>
                </c:pt>
                <c:pt idx="26">
                  <c:v>35703</c:v>
                </c:pt>
                <c:pt idx="27">
                  <c:v>35795</c:v>
                </c:pt>
                <c:pt idx="28">
                  <c:v>35885</c:v>
                </c:pt>
                <c:pt idx="29">
                  <c:v>35976</c:v>
                </c:pt>
                <c:pt idx="30">
                  <c:v>36068</c:v>
                </c:pt>
                <c:pt idx="31">
                  <c:v>36160</c:v>
                </c:pt>
                <c:pt idx="32">
                  <c:v>36250</c:v>
                </c:pt>
                <c:pt idx="33">
                  <c:v>36341</c:v>
                </c:pt>
                <c:pt idx="34">
                  <c:v>36433</c:v>
                </c:pt>
                <c:pt idx="35">
                  <c:v>36525</c:v>
                </c:pt>
                <c:pt idx="36">
                  <c:v>36616</c:v>
                </c:pt>
                <c:pt idx="37">
                  <c:v>36707</c:v>
                </c:pt>
                <c:pt idx="38">
                  <c:v>36799</c:v>
                </c:pt>
                <c:pt idx="39">
                  <c:v>36891</c:v>
                </c:pt>
                <c:pt idx="40">
                  <c:v>36981</c:v>
                </c:pt>
                <c:pt idx="41">
                  <c:v>37072</c:v>
                </c:pt>
                <c:pt idx="42">
                  <c:v>37164</c:v>
                </c:pt>
                <c:pt idx="43">
                  <c:v>37256</c:v>
                </c:pt>
                <c:pt idx="44">
                  <c:v>37346</c:v>
                </c:pt>
                <c:pt idx="45">
                  <c:v>37437</c:v>
                </c:pt>
                <c:pt idx="46">
                  <c:v>37529</c:v>
                </c:pt>
                <c:pt idx="47">
                  <c:v>37621</c:v>
                </c:pt>
                <c:pt idx="48">
                  <c:v>37711</c:v>
                </c:pt>
                <c:pt idx="49">
                  <c:v>37802</c:v>
                </c:pt>
                <c:pt idx="50">
                  <c:v>37894</c:v>
                </c:pt>
                <c:pt idx="51">
                  <c:v>37986</c:v>
                </c:pt>
                <c:pt idx="52">
                  <c:v>38077</c:v>
                </c:pt>
                <c:pt idx="53">
                  <c:v>38168</c:v>
                </c:pt>
                <c:pt idx="54">
                  <c:v>38260</c:v>
                </c:pt>
                <c:pt idx="55">
                  <c:v>38352</c:v>
                </c:pt>
                <c:pt idx="56">
                  <c:v>38442</c:v>
                </c:pt>
                <c:pt idx="57">
                  <c:v>38533</c:v>
                </c:pt>
                <c:pt idx="58">
                  <c:v>38625</c:v>
                </c:pt>
                <c:pt idx="59">
                  <c:v>38717</c:v>
                </c:pt>
                <c:pt idx="60">
                  <c:v>38807</c:v>
                </c:pt>
                <c:pt idx="61">
                  <c:v>38898</c:v>
                </c:pt>
                <c:pt idx="62">
                  <c:v>38990</c:v>
                </c:pt>
                <c:pt idx="63">
                  <c:v>39082</c:v>
                </c:pt>
                <c:pt idx="64">
                  <c:v>39172</c:v>
                </c:pt>
                <c:pt idx="65">
                  <c:v>39263</c:v>
                </c:pt>
                <c:pt idx="66">
                  <c:v>39355</c:v>
                </c:pt>
                <c:pt idx="67">
                  <c:v>39447</c:v>
                </c:pt>
                <c:pt idx="68">
                  <c:v>39538</c:v>
                </c:pt>
                <c:pt idx="69">
                  <c:v>39629</c:v>
                </c:pt>
                <c:pt idx="70">
                  <c:v>39721</c:v>
                </c:pt>
                <c:pt idx="71">
                  <c:v>39813</c:v>
                </c:pt>
                <c:pt idx="72">
                  <c:v>39903</c:v>
                </c:pt>
                <c:pt idx="73">
                  <c:v>39994</c:v>
                </c:pt>
                <c:pt idx="74">
                  <c:v>40086</c:v>
                </c:pt>
                <c:pt idx="75">
                  <c:v>40178</c:v>
                </c:pt>
                <c:pt idx="76">
                  <c:v>40268</c:v>
                </c:pt>
                <c:pt idx="77">
                  <c:v>40359</c:v>
                </c:pt>
                <c:pt idx="78">
                  <c:v>40451</c:v>
                </c:pt>
                <c:pt idx="79">
                  <c:v>40543</c:v>
                </c:pt>
                <c:pt idx="80">
                  <c:v>40633</c:v>
                </c:pt>
                <c:pt idx="81">
                  <c:v>40724</c:v>
                </c:pt>
                <c:pt idx="82">
                  <c:v>40816</c:v>
                </c:pt>
                <c:pt idx="83">
                  <c:v>40908</c:v>
                </c:pt>
                <c:pt idx="84">
                  <c:v>40999</c:v>
                </c:pt>
                <c:pt idx="85">
                  <c:v>41090</c:v>
                </c:pt>
                <c:pt idx="86">
                  <c:v>41182</c:v>
                </c:pt>
                <c:pt idx="87">
                  <c:v>41274</c:v>
                </c:pt>
                <c:pt idx="88">
                  <c:v>41364</c:v>
                </c:pt>
                <c:pt idx="89">
                  <c:v>41455</c:v>
                </c:pt>
                <c:pt idx="90">
                  <c:v>41547</c:v>
                </c:pt>
                <c:pt idx="91">
                  <c:v>41639</c:v>
                </c:pt>
                <c:pt idx="92">
                  <c:v>41729</c:v>
                </c:pt>
                <c:pt idx="93">
                  <c:v>41820</c:v>
                </c:pt>
                <c:pt idx="94">
                  <c:v>41912</c:v>
                </c:pt>
                <c:pt idx="95">
                  <c:v>42004</c:v>
                </c:pt>
                <c:pt idx="96">
                  <c:v>42094</c:v>
                </c:pt>
                <c:pt idx="97">
                  <c:v>42185</c:v>
                </c:pt>
                <c:pt idx="98">
                  <c:v>42277</c:v>
                </c:pt>
                <c:pt idx="99">
                  <c:v>42369</c:v>
                </c:pt>
                <c:pt idx="100">
                  <c:v>42460</c:v>
                </c:pt>
                <c:pt idx="101">
                  <c:v>42551</c:v>
                </c:pt>
                <c:pt idx="102">
                  <c:v>42643</c:v>
                </c:pt>
                <c:pt idx="103">
                  <c:v>42735</c:v>
                </c:pt>
                <c:pt idx="104">
                  <c:v>42825</c:v>
                </c:pt>
                <c:pt idx="105">
                  <c:v>42916</c:v>
                </c:pt>
                <c:pt idx="106">
                  <c:v>43008</c:v>
                </c:pt>
                <c:pt idx="107">
                  <c:v>43100</c:v>
                </c:pt>
                <c:pt idx="108">
                  <c:v>43190</c:v>
                </c:pt>
                <c:pt idx="109">
                  <c:v>43281</c:v>
                </c:pt>
                <c:pt idx="110">
                  <c:v>43373</c:v>
                </c:pt>
                <c:pt idx="111">
                  <c:v>43465</c:v>
                </c:pt>
                <c:pt idx="112">
                  <c:v>43555</c:v>
                </c:pt>
                <c:pt idx="113">
                  <c:v>43646</c:v>
                </c:pt>
                <c:pt idx="114">
                  <c:v>43738</c:v>
                </c:pt>
                <c:pt idx="115">
                  <c:v>43830</c:v>
                </c:pt>
                <c:pt idx="116">
                  <c:v>43921</c:v>
                </c:pt>
                <c:pt idx="117">
                  <c:v>44012</c:v>
                </c:pt>
                <c:pt idx="118">
                  <c:v>44104</c:v>
                </c:pt>
              </c:numCache>
            </c:numRef>
          </c:cat>
          <c:val>
            <c:numRef>
              <c:f>Sheet1!$F$2:$F$120</c:f>
              <c:numCache>
                <c:formatCode>0.00</c:formatCode>
                <c:ptCount val="1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1.9518691787162084</c:v>
                </c:pt>
                <c:pt idx="59">
                  <c:v>4.9345619893050241</c:v>
                </c:pt>
                <c:pt idx="60">
                  <c:v>7.0352397387940186</c:v>
                </c:pt>
                <c:pt idx="61">
                  <c:v>7.0869250188329147</c:v>
                </c:pt>
                <c:pt idx="62">
                  <c:v>5.6996178294217259</c:v>
                </c:pt>
                <c:pt idx="63">
                  <c:v>4.7823106400103939</c:v>
                </c:pt>
                <c:pt idx="64">
                  <c:v>3.5729883894995282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45-42FB-B3C1-63EA5CACC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40960"/>
        <c:axId val="373341944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FHFA Index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Sheet1!$A$2:$A$120</c:f>
              <c:numCache>
                <c:formatCode>m/d/yyyy</c:formatCode>
                <c:ptCount val="119"/>
                <c:pt idx="0">
                  <c:v>33328</c:v>
                </c:pt>
                <c:pt idx="1">
                  <c:v>33419</c:v>
                </c:pt>
                <c:pt idx="2">
                  <c:v>33511</c:v>
                </c:pt>
                <c:pt idx="3">
                  <c:v>33603</c:v>
                </c:pt>
                <c:pt idx="4">
                  <c:v>33694</c:v>
                </c:pt>
                <c:pt idx="5">
                  <c:v>33785</c:v>
                </c:pt>
                <c:pt idx="6">
                  <c:v>33877</c:v>
                </c:pt>
                <c:pt idx="7">
                  <c:v>33969</c:v>
                </c:pt>
                <c:pt idx="8">
                  <c:v>34059</c:v>
                </c:pt>
                <c:pt idx="9">
                  <c:v>34150</c:v>
                </c:pt>
                <c:pt idx="10">
                  <c:v>34242</c:v>
                </c:pt>
                <c:pt idx="11">
                  <c:v>34334</c:v>
                </c:pt>
                <c:pt idx="12">
                  <c:v>34424</c:v>
                </c:pt>
                <c:pt idx="13">
                  <c:v>34515</c:v>
                </c:pt>
                <c:pt idx="14">
                  <c:v>34607</c:v>
                </c:pt>
                <c:pt idx="15">
                  <c:v>34699</c:v>
                </c:pt>
                <c:pt idx="16">
                  <c:v>34789</c:v>
                </c:pt>
                <c:pt idx="17">
                  <c:v>34880</c:v>
                </c:pt>
                <c:pt idx="18">
                  <c:v>34972</c:v>
                </c:pt>
                <c:pt idx="19">
                  <c:v>35064</c:v>
                </c:pt>
                <c:pt idx="20">
                  <c:v>35155</c:v>
                </c:pt>
                <c:pt idx="21">
                  <c:v>35246</c:v>
                </c:pt>
                <c:pt idx="22">
                  <c:v>35338</c:v>
                </c:pt>
                <c:pt idx="23">
                  <c:v>35430</c:v>
                </c:pt>
                <c:pt idx="24">
                  <c:v>35520</c:v>
                </c:pt>
                <c:pt idx="25">
                  <c:v>35611</c:v>
                </c:pt>
                <c:pt idx="26">
                  <c:v>35703</c:v>
                </c:pt>
                <c:pt idx="27">
                  <c:v>35795</c:v>
                </c:pt>
                <c:pt idx="28">
                  <c:v>35885</c:v>
                </c:pt>
                <c:pt idx="29">
                  <c:v>35976</c:v>
                </c:pt>
                <c:pt idx="30">
                  <c:v>36068</c:v>
                </c:pt>
                <c:pt idx="31">
                  <c:v>36160</c:v>
                </c:pt>
                <c:pt idx="32">
                  <c:v>36250</c:v>
                </c:pt>
                <c:pt idx="33">
                  <c:v>36341</c:v>
                </c:pt>
                <c:pt idx="34">
                  <c:v>36433</c:v>
                </c:pt>
                <c:pt idx="35">
                  <c:v>36525</c:v>
                </c:pt>
                <c:pt idx="36">
                  <c:v>36616</c:v>
                </c:pt>
                <c:pt idx="37">
                  <c:v>36707</c:v>
                </c:pt>
                <c:pt idx="38">
                  <c:v>36799</c:v>
                </c:pt>
                <c:pt idx="39">
                  <c:v>36891</c:v>
                </c:pt>
                <c:pt idx="40">
                  <c:v>36981</c:v>
                </c:pt>
                <c:pt idx="41">
                  <c:v>37072</c:v>
                </c:pt>
                <c:pt idx="42">
                  <c:v>37164</c:v>
                </c:pt>
                <c:pt idx="43">
                  <c:v>37256</c:v>
                </c:pt>
                <c:pt idx="44">
                  <c:v>37346</c:v>
                </c:pt>
                <c:pt idx="45">
                  <c:v>37437</c:v>
                </c:pt>
                <c:pt idx="46">
                  <c:v>37529</c:v>
                </c:pt>
                <c:pt idx="47">
                  <c:v>37621</c:v>
                </c:pt>
                <c:pt idx="48">
                  <c:v>37711</c:v>
                </c:pt>
                <c:pt idx="49">
                  <c:v>37802</c:v>
                </c:pt>
                <c:pt idx="50">
                  <c:v>37894</c:v>
                </c:pt>
                <c:pt idx="51">
                  <c:v>37986</c:v>
                </c:pt>
                <c:pt idx="52">
                  <c:v>38077</c:v>
                </c:pt>
                <c:pt idx="53">
                  <c:v>38168</c:v>
                </c:pt>
                <c:pt idx="54">
                  <c:v>38260</c:v>
                </c:pt>
                <c:pt idx="55">
                  <c:v>38352</c:v>
                </c:pt>
                <c:pt idx="56">
                  <c:v>38442</c:v>
                </c:pt>
                <c:pt idx="57">
                  <c:v>38533</c:v>
                </c:pt>
                <c:pt idx="58">
                  <c:v>38625</c:v>
                </c:pt>
                <c:pt idx="59">
                  <c:v>38717</c:v>
                </c:pt>
                <c:pt idx="60">
                  <c:v>38807</c:v>
                </c:pt>
                <c:pt idx="61">
                  <c:v>38898</c:v>
                </c:pt>
                <c:pt idx="62">
                  <c:v>38990</c:v>
                </c:pt>
                <c:pt idx="63">
                  <c:v>39082</c:v>
                </c:pt>
                <c:pt idx="64">
                  <c:v>39172</c:v>
                </c:pt>
                <c:pt idx="65">
                  <c:v>39263</c:v>
                </c:pt>
                <c:pt idx="66">
                  <c:v>39355</c:v>
                </c:pt>
                <c:pt idx="67">
                  <c:v>39447</c:v>
                </c:pt>
                <c:pt idx="68">
                  <c:v>39538</c:v>
                </c:pt>
                <c:pt idx="69">
                  <c:v>39629</c:v>
                </c:pt>
                <c:pt idx="70">
                  <c:v>39721</c:v>
                </c:pt>
                <c:pt idx="71">
                  <c:v>39813</c:v>
                </c:pt>
                <c:pt idx="72">
                  <c:v>39903</c:v>
                </c:pt>
                <c:pt idx="73">
                  <c:v>39994</c:v>
                </c:pt>
                <c:pt idx="74">
                  <c:v>40086</c:v>
                </c:pt>
                <c:pt idx="75">
                  <c:v>40178</c:v>
                </c:pt>
                <c:pt idx="76">
                  <c:v>40268</c:v>
                </c:pt>
                <c:pt idx="77">
                  <c:v>40359</c:v>
                </c:pt>
                <c:pt idx="78">
                  <c:v>40451</c:v>
                </c:pt>
                <c:pt idx="79">
                  <c:v>40543</c:v>
                </c:pt>
                <c:pt idx="80">
                  <c:v>40633</c:v>
                </c:pt>
                <c:pt idx="81">
                  <c:v>40724</c:v>
                </c:pt>
                <c:pt idx="82">
                  <c:v>40816</c:v>
                </c:pt>
                <c:pt idx="83">
                  <c:v>40908</c:v>
                </c:pt>
                <c:pt idx="84">
                  <c:v>40999</c:v>
                </c:pt>
                <c:pt idx="85">
                  <c:v>41090</c:v>
                </c:pt>
                <c:pt idx="86">
                  <c:v>41182</c:v>
                </c:pt>
                <c:pt idx="87">
                  <c:v>41274</c:v>
                </c:pt>
                <c:pt idx="88">
                  <c:v>41364</c:v>
                </c:pt>
                <c:pt idx="89">
                  <c:v>41455</c:v>
                </c:pt>
                <c:pt idx="90">
                  <c:v>41547</c:v>
                </c:pt>
                <c:pt idx="91">
                  <c:v>41639</c:v>
                </c:pt>
                <c:pt idx="92">
                  <c:v>41729</c:v>
                </c:pt>
                <c:pt idx="93">
                  <c:v>41820</c:v>
                </c:pt>
                <c:pt idx="94">
                  <c:v>41912</c:v>
                </c:pt>
                <c:pt idx="95">
                  <c:v>42004</c:v>
                </c:pt>
                <c:pt idx="96">
                  <c:v>42094</c:v>
                </c:pt>
                <c:pt idx="97">
                  <c:v>42185</c:v>
                </c:pt>
                <c:pt idx="98">
                  <c:v>42277</c:v>
                </c:pt>
                <c:pt idx="99">
                  <c:v>42369</c:v>
                </c:pt>
                <c:pt idx="100">
                  <c:v>42460</c:v>
                </c:pt>
                <c:pt idx="101">
                  <c:v>42551</c:v>
                </c:pt>
                <c:pt idx="102">
                  <c:v>42643</c:v>
                </c:pt>
                <c:pt idx="103">
                  <c:v>42735</c:v>
                </c:pt>
                <c:pt idx="104">
                  <c:v>42825</c:v>
                </c:pt>
                <c:pt idx="105">
                  <c:v>42916</c:v>
                </c:pt>
                <c:pt idx="106">
                  <c:v>43008</c:v>
                </c:pt>
                <c:pt idx="107">
                  <c:v>43100</c:v>
                </c:pt>
                <c:pt idx="108">
                  <c:v>43190</c:v>
                </c:pt>
                <c:pt idx="109">
                  <c:v>43281</c:v>
                </c:pt>
                <c:pt idx="110">
                  <c:v>43373</c:v>
                </c:pt>
                <c:pt idx="111">
                  <c:v>43465</c:v>
                </c:pt>
                <c:pt idx="112">
                  <c:v>43555</c:v>
                </c:pt>
                <c:pt idx="113">
                  <c:v>43646</c:v>
                </c:pt>
                <c:pt idx="114">
                  <c:v>43738</c:v>
                </c:pt>
                <c:pt idx="115">
                  <c:v>43830</c:v>
                </c:pt>
                <c:pt idx="116">
                  <c:v>43921</c:v>
                </c:pt>
                <c:pt idx="117">
                  <c:v>44012</c:v>
                </c:pt>
                <c:pt idx="118">
                  <c:v>44104</c:v>
                </c:pt>
              </c:numCache>
            </c:numRef>
          </c:cat>
          <c:val>
            <c:numRef>
              <c:f>Sheet1!$B$2:$B$120</c:f>
              <c:numCache>
                <c:formatCode>0.00</c:formatCode>
                <c:ptCount val="119"/>
                <c:pt idx="0">
                  <c:v>100</c:v>
                </c:pt>
                <c:pt idx="1">
                  <c:v>100.08</c:v>
                </c:pt>
                <c:pt idx="2">
                  <c:v>100.33</c:v>
                </c:pt>
                <c:pt idx="3">
                  <c:v>101.11</c:v>
                </c:pt>
                <c:pt idx="4">
                  <c:v>102.15</c:v>
                </c:pt>
                <c:pt idx="5">
                  <c:v>102.11</c:v>
                </c:pt>
                <c:pt idx="6">
                  <c:v>102.77</c:v>
                </c:pt>
                <c:pt idx="7">
                  <c:v>103.69</c:v>
                </c:pt>
                <c:pt idx="8">
                  <c:v>103.68</c:v>
                </c:pt>
                <c:pt idx="9">
                  <c:v>104.79</c:v>
                </c:pt>
                <c:pt idx="10">
                  <c:v>105.63</c:v>
                </c:pt>
                <c:pt idx="11">
                  <c:v>106.61</c:v>
                </c:pt>
                <c:pt idx="12">
                  <c:v>107.76</c:v>
                </c:pt>
                <c:pt idx="13">
                  <c:v>108.66</c:v>
                </c:pt>
                <c:pt idx="14">
                  <c:v>109.59</c:v>
                </c:pt>
                <c:pt idx="15">
                  <c:v>110.29</c:v>
                </c:pt>
                <c:pt idx="16">
                  <c:v>111.12</c:v>
                </c:pt>
                <c:pt idx="17">
                  <c:v>112.06</c:v>
                </c:pt>
                <c:pt idx="18">
                  <c:v>113.2</c:v>
                </c:pt>
                <c:pt idx="19">
                  <c:v>114.05</c:v>
                </c:pt>
                <c:pt idx="20">
                  <c:v>114.93</c:v>
                </c:pt>
                <c:pt idx="21">
                  <c:v>115.85</c:v>
                </c:pt>
                <c:pt idx="22">
                  <c:v>116.55</c:v>
                </c:pt>
                <c:pt idx="23">
                  <c:v>117.29</c:v>
                </c:pt>
                <c:pt idx="24">
                  <c:v>118.21</c:v>
                </c:pt>
                <c:pt idx="25">
                  <c:v>119.07</c:v>
                </c:pt>
                <c:pt idx="26">
                  <c:v>120.06</c:v>
                </c:pt>
                <c:pt idx="27">
                  <c:v>121.39</c:v>
                </c:pt>
                <c:pt idx="28">
                  <c:v>122.84</c:v>
                </c:pt>
                <c:pt idx="29">
                  <c:v>124.35</c:v>
                </c:pt>
                <c:pt idx="30">
                  <c:v>125.87</c:v>
                </c:pt>
                <c:pt idx="31">
                  <c:v>127.82</c:v>
                </c:pt>
                <c:pt idx="32">
                  <c:v>129.71</c:v>
                </c:pt>
                <c:pt idx="33">
                  <c:v>131.82</c:v>
                </c:pt>
                <c:pt idx="34">
                  <c:v>133.71</c:v>
                </c:pt>
                <c:pt idx="35">
                  <c:v>135.78</c:v>
                </c:pt>
                <c:pt idx="36">
                  <c:v>138.33000000000001</c:v>
                </c:pt>
                <c:pt idx="37">
                  <c:v>140.59</c:v>
                </c:pt>
                <c:pt idx="38">
                  <c:v>142.75</c:v>
                </c:pt>
                <c:pt idx="39">
                  <c:v>145.08000000000001</c:v>
                </c:pt>
                <c:pt idx="40">
                  <c:v>147.51</c:v>
                </c:pt>
                <c:pt idx="41">
                  <c:v>149.62</c:v>
                </c:pt>
                <c:pt idx="42">
                  <c:v>151.88999999999999</c:v>
                </c:pt>
                <c:pt idx="43">
                  <c:v>153.96</c:v>
                </c:pt>
                <c:pt idx="44">
                  <c:v>156.30000000000001</c:v>
                </c:pt>
                <c:pt idx="45">
                  <c:v>159.13</c:v>
                </c:pt>
                <c:pt idx="46">
                  <c:v>161.97</c:v>
                </c:pt>
                <c:pt idx="47">
                  <c:v>164.96</c:v>
                </c:pt>
                <c:pt idx="48">
                  <c:v>167.88</c:v>
                </c:pt>
                <c:pt idx="49">
                  <c:v>170.58</c:v>
                </c:pt>
                <c:pt idx="50">
                  <c:v>173.91</c:v>
                </c:pt>
                <c:pt idx="51">
                  <c:v>177.69</c:v>
                </c:pt>
                <c:pt idx="52">
                  <c:v>180.82</c:v>
                </c:pt>
                <c:pt idx="53">
                  <c:v>185.63</c:v>
                </c:pt>
                <c:pt idx="54">
                  <c:v>190.07</c:v>
                </c:pt>
                <c:pt idx="55">
                  <c:v>194.8</c:v>
                </c:pt>
                <c:pt idx="56">
                  <c:v>200.21</c:v>
                </c:pt>
                <c:pt idx="57">
                  <c:v>205.36</c:v>
                </c:pt>
                <c:pt idx="58">
                  <c:v>210.56</c:v>
                </c:pt>
                <c:pt idx="59">
                  <c:v>215.29</c:v>
                </c:pt>
                <c:pt idx="60">
                  <c:v>219.1</c:v>
                </c:pt>
                <c:pt idx="61">
                  <c:v>220.88</c:v>
                </c:pt>
                <c:pt idx="62">
                  <c:v>221.24</c:v>
                </c:pt>
                <c:pt idx="63">
                  <c:v>222.07</c:v>
                </c:pt>
                <c:pt idx="64">
                  <c:v>222.57</c:v>
                </c:pt>
                <c:pt idx="65">
                  <c:v>219.62</c:v>
                </c:pt>
                <c:pt idx="66">
                  <c:v>215.52</c:v>
                </c:pt>
                <c:pt idx="67">
                  <c:v>210.22</c:v>
                </c:pt>
                <c:pt idx="68">
                  <c:v>204.99</c:v>
                </c:pt>
                <c:pt idx="69">
                  <c:v>198.99</c:v>
                </c:pt>
                <c:pt idx="70">
                  <c:v>193.37</c:v>
                </c:pt>
                <c:pt idx="71">
                  <c:v>185.65</c:v>
                </c:pt>
                <c:pt idx="72">
                  <c:v>180.71</c:v>
                </c:pt>
                <c:pt idx="73">
                  <c:v>178.02</c:v>
                </c:pt>
                <c:pt idx="74">
                  <c:v>177.93</c:v>
                </c:pt>
                <c:pt idx="75">
                  <c:v>178.29</c:v>
                </c:pt>
                <c:pt idx="76">
                  <c:v>176.23</c:v>
                </c:pt>
                <c:pt idx="77">
                  <c:v>175.73</c:v>
                </c:pt>
                <c:pt idx="78">
                  <c:v>170.67</c:v>
                </c:pt>
                <c:pt idx="79">
                  <c:v>169.42</c:v>
                </c:pt>
                <c:pt idx="80">
                  <c:v>166.84</c:v>
                </c:pt>
                <c:pt idx="81">
                  <c:v>165.1</c:v>
                </c:pt>
                <c:pt idx="82">
                  <c:v>165.45</c:v>
                </c:pt>
                <c:pt idx="83">
                  <c:v>165.09</c:v>
                </c:pt>
                <c:pt idx="84">
                  <c:v>166.45</c:v>
                </c:pt>
                <c:pt idx="85">
                  <c:v>168.61</c:v>
                </c:pt>
                <c:pt idx="86">
                  <c:v>170.58</c:v>
                </c:pt>
                <c:pt idx="87">
                  <c:v>173.68</c:v>
                </c:pt>
                <c:pt idx="88">
                  <c:v>177.06</c:v>
                </c:pt>
                <c:pt idx="89">
                  <c:v>180.8</c:v>
                </c:pt>
                <c:pt idx="90">
                  <c:v>184.3</c:v>
                </c:pt>
                <c:pt idx="91">
                  <c:v>186.44</c:v>
                </c:pt>
                <c:pt idx="92">
                  <c:v>188.86</c:v>
                </c:pt>
                <c:pt idx="93">
                  <c:v>191.25</c:v>
                </c:pt>
                <c:pt idx="94">
                  <c:v>194.03</c:v>
                </c:pt>
                <c:pt idx="95">
                  <c:v>196.39</c:v>
                </c:pt>
                <c:pt idx="96">
                  <c:v>199.15</c:v>
                </c:pt>
                <c:pt idx="97">
                  <c:v>202.07</c:v>
                </c:pt>
                <c:pt idx="98">
                  <c:v>204.1</c:v>
                </c:pt>
                <c:pt idx="99">
                  <c:v>206.73</c:v>
                </c:pt>
                <c:pt idx="100">
                  <c:v>209.75</c:v>
                </c:pt>
                <c:pt idx="101">
                  <c:v>212.79</c:v>
                </c:pt>
                <c:pt idx="102">
                  <c:v>216.02</c:v>
                </c:pt>
                <c:pt idx="103">
                  <c:v>219.37</c:v>
                </c:pt>
                <c:pt idx="104">
                  <c:v>222.52</c:v>
                </c:pt>
                <c:pt idx="105">
                  <c:v>226.11</c:v>
                </c:pt>
                <c:pt idx="106">
                  <c:v>229.67</c:v>
                </c:pt>
                <c:pt idx="107">
                  <c:v>233.65</c:v>
                </c:pt>
                <c:pt idx="108">
                  <c:v>237.61</c:v>
                </c:pt>
                <c:pt idx="109">
                  <c:v>240.98</c:v>
                </c:pt>
                <c:pt idx="110">
                  <c:v>244.25</c:v>
                </c:pt>
                <c:pt idx="111">
                  <c:v>247.68</c:v>
                </c:pt>
                <c:pt idx="112">
                  <c:v>251.23</c:v>
                </c:pt>
                <c:pt idx="113">
                  <c:v>254.55</c:v>
                </c:pt>
                <c:pt idx="114">
                  <c:v>257.73</c:v>
                </c:pt>
                <c:pt idx="115">
                  <c:v>261.88</c:v>
                </c:pt>
                <c:pt idx="116">
                  <c:v>266.31</c:v>
                </c:pt>
                <c:pt idx="117">
                  <c:v>269.47000000000003</c:v>
                </c:pt>
                <c:pt idx="118">
                  <c:v>276.83999999999997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45-42FB-B3C1-63EA5CACC7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Trendline 
1991-2003</c:v>
                </c:pt>
              </c:strCache>
            </c:strRef>
          </c:tx>
          <c:spPr>
            <a:ln w="508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Sheet1!$A$2:$A$120</c:f>
              <c:numCache>
                <c:formatCode>m/d/yyyy</c:formatCode>
                <c:ptCount val="119"/>
                <c:pt idx="0">
                  <c:v>33328</c:v>
                </c:pt>
                <c:pt idx="1">
                  <c:v>33419</c:v>
                </c:pt>
                <c:pt idx="2">
                  <c:v>33511</c:v>
                </c:pt>
                <c:pt idx="3">
                  <c:v>33603</c:v>
                </c:pt>
                <c:pt idx="4">
                  <c:v>33694</c:v>
                </c:pt>
                <c:pt idx="5">
                  <c:v>33785</c:v>
                </c:pt>
                <c:pt idx="6">
                  <c:v>33877</c:v>
                </c:pt>
                <c:pt idx="7">
                  <c:v>33969</c:v>
                </c:pt>
                <c:pt idx="8">
                  <c:v>34059</c:v>
                </c:pt>
                <c:pt idx="9">
                  <c:v>34150</c:v>
                </c:pt>
                <c:pt idx="10">
                  <c:v>34242</c:v>
                </c:pt>
                <c:pt idx="11">
                  <c:v>34334</c:v>
                </c:pt>
                <c:pt idx="12">
                  <c:v>34424</c:v>
                </c:pt>
                <c:pt idx="13">
                  <c:v>34515</c:v>
                </c:pt>
                <c:pt idx="14">
                  <c:v>34607</c:v>
                </c:pt>
                <c:pt idx="15">
                  <c:v>34699</c:v>
                </c:pt>
                <c:pt idx="16">
                  <c:v>34789</c:v>
                </c:pt>
                <c:pt idx="17">
                  <c:v>34880</c:v>
                </c:pt>
                <c:pt idx="18">
                  <c:v>34972</c:v>
                </c:pt>
                <c:pt idx="19">
                  <c:v>35064</c:v>
                </c:pt>
                <c:pt idx="20">
                  <c:v>35155</c:v>
                </c:pt>
                <c:pt idx="21">
                  <c:v>35246</c:v>
                </c:pt>
                <c:pt idx="22">
                  <c:v>35338</c:v>
                </c:pt>
                <c:pt idx="23">
                  <c:v>35430</c:v>
                </c:pt>
                <c:pt idx="24">
                  <c:v>35520</c:v>
                </c:pt>
                <c:pt idx="25">
                  <c:v>35611</c:v>
                </c:pt>
                <c:pt idx="26">
                  <c:v>35703</c:v>
                </c:pt>
                <c:pt idx="27">
                  <c:v>35795</c:v>
                </c:pt>
                <c:pt idx="28">
                  <c:v>35885</c:v>
                </c:pt>
                <c:pt idx="29">
                  <c:v>35976</c:v>
                </c:pt>
                <c:pt idx="30">
                  <c:v>36068</c:v>
                </c:pt>
                <c:pt idx="31">
                  <c:v>36160</c:v>
                </c:pt>
                <c:pt idx="32">
                  <c:v>36250</c:v>
                </c:pt>
                <c:pt idx="33">
                  <c:v>36341</c:v>
                </c:pt>
                <c:pt idx="34">
                  <c:v>36433</c:v>
                </c:pt>
                <c:pt idx="35">
                  <c:v>36525</c:v>
                </c:pt>
                <c:pt idx="36">
                  <c:v>36616</c:v>
                </c:pt>
                <c:pt idx="37">
                  <c:v>36707</c:v>
                </c:pt>
                <c:pt idx="38">
                  <c:v>36799</c:v>
                </c:pt>
                <c:pt idx="39">
                  <c:v>36891</c:v>
                </c:pt>
                <c:pt idx="40">
                  <c:v>36981</c:v>
                </c:pt>
                <c:pt idx="41">
                  <c:v>37072</c:v>
                </c:pt>
                <c:pt idx="42">
                  <c:v>37164</c:v>
                </c:pt>
                <c:pt idx="43">
                  <c:v>37256</c:v>
                </c:pt>
                <c:pt idx="44">
                  <c:v>37346</c:v>
                </c:pt>
                <c:pt idx="45">
                  <c:v>37437</c:v>
                </c:pt>
                <c:pt idx="46">
                  <c:v>37529</c:v>
                </c:pt>
                <c:pt idx="47">
                  <c:v>37621</c:v>
                </c:pt>
                <c:pt idx="48">
                  <c:v>37711</c:v>
                </c:pt>
                <c:pt idx="49">
                  <c:v>37802</c:v>
                </c:pt>
                <c:pt idx="50">
                  <c:v>37894</c:v>
                </c:pt>
                <c:pt idx="51">
                  <c:v>37986</c:v>
                </c:pt>
                <c:pt idx="52">
                  <c:v>38077</c:v>
                </c:pt>
                <c:pt idx="53">
                  <c:v>38168</c:v>
                </c:pt>
                <c:pt idx="54">
                  <c:v>38260</c:v>
                </c:pt>
                <c:pt idx="55">
                  <c:v>38352</c:v>
                </c:pt>
                <c:pt idx="56">
                  <c:v>38442</c:v>
                </c:pt>
                <c:pt idx="57">
                  <c:v>38533</c:v>
                </c:pt>
                <c:pt idx="58">
                  <c:v>38625</c:v>
                </c:pt>
                <c:pt idx="59">
                  <c:v>38717</c:v>
                </c:pt>
                <c:pt idx="60">
                  <c:v>38807</c:v>
                </c:pt>
                <c:pt idx="61">
                  <c:v>38898</c:v>
                </c:pt>
                <c:pt idx="62">
                  <c:v>38990</c:v>
                </c:pt>
                <c:pt idx="63">
                  <c:v>39082</c:v>
                </c:pt>
                <c:pt idx="64">
                  <c:v>39172</c:v>
                </c:pt>
                <c:pt idx="65">
                  <c:v>39263</c:v>
                </c:pt>
                <c:pt idx="66">
                  <c:v>39355</c:v>
                </c:pt>
                <c:pt idx="67">
                  <c:v>39447</c:v>
                </c:pt>
                <c:pt idx="68">
                  <c:v>39538</c:v>
                </c:pt>
                <c:pt idx="69">
                  <c:v>39629</c:v>
                </c:pt>
                <c:pt idx="70">
                  <c:v>39721</c:v>
                </c:pt>
                <c:pt idx="71">
                  <c:v>39813</c:v>
                </c:pt>
                <c:pt idx="72">
                  <c:v>39903</c:v>
                </c:pt>
                <c:pt idx="73">
                  <c:v>39994</c:v>
                </c:pt>
                <c:pt idx="74">
                  <c:v>40086</c:v>
                </c:pt>
                <c:pt idx="75">
                  <c:v>40178</c:v>
                </c:pt>
                <c:pt idx="76">
                  <c:v>40268</c:v>
                </c:pt>
                <c:pt idx="77">
                  <c:v>40359</c:v>
                </c:pt>
                <c:pt idx="78">
                  <c:v>40451</c:v>
                </c:pt>
                <c:pt idx="79">
                  <c:v>40543</c:v>
                </c:pt>
                <c:pt idx="80">
                  <c:v>40633</c:v>
                </c:pt>
                <c:pt idx="81">
                  <c:v>40724</c:v>
                </c:pt>
                <c:pt idx="82">
                  <c:v>40816</c:v>
                </c:pt>
                <c:pt idx="83">
                  <c:v>40908</c:v>
                </c:pt>
                <c:pt idx="84">
                  <c:v>40999</c:v>
                </c:pt>
                <c:pt idx="85">
                  <c:v>41090</c:v>
                </c:pt>
                <c:pt idx="86">
                  <c:v>41182</c:v>
                </c:pt>
                <c:pt idx="87">
                  <c:v>41274</c:v>
                </c:pt>
                <c:pt idx="88">
                  <c:v>41364</c:v>
                </c:pt>
                <c:pt idx="89">
                  <c:v>41455</c:v>
                </c:pt>
                <c:pt idx="90">
                  <c:v>41547</c:v>
                </c:pt>
                <c:pt idx="91">
                  <c:v>41639</c:v>
                </c:pt>
                <c:pt idx="92">
                  <c:v>41729</c:v>
                </c:pt>
                <c:pt idx="93">
                  <c:v>41820</c:v>
                </c:pt>
                <c:pt idx="94">
                  <c:v>41912</c:v>
                </c:pt>
                <c:pt idx="95">
                  <c:v>42004</c:v>
                </c:pt>
                <c:pt idx="96">
                  <c:v>42094</c:v>
                </c:pt>
                <c:pt idx="97">
                  <c:v>42185</c:v>
                </c:pt>
                <c:pt idx="98">
                  <c:v>42277</c:v>
                </c:pt>
                <c:pt idx="99">
                  <c:v>42369</c:v>
                </c:pt>
                <c:pt idx="100">
                  <c:v>42460</c:v>
                </c:pt>
                <c:pt idx="101">
                  <c:v>42551</c:v>
                </c:pt>
                <c:pt idx="102">
                  <c:v>42643</c:v>
                </c:pt>
                <c:pt idx="103">
                  <c:v>42735</c:v>
                </c:pt>
                <c:pt idx="104">
                  <c:v>42825</c:v>
                </c:pt>
                <c:pt idx="105">
                  <c:v>42916</c:v>
                </c:pt>
                <c:pt idx="106">
                  <c:v>43008</c:v>
                </c:pt>
                <c:pt idx="107">
                  <c:v>43100</c:v>
                </c:pt>
                <c:pt idx="108">
                  <c:v>43190</c:v>
                </c:pt>
                <c:pt idx="109">
                  <c:v>43281</c:v>
                </c:pt>
                <c:pt idx="110">
                  <c:v>43373</c:v>
                </c:pt>
                <c:pt idx="111">
                  <c:v>43465</c:v>
                </c:pt>
                <c:pt idx="112">
                  <c:v>43555</c:v>
                </c:pt>
                <c:pt idx="113">
                  <c:v>43646</c:v>
                </c:pt>
                <c:pt idx="114">
                  <c:v>43738</c:v>
                </c:pt>
                <c:pt idx="115">
                  <c:v>43830</c:v>
                </c:pt>
                <c:pt idx="116">
                  <c:v>43921</c:v>
                </c:pt>
                <c:pt idx="117">
                  <c:v>44012</c:v>
                </c:pt>
                <c:pt idx="118">
                  <c:v>44104</c:v>
                </c:pt>
              </c:numCache>
            </c:numRef>
          </c:cat>
          <c:val>
            <c:numRef>
              <c:f>Sheet1!$C$2:$C$120</c:f>
              <c:numCache>
                <c:formatCode>0.00</c:formatCode>
                <c:ptCount val="119"/>
                <c:pt idx="0">
                  <c:v>90.004183453323435</c:v>
                </c:pt>
                <c:pt idx="1">
                  <c:v>91.444445719957685</c:v>
                </c:pt>
                <c:pt idx="2">
                  <c:v>92.900535044467119</c:v>
                </c:pt>
                <c:pt idx="3">
                  <c:v>94.356624368976441</c:v>
                </c:pt>
                <c:pt idx="4">
                  <c:v>95.79688663561069</c:v>
                </c:pt>
                <c:pt idx="5">
                  <c:v>97.23714890224494</c:v>
                </c:pt>
                <c:pt idx="6">
                  <c:v>98.693238226754261</c:v>
                </c:pt>
                <c:pt idx="7">
                  <c:v>100.14932755126358</c:v>
                </c:pt>
                <c:pt idx="8">
                  <c:v>101.57376276002276</c:v>
                </c:pt>
                <c:pt idx="9">
                  <c:v>103.01402502665701</c:v>
                </c:pt>
                <c:pt idx="10">
                  <c:v>104.47011435116633</c:v>
                </c:pt>
                <c:pt idx="11">
                  <c:v>105.92620367567565</c:v>
                </c:pt>
                <c:pt idx="12">
                  <c:v>107.35063888443483</c:v>
                </c:pt>
                <c:pt idx="13">
                  <c:v>108.79090115106908</c:v>
                </c:pt>
                <c:pt idx="14">
                  <c:v>110.2469904755784</c:v>
                </c:pt>
                <c:pt idx="15">
                  <c:v>111.70307980008772</c:v>
                </c:pt>
                <c:pt idx="16">
                  <c:v>113.1275150088469</c:v>
                </c:pt>
                <c:pt idx="17">
                  <c:v>114.56777727548115</c:v>
                </c:pt>
                <c:pt idx="18">
                  <c:v>116.02386659999047</c:v>
                </c:pt>
                <c:pt idx="19">
                  <c:v>117.47995592449979</c:v>
                </c:pt>
                <c:pt idx="20">
                  <c:v>118.92021819113404</c:v>
                </c:pt>
                <c:pt idx="21">
                  <c:v>120.36048045776829</c:v>
                </c:pt>
                <c:pt idx="22">
                  <c:v>121.81656978227761</c:v>
                </c:pt>
                <c:pt idx="23">
                  <c:v>123.27265910678705</c:v>
                </c:pt>
                <c:pt idx="24">
                  <c:v>124.69709431554611</c:v>
                </c:pt>
                <c:pt idx="25">
                  <c:v>126.13735658218036</c:v>
                </c:pt>
                <c:pt idx="26">
                  <c:v>127.59344590668968</c:v>
                </c:pt>
                <c:pt idx="27">
                  <c:v>129.04953523119912</c:v>
                </c:pt>
                <c:pt idx="28">
                  <c:v>130.47397043995818</c:v>
                </c:pt>
                <c:pt idx="29">
                  <c:v>131.91423270659243</c:v>
                </c:pt>
                <c:pt idx="30">
                  <c:v>133.37032203110175</c:v>
                </c:pt>
                <c:pt idx="31">
                  <c:v>134.82641135561119</c:v>
                </c:pt>
                <c:pt idx="32">
                  <c:v>136.25084656437025</c:v>
                </c:pt>
                <c:pt idx="33">
                  <c:v>137.6911088310045</c:v>
                </c:pt>
                <c:pt idx="34">
                  <c:v>139.14719815551382</c:v>
                </c:pt>
                <c:pt idx="35">
                  <c:v>140.60328748002325</c:v>
                </c:pt>
                <c:pt idx="36">
                  <c:v>142.0435497466575</c:v>
                </c:pt>
                <c:pt idx="37">
                  <c:v>143.48381201329175</c:v>
                </c:pt>
                <c:pt idx="38">
                  <c:v>144.93990133780107</c:v>
                </c:pt>
                <c:pt idx="39">
                  <c:v>146.3959906623104</c:v>
                </c:pt>
                <c:pt idx="40">
                  <c:v>147.82042587106957</c:v>
                </c:pt>
                <c:pt idx="41">
                  <c:v>149.26068813770382</c:v>
                </c:pt>
                <c:pt idx="42">
                  <c:v>150.71677746221314</c:v>
                </c:pt>
                <c:pt idx="43">
                  <c:v>152.17286678672247</c:v>
                </c:pt>
                <c:pt idx="44">
                  <c:v>153.59730199548164</c:v>
                </c:pt>
                <c:pt idx="45">
                  <c:v>155.03756426211589</c:v>
                </c:pt>
                <c:pt idx="46">
                  <c:v>156.49365358662521</c:v>
                </c:pt>
                <c:pt idx="47">
                  <c:v>157.94974291113454</c:v>
                </c:pt>
                <c:pt idx="48">
                  <c:v>159.37417811989371</c:v>
                </c:pt>
                <c:pt idx="49">
                  <c:v>160.81444038652796</c:v>
                </c:pt>
                <c:pt idx="50">
                  <c:v>162.27052971103728</c:v>
                </c:pt>
                <c:pt idx="51">
                  <c:v>163.72661903554661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45-42FB-B3C1-63EA5CACC7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Projection</c:v>
                </c:pt>
              </c:strCache>
            </c:strRef>
          </c:tx>
          <c:spPr>
            <a:ln w="50800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Sheet1!$A$2:$A$120</c:f>
              <c:numCache>
                <c:formatCode>m/d/yyyy</c:formatCode>
                <c:ptCount val="119"/>
                <c:pt idx="0">
                  <c:v>33328</c:v>
                </c:pt>
                <c:pt idx="1">
                  <c:v>33419</c:v>
                </c:pt>
                <c:pt idx="2">
                  <c:v>33511</c:v>
                </c:pt>
                <c:pt idx="3">
                  <c:v>33603</c:v>
                </c:pt>
                <c:pt idx="4">
                  <c:v>33694</c:v>
                </c:pt>
                <c:pt idx="5">
                  <c:v>33785</c:v>
                </c:pt>
                <c:pt idx="6">
                  <c:v>33877</c:v>
                </c:pt>
                <c:pt idx="7">
                  <c:v>33969</c:v>
                </c:pt>
                <c:pt idx="8">
                  <c:v>34059</c:v>
                </c:pt>
                <c:pt idx="9">
                  <c:v>34150</c:v>
                </c:pt>
                <c:pt idx="10">
                  <c:v>34242</c:v>
                </c:pt>
                <c:pt idx="11">
                  <c:v>34334</c:v>
                </c:pt>
                <c:pt idx="12">
                  <c:v>34424</c:v>
                </c:pt>
                <c:pt idx="13">
                  <c:v>34515</c:v>
                </c:pt>
                <c:pt idx="14">
                  <c:v>34607</c:v>
                </c:pt>
                <c:pt idx="15">
                  <c:v>34699</c:v>
                </c:pt>
                <c:pt idx="16">
                  <c:v>34789</c:v>
                </c:pt>
                <c:pt idx="17">
                  <c:v>34880</c:v>
                </c:pt>
                <c:pt idx="18">
                  <c:v>34972</c:v>
                </c:pt>
                <c:pt idx="19">
                  <c:v>35064</c:v>
                </c:pt>
                <c:pt idx="20">
                  <c:v>35155</c:v>
                </c:pt>
                <c:pt idx="21">
                  <c:v>35246</c:v>
                </c:pt>
                <c:pt idx="22">
                  <c:v>35338</c:v>
                </c:pt>
                <c:pt idx="23">
                  <c:v>35430</c:v>
                </c:pt>
                <c:pt idx="24">
                  <c:v>35520</c:v>
                </c:pt>
                <c:pt idx="25">
                  <c:v>35611</c:v>
                </c:pt>
                <c:pt idx="26">
                  <c:v>35703</c:v>
                </c:pt>
                <c:pt idx="27">
                  <c:v>35795</c:v>
                </c:pt>
                <c:pt idx="28">
                  <c:v>35885</c:v>
                </c:pt>
                <c:pt idx="29">
                  <c:v>35976</c:v>
                </c:pt>
                <c:pt idx="30">
                  <c:v>36068</c:v>
                </c:pt>
                <c:pt idx="31">
                  <c:v>36160</c:v>
                </c:pt>
                <c:pt idx="32">
                  <c:v>36250</c:v>
                </c:pt>
                <c:pt idx="33">
                  <c:v>36341</c:v>
                </c:pt>
                <c:pt idx="34">
                  <c:v>36433</c:v>
                </c:pt>
                <c:pt idx="35">
                  <c:v>36525</c:v>
                </c:pt>
                <c:pt idx="36">
                  <c:v>36616</c:v>
                </c:pt>
                <c:pt idx="37">
                  <c:v>36707</c:v>
                </c:pt>
                <c:pt idx="38">
                  <c:v>36799</c:v>
                </c:pt>
                <c:pt idx="39">
                  <c:v>36891</c:v>
                </c:pt>
                <c:pt idx="40">
                  <c:v>36981</c:v>
                </c:pt>
                <c:pt idx="41">
                  <c:v>37072</c:v>
                </c:pt>
                <c:pt idx="42">
                  <c:v>37164</c:v>
                </c:pt>
                <c:pt idx="43">
                  <c:v>37256</c:v>
                </c:pt>
                <c:pt idx="44">
                  <c:v>37346</c:v>
                </c:pt>
                <c:pt idx="45">
                  <c:v>37437</c:v>
                </c:pt>
                <c:pt idx="46">
                  <c:v>37529</c:v>
                </c:pt>
                <c:pt idx="47">
                  <c:v>37621</c:v>
                </c:pt>
                <c:pt idx="48">
                  <c:v>37711</c:v>
                </c:pt>
                <c:pt idx="49">
                  <c:v>37802</c:v>
                </c:pt>
                <c:pt idx="50">
                  <c:v>37894</c:v>
                </c:pt>
                <c:pt idx="51">
                  <c:v>37986</c:v>
                </c:pt>
                <c:pt idx="52">
                  <c:v>38077</c:v>
                </c:pt>
                <c:pt idx="53">
                  <c:v>38168</c:v>
                </c:pt>
                <c:pt idx="54">
                  <c:v>38260</c:v>
                </c:pt>
                <c:pt idx="55">
                  <c:v>38352</c:v>
                </c:pt>
                <c:pt idx="56">
                  <c:v>38442</c:v>
                </c:pt>
                <c:pt idx="57">
                  <c:v>38533</c:v>
                </c:pt>
                <c:pt idx="58">
                  <c:v>38625</c:v>
                </c:pt>
                <c:pt idx="59">
                  <c:v>38717</c:v>
                </c:pt>
                <c:pt idx="60">
                  <c:v>38807</c:v>
                </c:pt>
                <c:pt idx="61">
                  <c:v>38898</c:v>
                </c:pt>
                <c:pt idx="62">
                  <c:v>38990</c:v>
                </c:pt>
                <c:pt idx="63">
                  <c:v>39082</c:v>
                </c:pt>
                <c:pt idx="64">
                  <c:v>39172</c:v>
                </c:pt>
                <c:pt idx="65">
                  <c:v>39263</c:v>
                </c:pt>
                <c:pt idx="66">
                  <c:v>39355</c:v>
                </c:pt>
                <c:pt idx="67">
                  <c:v>39447</c:v>
                </c:pt>
                <c:pt idx="68">
                  <c:v>39538</c:v>
                </c:pt>
                <c:pt idx="69">
                  <c:v>39629</c:v>
                </c:pt>
                <c:pt idx="70">
                  <c:v>39721</c:v>
                </c:pt>
                <c:pt idx="71">
                  <c:v>39813</c:v>
                </c:pt>
                <c:pt idx="72">
                  <c:v>39903</c:v>
                </c:pt>
                <c:pt idx="73">
                  <c:v>39994</c:v>
                </c:pt>
                <c:pt idx="74">
                  <c:v>40086</c:v>
                </c:pt>
                <c:pt idx="75">
                  <c:v>40178</c:v>
                </c:pt>
                <c:pt idx="76">
                  <c:v>40268</c:v>
                </c:pt>
                <c:pt idx="77">
                  <c:v>40359</c:v>
                </c:pt>
                <c:pt idx="78">
                  <c:v>40451</c:v>
                </c:pt>
                <c:pt idx="79">
                  <c:v>40543</c:v>
                </c:pt>
                <c:pt idx="80">
                  <c:v>40633</c:v>
                </c:pt>
                <c:pt idx="81">
                  <c:v>40724</c:v>
                </c:pt>
                <c:pt idx="82">
                  <c:v>40816</c:v>
                </c:pt>
                <c:pt idx="83">
                  <c:v>40908</c:v>
                </c:pt>
                <c:pt idx="84">
                  <c:v>40999</c:v>
                </c:pt>
                <c:pt idx="85">
                  <c:v>41090</c:v>
                </c:pt>
                <c:pt idx="86">
                  <c:v>41182</c:v>
                </c:pt>
                <c:pt idx="87">
                  <c:v>41274</c:v>
                </c:pt>
                <c:pt idx="88">
                  <c:v>41364</c:v>
                </c:pt>
                <c:pt idx="89">
                  <c:v>41455</c:v>
                </c:pt>
                <c:pt idx="90">
                  <c:v>41547</c:v>
                </c:pt>
                <c:pt idx="91">
                  <c:v>41639</c:v>
                </c:pt>
                <c:pt idx="92">
                  <c:v>41729</c:v>
                </c:pt>
                <c:pt idx="93">
                  <c:v>41820</c:v>
                </c:pt>
                <c:pt idx="94">
                  <c:v>41912</c:v>
                </c:pt>
                <c:pt idx="95">
                  <c:v>42004</c:v>
                </c:pt>
                <c:pt idx="96">
                  <c:v>42094</c:v>
                </c:pt>
                <c:pt idx="97">
                  <c:v>42185</c:v>
                </c:pt>
                <c:pt idx="98">
                  <c:v>42277</c:v>
                </c:pt>
                <c:pt idx="99">
                  <c:v>42369</c:v>
                </c:pt>
                <c:pt idx="100">
                  <c:v>42460</c:v>
                </c:pt>
                <c:pt idx="101">
                  <c:v>42551</c:v>
                </c:pt>
                <c:pt idx="102">
                  <c:v>42643</c:v>
                </c:pt>
                <c:pt idx="103">
                  <c:v>42735</c:v>
                </c:pt>
                <c:pt idx="104">
                  <c:v>42825</c:v>
                </c:pt>
                <c:pt idx="105">
                  <c:v>42916</c:v>
                </c:pt>
                <c:pt idx="106">
                  <c:v>43008</c:v>
                </c:pt>
                <c:pt idx="107">
                  <c:v>43100</c:v>
                </c:pt>
                <c:pt idx="108">
                  <c:v>43190</c:v>
                </c:pt>
                <c:pt idx="109">
                  <c:v>43281</c:v>
                </c:pt>
                <c:pt idx="110">
                  <c:v>43373</c:v>
                </c:pt>
                <c:pt idx="111">
                  <c:v>43465</c:v>
                </c:pt>
                <c:pt idx="112">
                  <c:v>43555</c:v>
                </c:pt>
                <c:pt idx="113">
                  <c:v>43646</c:v>
                </c:pt>
                <c:pt idx="114">
                  <c:v>43738</c:v>
                </c:pt>
                <c:pt idx="115">
                  <c:v>43830</c:v>
                </c:pt>
                <c:pt idx="116">
                  <c:v>43921</c:v>
                </c:pt>
                <c:pt idx="117">
                  <c:v>44012</c:v>
                </c:pt>
                <c:pt idx="118">
                  <c:v>44104</c:v>
                </c:pt>
              </c:numCache>
            </c:numRef>
          </c:cat>
          <c:val>
            <c:numRef>
              <c:f>Sheet1!$D$2:$D$120</c:f>
              <c:numCache>
                <c:formatCode>General</c:formatCode>
                <c:ptCount val="119"/>
                <c:pt idx="52" formatCode="0.00">
                  <c:v>165.16688130218085</c:v>
                </c:pt>
                <c:pt idx="53" formatCode="0.00">
                  <c:v>166.6071435688151</c:v>
                </c:pt>
                <c:pt idx="54" formatCode="0.00">
                  <c:v>168.06323289332443</c:v>
                </c:pt>
                <c:pt idx="55" formatCode="0.00">
                  <c:v>169.51932221783375</c:v>
                </c:pt>
                <c:pt idx="56" formatCode="0.00">
                  <c:v>170.94375742659292</c:v>
                </c:pt>
                <c:pt idx="57" formatCode="0.00">
                  <c:v>172.38401969322717</c:v>
                </c:pt>
                <c:pt idx="58" formatCode="0.00">
                  <c:v>173.84010901773649</c:v>
                </c:pt>
                <c:pt idx="59" formatCode="0.00">
                  <c:v>175.29619834224582</c:v>
                </c:pt>
                <c:pt idx="60" formatCode="0.00">
                  <c:v>176.72063355100499</c:v>
                </c:pt>
                <c:pt idx="61" formatCode="0.00">
                  <c:v>178.16089581763924</c:v>
                </c:pt>
                <c:pt idx="62" formatCode="0.00">
                  <c:v>179.61698514214856</c:v>
                </c:pt>
                <c:pt idx="63" formatCode="0.00">
                  <c:v>181.073074466658</c:v>
                </c:pt>
                <c:pt idx="64" formatCode="0.00">
                  <c:v>182.49750967541706</c:v>
                </c:pt>
                <c:pt idx="65" formatCode="0.00">
                  <c:v>183.93777194205131</c:v>
                </c:pt>
                <c:pt idx="66" formatCode="0.00">
                  <c:v>185.39386126656063</c:v>
                </c:pt>
                <c:pt idx="67" formatCode="0.00">
                  <c:v>186.84995059107007</c:v>
                </c:pt>
                <c:pt idx="68" formatCode="0.00">
                  <c:v>188.29021285770432</c:v>
                </c:pt>
                <c:pt idx="69" formatCode="0.00">
                  <c:v>189.73047512433845</c:v>
                </c:pt>
                <c:pt idx="70" formatCode="0.00">
                  <c:v>191.18656444884789</c:v>
                </c:pt>
                <c:pt idx="71" formatCode="0.00">
                  <c:v>192.64265377335721</c:v>
                </c:pt>
                <c:pt idx="72" formatCode="0.00">
                  <c:v>194.06708898211639</c:v>
                </c:pt>
                <c:pt idx="73" formatCode="0.00">
                  <c:v>195.50735124875064</c:v>
                </c:pt>
                <c:pt idx="74" formatCode="0.00">
                  <c:v>196.96344057325996</c:v>
                </c:pt>
                <c:pt idx="75" formatCode="0.00">
                  <c:v>198.41952989776928</c:v>
                </c:pt>
                <c:pt idx="76" formatCode="0.00">
                  <c:v>199.84396510652846</c:v>
                </c:pt>
                <c:pt idx="77" formatCode="0.00">
                  <c:v>201.28422737316271</c:v>
                </c:pt>
                <c:pt idx="78" formatCode="0.00">
                  <c:v>202.74031669767203</c:v>
                </c:pt>
                <c:pt idx="79" formatCode="0.00">
                  <c:v>204.19640602218135</c:v>
                </c:pt>
                <c:pt idx="80" formatCode="0.00">
                  <c:v>205.62084123094053</c:v>
                </c:pt>
                <c:pt idx="81" formatCode="0.00">
                  <c:v>207.06110349757478</c:v>
                </c:pt>
                <c:pt idx="82" formatCode="0.00">
                  <c:v>208.5171928220841</c:v>
                </c:pt>
                <c:pt idx="83" formatCode="0.00">
                  <c:v>209.97328214659342</c:v>
                </c:pt>
                <c:pt idx="84" formatCode="0.00">
                  <c:v>211.41354441322767</c:v>
                </c:pt>
                <c:pt idx="85" formatCode="0.00">
                  <c:v>212.85380667986192</c:v>
                </c:pt>
                <c:pt idx="86" formatCode="0.00">
                  <c:v>214.30989600437124</c:v>
                </c:pt>
                <c:pt idx="87" formatCode="0.00">
                  <c:v>215.76598532888056</c:v>
                </c:pt>
                <c:pt idx="88" formatCode="0.00">
                  <c:v>217.19042053763974</c:v>
                </c:pt>
                <c:pt idx="89" formatCode="0.00">
                  <c:v>218.63068280427399</c:v>
                </c:pt>
                <c:pt idx="90" formatCode="0.00">
                  <c:v>220.08677212878331</c:v>
                </c:pt>
                <c:pt idx="91" formatCode="0.00">
                  <c:v>221.54286145329263</c:v>
                </c:pt>
                <c:pt idx="92" formatCode="0.00">
                  <c:v>222.96729666205181</c:v>
                </c:pt>
                <c:pt idx="93" formatCode="0.00">
                  <c:v>224.40755892868606</c:v>
                </c:pt>
                <c:pt idx="94" formatCode="0.00">
                  <c:v>225.86364825319538</c:v>
                </c:pt>
                <c:pt idx="95" formatCode="0.00">
                  <c:v>227.3197375777047</c:v>
                </c:pt>
                <c:pt idx="96" formatCode="0.00">
                  <c:v>228.74417278646388</c:v>
                </c:pt>
                <c:pt idx="97" formatCode="0.00">
                  <c:v>230.18443505309813</c:v>
                </c:pt>
                <c:pt idx="98" formatCode="0.00">
                  <c:v>231.64052437760745</c:v>
                </c:pt>
                <c:pt idx="99" formatCode="0.00">
                  <c:v>233.09661370211688</c:v>
                </c:pt>
                <c:pt idx="100" formatCode="0.00">
                  <c:v>234.53687596875102</c:v>
                </c:pt>
                <c:pt idx="101" formatCode="0.00">
                  <c:v>235.97713823538527</c:v>
                </c:pt>
                <c:pt idx="102" formatCode="0.00">
                  <c:v>237.4332275598947</c:v>
                </c:pt>
                <c:pt idx="103" formatCode="0.00">
                  <c:v>238.88931688440402</c:v>
                </c:pt>
                <c:pt idx="104" formatCode="0.00">
                  <c:v>240.3137520931632</c:v>
                </c:pt>
                <c:pt idx="105" formatCode="0.00">
                  <c:v>241.75401435979734</c:v>
                </c:pt>
                <c:pt idx="106" formatCode="0.00">
                  <c:v>243.21010368430677</c:v>
                </c:pt>
                <c:pt idx="107" formatCode="0.00">
                  <c:v>244.66619300881609</c:v>
                </c:pt>
                <c:pt idx="108" formatCode="0.00">
                  <c:v>246.09062821757527</c:v>
                </c:pt>
                <c:pt idx="109" formatCode="0.00">
                  <c:v>247.53089048420952</c:v>
                </c:pt>
                <c:pt idx="110" formatCode="0.00">
                  <c:v>248.98697980871884</c:v>
                </c:pt>
                <c:pt idx="111" formatCode="0.00">
                  <c:v>250.44306913322816</c:v>
                </c:pt>
                <c:pt idx="112" formatCode="0.00">
                  <c:v>251.86750434198734</c:v>
                </c:pt>
                <c:pt idx="113" formatCode="0.00">
                  <c:v>253.30776660862159</c:v>
                </c:pt>
                <c:pt idx="114" formatCode="0.00">
                  <c:v>254.76385593313091</c:v>
                </c:pt>
                <c:pt idx="115" formatCode="0.00">
                  <c:v>256.21994525764023</c:v>
                </c:pt>
                <c:pt idx="116" formatCode="0.00">
                  <c:v>257.66020752427448</c:v>
                </c:pt>
                <c:pt idx="117" formatCode="0.00">
                  <c:v>259.10046979090873</c:v>
                </c:pt>
                <c:pt idx="118" formatCode="0.00">
                  <c:v>260.55655911541805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45-42FB-B3C1-63EA5CACC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340960"/>
        <c:axId val="373341944"/>
      </c:lineChart>
      <c:dateAx>
        <c:axId val="373340960"/>
        <c:scaling>
          <c:orientation val="minMax"/>
          <c:max val="44196"/>
          <c:min val="32874"/>
        </c:scaling>
        <c:delete val="0"/>
        <c:axPos val="b"/>
        <c:min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inorGridlines>
        <c:numFmt formatCode="yyyy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373341944"/>
        <c:crosses val="autoZero"/>
        <c:auto val="1"/>
        <c:lblOffset val="100"/>
        <c:baseTimeUnit val="months"/>
        <c:majorUnit val="5"/>
        <c:majorTimeUnit val="years"/>
      </c:dateAx>
      <c:valAx>
        <c:axId val="373341944"/>
        <c:scaling>
          <c:orientation val="minMax"/>
          <c:max val="350"/>
        </c:scaling>
        <c:delete val="0"/>
        <c:axPos val="l"/>
        <c:min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inorGridlines>
        <c:numFmt formatCode="0" sourceLinked="0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373340960"/>
        <c:crosses val="autoZero"/>
        <c:crossBetween val="between"/>
        <c:minorUnit val="25"/>
      </c:valAx>
      <c:spPr>
        <a:noFill/>
        <a:ln w="6350">
          <a:solidFill>
            <a:schemeClr val="tx1"/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4313763652802573"/>
          <c:y val="0.64812629764563012"/>
          <c:w val="0.51907962756210302"/>
          <c:h val="0.21754534414541465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65331507474606E-2"/>
          <c:y val="2.736318407960199E-2"/>
          <c:w val="0.89424472110364284"/>
          <c:h val="0.88456908371528209"/>
        </c:manualLayout>
      </c:layout>
      <c:areaChart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Base</c:v>
                </c:pt>
              </c:strCache>
            </c:strRef>
          </c:tx>
          <c:spPr>
            <a:noFill/>
            <a:ln w="6350">
              <a:noFill/>
            </a:ln>
            <a:effectLst/>
          </c:spPr>
          <c:cat>
            <c:numRef>
              <c:f>Sheet1!$A$2:$A$120</c:f>
              <c:numCache>
                <c:formatCode>m/d/yyyy</c:formatCode>
                <c:ptCount val="119"/>
                <c:pt idx="0">
                  <c:v>33328</c:v>
                </c:pt>
                <c:pt idx="1">
                  <c:v>33419</c:v>
                </c:pt>
                <c:pt idx="2">
                  <c:v>33511</c:v>
                </c:pt>
                <c:pt idx="3">
                  <c:v>33603</c:v>
                </c:pt>
                <c:pt idx="4">
                  <c:v>33694</c:v>
                </c:pt>
                <c:pt idx="5">
                  <c:v>33785</c:v>
                </c:pt>
                <c:pt idx="6">
                  <c:v>33877</c:v>
                </c:pt>
                <c:pt idx="7">
                  <c:v>33969</c:v>
                </c:pt>
                <c:pt idx="8">
                  <c:v>34059</c:v>
                </c:pt>
                <c:pt idx="9">
                  <c:v>34150</c:v>
                </c:pt>
                <c:pt idx="10">
                  <c:v>34242</c:v>
                </c:pt>
                <c:pt idx="11">
                  <c:v>34334</c:v>
                </c:pt>
                <c:pt idx="12">
                  <c:v>34424</c:v>
                </c:pt>
                <c:pt idx="13">
                  <c:v>34515</c:v>
                </c:pt>
                <c:pt idx="14">
                  <c:v>34607</c:v>
                </c:pt>
                <c:pt idx="15">
                  <c:v>34699</c:v>
                </c:pt>
                <c:pt idx="16">
                  <c:v>34789</c:v>
                </c:pt>
                <c:pt idx="17">
                  <c:v>34880</c:v>
                </c:pt>
                <c:pt idx="18">
                  <c:v>34972</c:v>
                </c:pt>
                <c:pt idx="19">
                  <c:v>35064</c:v>
                </c:pt>
                <c:pt idx="20">
                  <c:v>35155</c:v>
                </c:pt>
                <c:pt idx="21">
                  <c:v>35246</c:v>
                </c:pt>
                <c:pt idx="22">
                  <c:v>35338</c:v>
                </c:pt>
                <c:pt idx="23">
                  <c:v>35430</c:v>
                </c:pt>
                <c:pt idx="24">
                  <c:v>35520</c:v>
                </c:pt>
                <c:pt idx="25">
                  <c:v>35611</c:v>
                </c:pt>
                <c:pt idx="26">
                  <c:v>35703</c:v>
                </c:pt>
                <c:pt idx="27">
                  <c:v>35795</c:v>
                </c:pt>
                <c:pt idx="28">
                  <c:v>35885</c:v>
                </c:pt>
                <c:pt idx="29">
                  <c:v>35976</c:v>
                </c:pt>
                <c:pt idx="30">
                  <c:v>36068</c:v>
                </c:pt>
                <c:pt idx="31">
                  <c:v>36160</c:v>
                </c:pt>
                <c:pt idx="32">
                  <c:v>36250</c:v>
                </c:pt>
                <c:pt idx="33">
                  <c:v>36341</c:v>
                </c:pt>
                <c:pt idx="34">
                  <c:v>36433</c:v>
                </c:pt>
                <c:pt idx="35">
                  <c:v>36525</c:v>
                </c:pt>
                <c:pt idx="36">
                  <c:v>36616</c:v>
                </c:pt>
                <c:pt idx="37">
                  <c:v>36707</c:v>
                </c:pt>
                <c:pt idx="38">
                  <c:v>36799</c:v>
                </c:pt>
                <c:pt idx="39">
                  <c:v>36891</c:v>
                </c:pt>
                <c:pt idx="40">
                  <c:v>36981</c:v>
                </c:pt>
                <c:pt idx="41">
                  <c:v>37072</c:v>
                </c:pt>
                <c:pt idx="42">
                  <c:v>37164</c:v>
                </c:pt>
                <c:pt idx="43">
                  <c:v>37256</c:v>
                </c:pt>
                <c:pt idx="44">
                  <c:v>37346</c:v>
                </c:pt>
                <c:pt idx="45">
                  <c:v>37437</c:v>
                </c:pt>
                <c:pt idx="46">
                  <c:v>37529</c:v>
                </c:pt>
                <c:pt idx="47">
                  <c:v>37621</c:v>
                </c:pt>
                <c:pt idx="48">
                  <c:v>37711</c:v>
                </c:pt>
                <c:pt idx="49">
                  <c:v>37802</c:v>
                </c:pt>
                <c:pt idx="50">
                  <c:v>37894</c:v>
                </c:pt>
                <c:pt idx="51">
                  <c:v>37986</c:v>
                </c:pt>
                <c:pt idx="52">
                  <c:v>38077</c:v>
                </c:pt>
                <c:pt idx="53">
                  <c:v>38168</c:v>
                </c:pt>
                <c:pt idx="54">
                  <c:v>38260</c:v>
                </c:pt>
                <c:pt idx="55">
                  <c:v>38352</c:v>
                </c:pt>
                <c:pt idx="56">
                  <c:v>38442</c:v>
                </c:pt>
                <c:pt idx="57">
                  <c:v>38533</c:v>
                </c:pt>
                <c:pt idx="58">
                  <c:v>38625</c:v>
                </c:pt>
                <c:pt idx="59">
                  <c:v>38717</c:v>
                </c:pt>
                <c:pt idx="60">
                  <c:v>38807</c:v>
                </c:pt>
                <c:pt idx="61">
                  <c:v>38898</c:v>
                </c:pt>
                <c:pt idx="62">
                  <c:v>38990</c:v>
                </c:pt>
                <c:pt idx="63">
                  <c:v>39082</c:v>
                </c:pt>
                <c:pt idx="64">
                  <c:v>39172</c:v>
                </c:pt>
                <c:pt idx="65">
                  <c:v>39263</c:v>
                </c:pt>
                <c:pt idx="66">
                  <c:v>39355</c:v>
                </c:pt>
                <c:pt idx="67">
                  <c:v>39447</c:v>
                </c:pt>
                <c:pt idx="68">
                  <c:v>39538</c:v>
                </c:pt>
                <c:pt idx="69">
                  <c:v>39629</c:v>
                </c:pt>
                <c:pt idx="70">
                  <c:v>39721</c:v>
                </c:pt>
                <c:pt idx="71">
                  <c:v>39813</c:v>
                </c:pt>
                <c:pt idx="72">
                  <c:v>39903</c:v>
                </c:pt>
                <c:pt idx="73">
                  <c:v>39994</c:v>
                </c:pt>
                <c:pt idx="74">
                  <c:v>40086</c:v>
                </c:pt>
                <c:pt idx="75">
                  <c:v>40178</c:v>
                </c:pt>
                <c:pt idx="76">
                  <c:v>40268</c:v>
                </c:pt>
                <c:pt idx="77">
                  <c:v>40359</c:v>
                </c:pt>
                <c:pt idx="78">
                  <c:v>40451</c:v>
                </c:pt>
                <c:pt idx="79">
                  <c:v>40543</c:v>
                </c:pt>
                <c:pt idx="80">
                  <c:v>40633</c:v>
                </c:pt>
                <c:pt idx="81">
                  <c:v>40724</c:v>
                </c:pt>
                <c:pt idx="82">
                  <c:v>40816</c:v>
                </c:pt>
                <c:pt idx="83">
                  <c:v>40908</c:v>
                </c:pt>
                <c:pt idx="84">
                  <c:v>40999</c:v>
                </c:pt>
                <c:pt idx="85">
                  <c:v>41090</c:v>
                </c:pt>
                <c:pt idx="86">
                  <c:v>41182</c:v>
                </c:pt>
                <c:pt idx="87">
                  <c:v>41274</c:v>
                </c:pt>
                <c:pt idx="88">
                  <c:v>41364</c:v>
                </c:pt>
                <c:pt idx="89">
                  <c:v>41455</c:v>
                </c:pt>
                <c:pt idx="90">
                  <c:v>41547</c:v>
                </c:pt>
                <c:pt idx="91">
                  <c:v>41639</c:v>
                </c:pt>
                <c:pt idx="92">
                  <c:v>41729</c:v>
                </c:pt>
                <c:pt idx="93">
                  <c:v>41820</c:v>
                </c:pt>
                <c:pt idx="94">
                  <c:v>41912</c:v>
                </c:pt>
                <c:pt idx="95">
                  <c:v>42004</c:v>
                </c:pt>
                <c:pt idx="96">
                  <c:v>42094</c:v>
                </c:pt>
                <c:pt idx="97">
                  <c:v>42185</c:v>
                </c:pt>
                <c:pt idx="98">
                  <c:v>42277</c:v>
                </c:pt>
                <c:pt idx="99">
                  <c:v>42369</c:v>
                </c:pt>
                <c:pt idx="100">
                  <c:v>42460</c:v>
                </c:pt>
                <c:pt idx="101">
                  <c:v>42551</c:v>
                </c:pt>
                <c:pt idx="102">
                  <c:v>42643</c:v>
                </c:pt>
                <c:pt idx="103">
                  <c:v>42735</c:v>
                </c:pt>
                <c:pt idx="104">
                  <c:v>42825</c:v>
                </c:pt>
                <c:pt idx="105">
                  <c:v>42916</c:v>
                </c:pt>
                <c:pt idx="106">
                  <c:v>43008</c:v>
                </c:pt>
                <c:pt idx="107">
                  <c:v>43100</c:v>
                </c:pt>
                <c:pt idx="108">
                  <c:v>43190</c:v>
                </c:pt>
                <c:pt idx="109">
                  <c:v>43281</c:v>
                </c:pt>
                <c:pt idx="110">
                  <c:v>43373</c:v>
                </c:pt>
                <c:pt idx="111">
                  <c:v>43465</c:v>
                </c:pt>
                <c:pt idx="112">
                  <c:v>43555</c:v>
                </c:pt>
                <c:pt idx="113">
                  <c:v>43646</c:v>
                </c:pt>
                <c:pt idx="114">
                  <c:v>43738</c:v>
                </c:pt>
                <c:pt idx="115">
                  <c:v>43830</c:v>
                </c:pt>
                <c:pt idx="116">
                  <c:v>43921</c:v>
                </c:pt>
                <c:pt idx="117">
                  <c:v>44012</c:v>
                </c:pt>
                <c:pt idx="118">
                  <c:v>44104</c:v>
                </c:pt>
              </c:numCache>
            </c:numRef>
          </c:cat>
          <c:val>
            <c:numRef>
              <c:f>Sheet1!$E$2:$E$120</c:f>
              <c:numCache>
                <c:formatCode>0.00</c:formatCode>
                <c:ptCount val="119"/>
                <c:pt idx="0">
                  <c:v>87.813088518126705</c:v>
                </c:pt>
                <c:pt idx="1">
                  <c:v>89.464623143907758</c:v>
                </c:pt>
                <c:pt idx="2">
                  <c:v>91.1343065018403</c:v>
                </c:pt>
                <c:pt idx="3">
                  <c:v>92.803989859772827</c:v>
                </c:pt>
                <c:pt idx="4">
                  <c:v>94.45552448555388</c:v>
                </c:pt>
                <c:pt idx="5">
                  <c:v>96.107059111335005</c:v>
                </c:pt>
                <c:pt idx="6">
                  <c:v>96.08</c:v>
                </c:pt>
                <c:pt idx="7">
                  <c:v>94.64</c:v>
                </c:pt>
                <c:pt idx="8">
                  <c:v>93.19</c:v>
                </c:pt>
                <c:pt idx="9">
                  <c:v>91.83</c:v>
                </c:pt>
                <c:pt idx="10">
                  <c:v>90.49</c:v>
                </c:pt>
                <c:pt idx="11">
                  <c:v>89.66</c:v>
                </c:pt>
                <c:pt idx="12">
                  <c:v>88.65</c:v>
                </c:pt>
                <c:pt idx="13">
                  <c:v>88.85</c:v>
                </c:pt>
                <c:pt idx="14">
                  <c:v>88.46</c:v>
                </c:pt>
                <c:pt idx="15">
                  <c:v>88.2</c:v>
                </c:pt>
                <c:pt idx="16">
                  <c:v>87.75</c:v>
                </c:pt>
                <c:pt idx="17">
                  <c:v>87.34</c:v>
                </c:pt>
                <c:pt idx="18">
                  <c:v>87.03</c:v>
                </c:pt>
                <c:pt idx="19">
                  <c:v>86.6</c:v>
                </c:pt>
                <c:pt idx="20">
                  <c:v>86.5</c:v>
                </c:pt>
                <c:pt idx="21">
                  <c:v>86.16</c:v>
                </c:pt>
                <c:pt idx="22">
                  <c:v>86.32</c:v>
                </c:pt>
                <c:pt idx="23">
                  <c:v>86.43</c:v>
                </c:pt>
                <c:pt idx="24">
                  <c:v>86.8</c:v>
                </c:pt>
                <c:pt idx="25">
                  <c:v>87.43</c:v>
                </c:pt>
                <c:pt idx="26">
                  <c:v>88.52</c:v>
                </c:pt>
                <c:pt idx="27">
                  <c:v>89.91</c:v>
                </c:pt>
                <c:pt idx="28">
                  <c:v>91.79</c:v>
                </c:pt>
                <c:pt idx="29">
                  <c:v>93.89</c:v>
                </c:pt>
                <c:pt idx="30">
                  <c:v>95.83</c:v>
                </c:pt>
                <c:pt idx="31">
                  <c:v>98.03</c:v>
                </c:pt>
                <c:pt idx="32">
                  <c:v>100.1</c:v>
                </c:pt>
                <c:pt idx="33">
                  <c:v>103.16</c:v>
                </c:pt>
                <c:pt idx="34">
                  <c:v>104.82</c:v>
                </c:pt>
                <c:pt idx="35">
                  <c:v>107.82</c:v>
                </c:pt>
                <c:pt idx="36">
                  <c:v>111.71</c:v>
                </c:pt>
                <c:pt idx="37">
                  <c:v>115.59</c:v>
                </c:pt>
                <c:pt idx="38">
                  <c:v>119.31</c:v>
                </c:pt>
                <c:pt idx="39">
                  <c:v>123.96</c:v>
                </c:pt>
                <c:pt idx="40">
                  <c:v>127.56</c:v>
                </c:pt>
                <c:pt idx="41">
                  <c:v>129.87</c:v>
                </c:pt>
                <c:pt idx="42">
                  <c:v>132.79</c:v>
                </c:pt>
                <c:pt idx="43">
                  <c:v>135.35</c:v>
                </c:pt>
                <c:pt idx="44">
                  <c:v>139.93</c:v>
                </c:pt>
                <c:pt idx="45">
                  <c:v>145.99</c:v>
                </c:pt>
                <c:pt idx="46">
                  <c:v>152.19</c:v>
                </c:pt>
                <c:pt idx="47">
                  <c:v>158.22</c:v>
                </c:pt>
                <c:pt idx="48">
                  <c:v>163.43</c:v>
                </c:pt>
                <c:pt idx="49">
                  <c:v>169.0105161636715</c:v>
                </c:pt>
                <c:pt idx="50">
                  <c:v>170.68019952160401</c:v>
                </c:pt>
                <c:pt idx="51">
                  <c:v>172.34988287953641</c:v>
                </c:pt>
                <c:pt idx="52">
                  <c:v>174.00141750531762</c:v>
                </c:pt>
                <c:pt idx="53">
                  <c:v>175.65295213109866</c:v>
                </c:pt>
                <c:pt idx="54">
                  <c:v>177.3226354890312</c:v>
                </c:pt>
                <c:pt idx="55">
                  <c:v>178.99231884696374</c:v>
                </c:pt>
                <c:pt idx="56">
                  <c:v>180.62570474059331</c:v>
                </c:pt>
                <c:pt idx="57">
                  <c:v>182.27723936637449</c:v>
                </c:pt>
                <c:pt idx="58">
                  <c:v>183.94692272430703</c:v>
                </c:pt>
                <c:pt idx="59">
                  <c:v>185.61660608223943</c:v>
                </c:pt>
                <c:pt idx="60">
                  <c:v>187.24999197586911</c:v>
                </c:pt>
                <c:pt idx="61">
                  <c:v>188.90152660165018</c:v>
                </c:pt>
                <c:pt idx="62">
                  <c:v>190.57120995958272</c:v>
                </c:pt>
                <c:pt idx="63">
                  <c:v>192.24089331751523</c:v>
                </c:pt>
                <c:pt idx="64">
                  <c:v>193.87427921114494</c:v>
                </c:pt>
                <c:pt idx="65">
                  <c:v>195.52581383692601</c:v>
                </c:pt>
                <c:pt idx="66">
                  <c:v>197.19549719485852</c:v>
                </c:pt>
                <c:pt idx="67">
                  <c:v>198.86518055279106</c:v>
                </c:pt>
                <c:pt idx="68">
                  <c:v>200.51671517857213</c:v>
                </c:pt>
                <c:pt idx="69">
                  <c:v>188.44</c:v>
                </c:pt>
                <c:pt idx="70">
                  <c:v>174.31</c:v>
                </c:pt>
                <c:pt idx="71">
                  <c:v>162.13</c:v>
                </c:pt>
                <c:pt idx="72">
                  <c:v>152.91999999999999</c:v>
                </c:pt>
                <c:pt idx="73">
                  <c:v>148.74</c:v>
                </c:pt>
                <c:pt idx="74">
                  <c:v>150.38999999999999</c:v>
                </c:pt>
                <c:pt idx="75">
                  <c:v>152.71</c:v>
                </c:pt>
                <c:pt idx="76">
                  <c:v>152.94999999999999</c:v>
                </c:pt>
                <c:pt idx="77">
                  <c:v>153.01</c:v>
                </c:pt>
                <c:pt idx="78">
                  <c:v>149.27000000000001</c:v>
                </c:pt>
                <c:pt idx="79">
                  <c:v>147.35</c:v>
                </c:pt>
                <c:pt idx="80">
                  <c:v>146.18</c:v>
                </c:pt>
                <c:pt idx="81">
                  <c:v>144.32</c:v>
                </c:pt>
                <c:pt idx="82">
                  <c:v>143.32</c:v>
                </c:pt>
                <c:pt idx="83">
                  <c:v>143.31</c:v>
                </c:pt>
                <c:pt idx="84">
                  <c:v>144.82</c:v>
                </c:pt>
                <c:pt idx="85">
                  <c:v>148.78</c:v>
                </c:pt>
                <c:pt idx="86">
                  <c:v>153.56</c:v>
                </c:pt>
                <c:pt idx="87">
                  <c:v>160.11000000000001</c:v>
                </c:pt>
                <c:pt idx="88">
                  <c:v>168.15</c:v>
                </c:pt>
                <c:pt idx="89">
                  <c:v>176.9</c:v>
                </c:pt>
                <c:pt idx="90">
                  <c:v>185.4</c:v>
                </c:pt>
                <c:pt idx="91">
                  <c:v>191.55</c:v>
                </c:pt>
                <c:pt idx="92">
                  <c:v>196.5</c:v>
                </c:pt>
                <c:pt idx="93">
                  <c:v>200.42</c:v>
                </c:pt>
                <c:pt idx="94">
                  <c:v>204.23</c:v>
                </c:pt>
                <c:pt idx="95">
                  <c:v>208.07</c:v>
                </c:pt>
                <c:pt idx="96">
                  <c:v>212.24</c:v>
                </c:pt>
                <c:pt idx="97">
                  <c:v>216.34</c:v>
                </c:pt>
                <c:pt idx="98">
                  <c:v>219.89</c:v>
                </c:pt>
                <c:pt idx="99">
                  <c:v>223.6</c:v>
                </c:pt>
                <c:pt idx="100">
                  <c:v>228.31</c:v>
                </c:pt>
                <c:pt idx="101">
                  <c:v>231.68</c:v>
                </c:pt>
                <c:pt idx="102">
                  <c:v>236.46</c:v>
                </c:pt>
                <c:pt idx="103">
                  <c:v>240.99</c:v>
                </c:pt>
                <c:pt idx="104">
                  <c:v>245.74</c:v>
                </c:pt>
                <c:pt idx="105">
                  <c:v>250.48</c:v>
                </c:pt>
                <c:pt idx="106">
                  <c:v>255.38</c:v>
                </c:pt>
                <c:pt idx="107">
                  <c:v>260.93</c:v>
                </c:pt>
                <c:pt idx="108">
                  <c:v>265.11</c:v>
                </c:pt>
                <c:pt idx="109">
                  <c:v>268.44741962141381</c:v>
                </c:pt>
                <c:pt idx="110">
                  <c:v>270.11710297934638</c:v>
                </c:pt>
                <c:pt idx="111">
                  <c:v>271.7867863372789</c:v>
                </c:pt>
                <c:pt idx="112">
                  <c:v>273.42017223090858</c:v>
                </c:pt>
                <c:pt idx="113">
                  <c:v>275.07170685668967</c:v>
                </c:pt>
                <c:pt idx="114">
                  <c:v>276.74139021462219</c:v>
                </c:pt>
                <c:pt idx="115">
                  <c:v>278.4110735725547</c:v>
                </c:pt>
                <c:pt idx="116">
                  <c:v>280.06260819833579</c:v>
                </c:pt>
                <c:pt idx="117">
                  <c:v>281.71414282411683</c:v>
                </c:pt>
                <c:pt idx="118">
                  <c:v>283.38382618204935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45-42FB-B3C1-63EA5CACC79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Bubble</c:v>
                </c:pt>
              </c:strCache>
            </c:strRef>
          </c:tx>
          <c:spPr>
            <a:solidFill>
              <a:srgbClr val="FF0000">
                <a:alpha val="25000"/>
              </a:srgbClr>
            </a:solidFill>
            <a:ln>
              <a:noFill/>
            </a:ln>
            <a:effectLst/>
          </c:spPr>
          <c:cat>
            <c:numRef>
              <c:f>Sheet1!$A$2:$A$120</c:f>
              <c:numCache>
                <c:formatCode>m/d/yyyy</c:formatCode>
                <c:ptCount val="119"/>
                <c:pt idx="0">
                  <c:v>33328</c:v>
                </c:pt>
                <c:pt idx="1">
                  <c:v>33419</c:v>
                </c:pt>
                <c:pt idx="2">
                  <c:v>33511</c:v>
                </c:pt>
                <c:pt idx="3">
                  <c:v>33603</c:v>
                </c:pt>
                <c:pt idx="4">
                  <c:v>33694</c:v>
                </c:pt>
                <c:pt idx="5">
                  <c:v>33785</c:v>
                </c:pt>
                <c:pt idx="6">
                  <c:v>33877</c:v>
                </c:pt>
                <c:pt idx="7">
                  <c:v>33969</c:v>
                </c:pt>
                <c:pt idx="8">
                  <c:v>34059</c:v>
                </c:pt>
                <c:pt idx="9">
                  <c:v>34150</c:v>
                </c:pt>
                <c:pt idx="10">
                  <c:v>34242</c:v>
                </c:pt>
                <c:pt idx="11">
                  <c:v>34334</c:v>
                </c:pt>
                <c:pt idx="12">
                  <c:v>34424</c:v>
                </c:pt>
                <c:pt idx="13">
                  <c:v>34515</c:v>
                </c:pt>
                <c:pt idx="14">
                  <c:v>34607</c:v>
                </c:pt>
                <c:pt idx="15">
                  <c:v>34699</c:v>
                </c:pt>
                <c:pt idx="16">
                  <c:v>34789</c:v>
                </c:pt>
                <c:pt idx="17">
                  <c:v>34880</c:v>
                </c:pt>
                <c:pt idx="18">
                  <c:v>34972</c:v>
                </c:pt>
                <c:pt idx="19">
                  <c:v>35064</c:v>
                </c:pt>
                <c:pt idx="20">
                  <c:v>35155</c:v>
                </c:pt>
                <c:pt idx="21">
                  <c:v>35246</c:v>
                </c:pt>
                <c:pt idx="22">
                  <c:v>35338</c:v>
                </c:pt>
                <c:pt idx="23">
                  <c:v>35430</c:v>
                </c:pt>
                <c:pt idx="24">
                  <c:v>35520</c:v>
                </c:pt>
                <c:pt idx="25">
                  <c:v>35611</c:v>
                </c:pt>
                <c:pt idx="26">
                  <c:v>35703</c:v>
                </c:pt>
                <c:pt idx="27">
                  <c:v>35795</c:v>
                </c:pt>
                <c:pt idx="28">
                  <c:v>35885</c:v>
                </c:pt>
                <c:pt idx="29">
                  <c:v>35976</c:v>
                </c:pt>
                <c:pt idx="30">
                  <c:v>36068</c:v>
                </c:pt>
                <c:pt idx="31">
                  <c:v>36160</c:v>
                </c:pt>
                <c:pt idx="32">
                  <c:v>36250</c:v>
                </c:pt>
                <c:pt idx="33">
                  <c:v>36341</c:v>
                </c:pt>
                <c:pt idx="34">
                  <c:v>36433</c:v>
                </c:pt>
                <c:pt idx="35">
                  <c:v>36525</c:v>
                </c:pt>
                <c:pt idx="36">
                  <c:v>36616</c:v>
                </c:pt>
                <c:pt idx="37">
                  <c:v>36707</c:v>
                </c:pt>
                <c:pt idx="38">
                  <c:v>36799</c:v>
                </c:pt>
                <c:pt idx="39">
                  <c:v>36891</c:v>
                </c:pt>
                <c:pt idx="40">
                  <c:v>36981</c:v>
                </c:pt>
                <c:pt idx="41">
                  <c:v>37072</c:v>
                </c:pt>
                <c:pt idx="42">
                  <c:v>37164</c:v>
                </c:pt>
                <c:pt idx="43">
                  <c:v>37256</c:v>
                </c:pt>
                <c:pt idx="44">
                  <c:v>37346</c:v>
                </c:pt>
                <c:pt idx="45">
                  <c:v>37437</c:v>
                </c:pt>
                <c:pt idx="46">
                  <c:v>37529</c:v>
                </c:pt>
                <c:pt idx="47">
                  <c:v>37621</c:v>
                </c:pt>
                <c:pt idx="48">
                  <c:v>37711</c:v>
                </c:pt>
                <c:pt idx="49">
                  <c:v>37802</c:v>
                </c:pt>
                <c:pt idx="50">
                  <c:v>37894</c:v>
                </c:pt>
                <c:pt idx="51">
                  <c:v>37986</c:v>
                </c:pt>
                <c:pt idx="52">
                  <c:v>38077</c:v>
                </c:pt>
                <c:pt idx="53">
                  <c:v>38168</c:v>
                </c:pt>
                <c:pt idx="54">
                  <c:v>38260</c:v>
                </c:pt>
                <c:pt idx="55">
                  <c:v>38352</c:v>
                </c:pt>
                <c:pt idx="56">
                  <c:v>38442</c:v>
                </c:pt>
                <c:pt idx="57">
                  <c:v>38533</c:v>
                </c:pt>
                <c:pt idx="58">
                  <c:v>38625</c:v>
                </c:pt>
                <c:pt idx="59">
                  <c:v>38717</c:v>
                </c:pt>
                <c:pt idx="60">
                  <c:v>38807</c:v>
                </c:pt>
                <c:pt idx="61">
                  <c:v>38898</c:v>
                </c:pt>
                <c:pt idx="62">
                  <c:v>38990</c:v>
                </c:pt>
                <c:pt idx="63">
                  <c:v>39082</c:v>
                </c:pt>
                <c:pt idx="64">
                  <c:v>39172</c:v>
                </c:pt>
                <c:pt idx="65">
                  <c:v>39263</c:v>
                </c:pt>
                <c:pt idx="66">
                  <c:v>39355</c:v>
                </c:pt>
                <c:pt idx="67">
                  <c:v>39447</c:v>
                </c:pt>
                <c:pt idx="68">
                  <c:v>39538</c:v>
                </c:pt>
                <c:pt idx="69">
                  <c:v>39629</c:v>
                </c:pt>
                <c:pt idx="70">
                  <c:v>39721</c:v>
                </c:pt>
                <c:pt idx="71">
                  <c:v>39813</c:v>
                </c:pt>
                <c:pt idx="72">
                  <c:v>39903</c:v>
                </c:pt>
                <c:pt idx="73">
                  <c:v>39994</c:v>
                </c:pt>
                <c:pt idx="74">
                  <c:v>40086</c:v>
                </c:pt>
                <c:pt idx="75">
                  <c:v>40178</c:v>
                </c:pt>
                <c:pt idx="76">
                  <c:v>40268</c:v>
                </c:pt>
                <c:pt idx="77">
                  <c:v>40359</c:v>
                </c:pt>
                <c:pt idx="78">
                  <c:v>40451</c:v>
                </c:pt>
                <c:pt idx="79">
                  <c:v>40543</c:v>
                </c:pt>
                <c:pt idx="80">
                  <c:v>40633</c:v>
                </c:pt>
                <c:pt idx="81">
                  <c:v>40724</c:v>
                </c:pt>
                <c:pt idx="82">
                  <c:v>40816</c:v>
                </c:pt>
                <c:pt idx="83">
                  <c:v>40908</c:v>
                </c:pt>
                <c:pt idx="84">
                  <c:v>40999</c:v>
                </c:pt>
                <c:pt idx="85">
                  <c:v>41090</c:v>
                </c:pt>
                <c:pt idx="86">
                  <c:v>41182</c:v>
                </c:pt>
                <c:pt idx="87">
                  <c:v>41274</c:v>
                </c:pt>
                <c:pt idx="88">
                  <c:v>41364</c:v>
                </c:pt>
                <c:pt idx="89">
                  <c:v>41455</c:v>
                </c:pt>
                <c:pt idx="90">
                  <c:v>41547</c:v>
                </c:pt>
                <c:pt idx="91">
                  <c:v>41639</c:v>
                </c:pt>
                <c:pt idx="92">
                  <c:v>41729</c:v>
                </c:pt>
                <c:pt idx="93">
                  <c:v>41820</c:v>
                </c:pt>
                <c:pt idx="94">
                  <c:v>41912</c:v>
                </c:pt>
                <c:pt idx="95">
                  <c:v>42004</c:v>
                </c:pt>
                <c:pt idx="96">
                  <c:v>42094</c:v>
                </c:pt>
                <c:pt idx="97">
                  <c:v>42185</c:v>
                </c:pt>
                <c:pt idx="98">
                  <c:v>42277</c:v>
                </c:pt>
                <c:pt idx="99">
                  <c:v>42369</c:v>
                </c:pt>
                <c:pt idx="100">
                  <c:v>42460</c:v>
                </c:pt>
                <c:pt idx="101">
                  <c:v>42551</c:v>
                </c:pt>
                <c:pt idx="102">
                  <c:v>42643</c:v>
                </c:pt>
                <c:pt idx="103">
                  <c:v>42735</c:v>
                </c:pt>
                <c:pt idx="104">
                  <c:v>42825</c:v>
                </c:pt>
                <c:pt idx="105">
                  <c:v>42916</c:v>
                </c:pt>
                <c:pt idx="106">
                  <c:v>43008</c:v>
                </c:pt>
                <c:pt idx="107">
                  <c:v>43100</c:v>
                </c:pt>
                <c:pt idx="108">
                  <c:v>43190</c:v>
                </c:pt>
                <c:pt idx="109">
                  <c:v>43281</c:v>
                </c:pt>
                <c:pt idx="110">
                  <c:v>43373</c:v>
                </c:pt>
                <c:pt idx="111">
                  <c:v>43465</c:v>
                </c:pt>
                <c:pt idx="112">
                  <c:v>43555</c:v>
                </c:pt>
                <c:pt idx="113">
                  <c:v>43646</c:v>
                </c:pt>
                <c:pt idx="114">
                  <c:v>43738</c:v>
                </c:pt>
                <c:pt idx="115">
                  <c:v>43830</c:v>
                </c:pt>
                <c:pt idx="116">
                  <c:v>43921</c:v>
                </c:pt>
                <c:pt idx="117">
                  <c:v>44012</c:v>
                </c:pt>
                <c:pt idx="118">
                  <c:v>44104</c:v>
                </c:pt>
              </c:numCache>
            </c:numRef>
          </c:cat>
          <c:val>
            <c:numRef>
              <c:f>Sheet1!$F$2:$F$120</c:f>
              <c:numCache>
                <c:formatCode>0.00</c:formatCode>
                <c:ptCount val="1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0.89948383632849982</c:v>
                </c:pt>
                <c:pt idx="50">
                  <c:v>7.0698004783959902</c:v>
                </c:pt>
                <c:pt idx="51">
                  <c:v>15.37011712046359</c:v>
                </c:pt>
                <c:pt idx="52">
                  <c:v>25.038582494682373</c:v>
                </c:pt>
                <c:pt idx="53">
                  <c:v>36.877047868901343</c:v>
                </c:pt>
                <c:pt idx="54">
                  <c:v>47.777364510968795</c:v>
                </c:pt>
                <c:pt idx="55">
                  <c:v>57.447681153036257</c:v>
                </c:pt>
                <c:pt idx="56">
                  <c:v>68.754295259406689</c:v>
                </c:pt>
                <c:pt idx="57">
                  <c:v>78.582760633625526</c:v>
                </c:pt>
                <c:pt idx="58">
                  <c:v>87.633077275692955</c:v>
                </c:pt>
                <c:pt idx="59">
                  <c:v>94.003393917760576</c:v>
                </c:pt>
                <c:pt idx="60">
                  <c:v>97.470008024130919</c:v>
                </c:pt>
                <c:pt idx="61">
                  <c:v>95.338473398349834</c:v>
                </c:pt>
                <c:pt idx="62">
                  <c:v>89.418790040417292</c:v>
                </c:pt>
                <c:pt idx="63">
                  <c:v>84.359106682484793</c:v>
                </c:pt>
                <c:pt idx="64">
                  <c:v>78.115720788855072</c:v>
                </c:pt>
                <c:pt idx="65">
                  <c:v>64.224186163073995</c:v>
                </c:pt>
                <c:pt idx="66">
                  <c:v>47.564502805141473</c:v>
                </c:pt>
                <c:pt idx="67">
                  <c:v>26.574819447208938</c:v>
                </c:pt>
                <c:pt idx="68">
                  <c:v>4.6832848214278613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0.43258037858618081</c:v>
                </c:pt>
                <c:pt idx="110">
                  <c:v>2.6328970206536155</c:v>
                </c:pt>
                <c:pt idx="111">
                  <c:v>3.5532136627210775</c:v>
                </c:pt>
                <c:pt idx="112">
                  <c:v>5.0998277690914051</c:v>
                </c:pt>
                <c:pt idx="113">
                  <c:v>6.5182931433103022</c:v>
                </c:pt>
                <c:pt idx="114">
                  <c:v>7.1586097853777915</c:v>
                </c:pt>
                <c:pt idx="115">
                  <c:v>8.4689264274452967</c:v>
                </c:pt>
                <c:pt idx="116">
                  <c:v>12.107391801664221</c:v>
                </c:pt>
                <c:pt idx="117">
                  <c:v>12.075857175883186</c:v>
                </c:pt>
                <c:pt idx="118">
                  <c:v>20.726173817950666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45-42FB-B3C1-63EA5CACC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40960"/>
        <c:axId val="373341944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FHFA Index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Sheet1!$A$2:$A$120</c:f>
              <c:numCache>
                <c:formatCode>m/d/yyyy</c:formatCode>
                <c:ptCount val="119"/>
                <c:pt idx="0">
                  <c:v>33328</c:v>
                </c:pt>
                <c:pt idx="1">
                  <c:v>33419</c:v>
                </c:pt>
                <c:pt idx="2">
                  <c:v>33511</c:v>
                </c:pt>
                <c:pt idx="3">
                  <c:v>33603</c:v>
                </c:pt>
                <c:pt idx="4">
                  <c:v>33694</c:v>
                </c:pt>
                <c:pt idx="5">
                  <c:v>33785</c:v>
                </c:pt>
                <c:pt idx="6">
                  <c:v>33877</c:v>
                </c:pt>
                <c:pt idx="7">
                  <c:v>33969</c:v>
                </c:pt>
                <c:pt idx="8">
                  <c:v>34059</c:v>
                </c:pt>
                <c:pt idx="9">
                  <c:v>34150</c:v>
                </c:pt>
                <c:pt idx="10">
                  <c:v>34242</c:v>
                </c:pt>
                <c:pt idx="11">
                  <c:v>34334</c:v>
                </c:pt>
                <c:pt idx="12">
                  <c:v>34424</c:v>
                </c:pt>
                <c:pt idx="13">
                  <c:v>34515</c:v>
                </c:pt>
                <c:pt idx="14">
                  <c:v>34607</c:v>
                </c:pt>
                <c:pt idx="15">
                  <c:v>34699</c:v>
                </c:pt>
                <c:pt idx="16">
                  <c:v>34789</c:v>
                </c:pt>
                <c:pt idx="17">
                  <c:v>34880</c:v>
                </c:pt>
                <c:pt idx="18">
                  <c:v>34972</c:v>
                </c:pt>
                <c:pt idx="19">
                  <c:v>35064</c:v>
                </c:pt>
                <c:pt idx="20">
                  <c:v>35155</c:v>
                </c:pt>
                <c:pt idx="21">
                  <c:v>35246</c:v>
                </c:pt>
                <c:pt idx="22">
                  <c:v>35338</c:v>
                </c:pt>
                <c:pt idx="23">
                  <c:v>35430</c:v>
                </c:pt>
                <c:pt idx="24">
                  <c:v>35520</c:v>
                </c:pt>
                <c:pt idx="25">
                  <c:v>35611</c:v>
                </c:pt>
                <c:pt idx="26">
                  <c:v>35703</c:v>
                </c:pt>
                <c:pt idx="27">
                  <c:v>35795</c:v>
                </c:pt>
                <c:pt idx="28">
                  <c:v>35885</c:v>
                </c:pt>
                <c:pt idx="29">
                  <c:v>35976</c:v>
                </c:pt>
                <c:pt idx="30">
                  <c:v>36068</c:v>
                </c:pt>
                <c:pt idx="31">
                  <c:v>36160</c:v>
                </c:pt>
                <c:pt idx="32">
                  <c:v>36250</c:v>
                </c:pt>
                <c:pt idx="33">
                  <c:v>36341</c:v>
                </c:pt>
                <c:pt idx="34">
                  <c:v>36433</c:v>
                </c:pt>
                <c:pt idx="35">
                  <c:v>36525</c:v>
                </c:pt>
                <c:pt idx="36">
                  <c:v>36616</c:v>
                </c:pt>
                <c:pt idx="37">
                  <c:v>36707</c:v>
                </c:pt>
                <c:pt idx="38">
                  <c:v>36799</c:v>
                </c:pt>
                <c:pt idx="39">
                  <c:v>36891</c:v>
                </c:pt>
                <c:pt idx="40">
                  <c:v>36981</c:v>
                </c:pt>
                <c:pt idx="41">
                  <c:v>37072</c:v>
                </c:pt>
                <c:pt idx="42">
                  <c:v>37164</c:v>
                </c:pt>
                <c:pt idx="43">
                  <c:v>37256</c:v>
                </c:pt>
                <c:pt idx="44">
                  <c:v>37346</c:v>
                </c:pt>
                <c:pt idx="45">
                  <c:v>37437</c:v>
                </c:pt>
                <c:pt idx="46">
                  <c:v>37529</c:v>
                </c:pt>
                <c:pt idx="47">
                  <c:v>37621</c:v>
                </c:pt>
                <c:pt idx="48">
                  <c:v>37711</c:v>
                </c:pt>
                <c:pt idx="49">
                  <c:v>37802</c:v>
                </c:pt>
                <c:pt idx="50">
                  <c:v>37894</c:v>
                </c:pt>
                <c:pt idx="51">
                  <c:v>37986</c:v>
                </c:pt>
                <c:pt idx="52">
                  <c:v>38077</c:v>
                </c:pt>
                <c:pt idx="53">
                  <c:v>38168</c:v>
                </c:pt>
                <c:pt idx="54">
                  <c:v>38260</c:v>
                </c:pt>
                <c:pt idx="55">
                  <c:v>38352</c:v>
                </c:pt>
                <c:pt idx="56">
                  <c:v>38442</c:v>
                </c:pt>
                <c:pt idx="57">
                  <c:v>38533</c:v>
                </c:pt>
                <c:pt idx="58">
                  <c:v>38625</c:v>
                </c:pt>
                <c:pt idx="59">
                  <c:v>38717</c:v>
                </c:pt>
                <c:pt idx="60">
                  <c:v>38807</c:v>
                </c:pt>
                <c:pt idx="61">
                  <c:v>38898</c:v>
                </c:pt>
                <c:pt idx="62">
                  <c:v>38990</c:v>
                </c:pt>
                <c:pt idx="63">
                  <c:v>39082</c:v>
                </c:pt>
                <c:pt idx="64">
                  <c:v>39172</c:v>
                </c:pt>
                <c:pt idx="65">
                  <c:v>39263</c:v>
                </c:pt>
                <c:pt idx="66">
                  <c:v>39355</c:v>
                </c:pt>
                <c:pt idx="67">
                  <c:v>39447</c:v>
                </c:pt>
                <c:pt idx="68">
                  <c:v>39538</c:v>
                </c:pt>
                <c:pt idx="69">
                  <c:v>39629</c:v>
                </c:pt>
                <c:pt idx="70">
                  <c:v>39721</c:v>
                </c:pt>
                <c:pt idx="71">
                  <c:v>39813</c:v>
                </c:pt>
                <c:pt idx="72">
                  <c:v>39903</c:v>
                </c:pt>
                <c:pt idx="73">
                  <c:v>39994</c:v>
                </c:pt>
                <c:pt idx="74">
                  <c:v>40086</c:v>
                </c:pt>
                <c:pt idx="75">
                  <c:v>40178</c:v>
                </c:pt>
                <c:pt idx="76">
                  <c:v>40268</c:v>
                </c:pt>
                <c:pt idx="77">
                  <c:v>40359</c:v>
                </c:pt>
                <c:pt idx="78">
                  <c:v>40451</c:v>
                </c:pt>
                <c:pt idx="79">
                  <c:v>40543</c:v>
                </c:pt>
                <c:pt idx="80">
                  <c:v>40633</c:v>
                </c:pt>
                <c:pt idx="81">
                  <c:v>40724</c:v>
                </c:pt>
                <c:pt idx="82">
                  <c:v>40816</c:v>
                </c:pt>
                <c:pt idx="83">
                  <c:v>40908</c:v>
                </c:pt>
                <c:pt idx="84">
                  <c:v>40999</c:v>
                </c:pt>
                <c:pt idx="85">
                  <c:v>41090</c:v>
                </c:pt>
                <c:pt idx="86">
                  <c:v>41182</c:v>
                </c:pt>
                <c:pt idx="87">
                  <c:v>41274</c:v>
                </c:pt>
                <c:pt idx="88">
                  <c:v>41364</c:v>
                </c:pt>
                <c:pt idx="89">
                  <c:v>41455</c:v>
                </c:pt>
                <c:pt idx="90">
                  <c:v>41547</c:v>
                </c:pt>
                <c:pt idx="91">
                  <c:v>41639</c:v>
                </c:pt>
                <c:pt idx="92">
                  <c:v>41729</c:v>
                </c:pt>
                <c:pt idx="93">
                  <c:v>41820</c:v>
                </c:pt>
                <c:pt idx="94">
                  <c:v>41912</c:v>
                </c:pt>
                <c:pt idx="95">
                  <c:v>42004</c:v>
                </c:pt>
                <c:pt idx="96">
                  <c:v>42094</c:v>
                </c:pt>
                <c:pt idx="97">
                  <c:v>42185</c:v>
                </c:pt>
                <c:pt idx="98">
                  <c:v>42277</c:v>
                </c:pt>
                <c:pt idx="99">
                  <c:v>42369</c:v>
                </c:pt>
                <c:pt idx="100">
                  <c:v>42460</c:v>
                </c:pt>
                <c:pt idx="101">
                  <c:v>42551</c:v>
                </c:pt>
                <c:pt idx="102">
                  <c:v>42643</c:v>
                </c:pt>
                <c:pt idx="103">
                  <c:v>42735</c:v>
                </c:pt>
                <c:pt idx="104">
                  <c:v>42825</c:v>
                </c:pt>
                <c:pt idx="105">
                  <c:v>42916</c:v>
                </c:pt>
                <c:pt idx="106">
                  <c:v>43008</c:v>
                </c:pt>
                <c:pt idx="107">
                  <c:v>43100</c:v>
                </c:pt>
                <c:pt idx="108">
                  <c:v>43190</c:v>
                </c:pt>
                <c:pt idx="109">
                  <c:v>43281</c:v>
                </c:pt>
                <c:pt idx="110">
                  <c:v>43373</c:v>
                </c:pt>
                <c:pt idx="111">
                  <c:v>43465</c:v>
                </c:pt>
                <c:pt idx="112">
                  <c:v>43555</c:v>
                </c:pt>
                <c:pt idx="113">
                  <c:v>43646</c:v>
                </c:pt>
                <c:pt idx="114">
                  <c:v>43738</c:v>
                </c:pt>
                <c:pt idx="115">
                  <c:v>43830</c:v>
                </c:pt>
                <c:pt idx="116">
                  <c:v>43921</c:v>
                </c:pt>
                <c:pt idx="117">
                  <c:v>44012</c:v>
                </c:pt>
                <c:pt idx="118">
                  <c:v>44104</c:v>
                </c:pt>
              </c:numCache>
            </c:numRef>
          </c:cat>
          <c:val>
            <c:numRef>
              <c:f>Sheet1!$B$2:$B$120</c:f>
              <c:numCache>
                <c:formatCode>0.00</c:formatCode>
                <c:ptCount val="119"/>
                <c:pt idx="0">
                  <c:v>100</c:v>
                </c:pt>
                <c:pt idx="1">
                  <c:v>99.63</c:v>
                </c:pt>
                <c:pt idx="2">
                  <c:v>99.47</c:v>
                </c:pt>
                <c:pt idx="3">
                  <c:v>99.21</c:v>
                </c:pt>
                <c:pt idx="4">
                  <c:v>98.47</c:v>
                </c:pt>
                <c:pt idx="5">
                  <c:v>96.6</c:v>
                </c:pt>
                <c:pt idx="6">
                  <c:v>96.08</c:v>
                </c:pt>
                <c:pt idx="7">
                  <c:v>94.64</c:v>
                </c:pt>
                <c:pt idx="8">
                  <c:v>93.19</c:v>
                </c:pt>
                <c:pt idx="9">
                  <c:v>91.83</c:v>
                </c:pt>
                <c:pt idx="10">
                  <c:v>90.49</c:v>
                </c:pt>
                <c:pt idx="11">
                  <c:v>89.66</c:v>
                </c:pt>
                <c:pt idx="12">
                  <c:v>88.65</c:v>
                </c:pt>
                <c:pt idx="13">
                  <c:v>88.85</c:v>
                </c:pt>
                <c:pt idx="14">
                  <c:v>88.46</c:v>
                </c:pt>
                <c:pt idx="15">
                  <c:v>88.2</c:v>
                </c:pt>
                <c:pt idx="16">
                  <c:v>87.75</c:v>
                </c:pt>
                <c:pt idx="17">
                  <c:v>87.34</c:v>
                </c:pt>
                <c:pt idx="18">
                  <c:v>87.03</c:v>
                </c:pt>
                <c:pt idx="19">
                  <c:v>86.6</c:v>
                </c:pt>
                <c:pt idx="20">
                  <c:v>86.5</c:v>
                </c:pt>
                <c:pt idx="21">
                  <c:v>86.16</c:v>
                </c:pt>
                <c:pt idx="22">
                  <c:v>86.32</c:v>
                </c:pt>
                <c:pt idx="23">
                  <c:v>86.43</c:v>
                </c:pt>
                <c:pt idx="24">
                  <c:v>86.8</c:v>
                </c:pt>
                <c:pt idx="25">
                  <c:v>87.43</c:v>
                </c:pt>
                <c:pt idx="26">
                  <c:v>88.52</c:v>
                </c:pt>
                <c:pt idx="27">
                  <c:v>89.91</c:v>
                </c:pt>
                <c:pt idx="28">
                  <c:v>91.79</c:v>
                </c:pt>
                <c:pt idx="29">
                  <c:v>93.89</c:v>
                </c:pt>
                <c:pt idx="30">
                  <c:v>95.83</c:v>
                </c:pt>
                <c:pt idx="31">
                  <c:v>98.03</c:v>
                </c:pt>
                <c:pt idx="32">
                  <c:v>100.1</c:v>
                </c:pt>
                <c:pt idx="33">
                  <c:v>103.16</c:v>
                </c:pt>
                <c:pt idx="34">
                  <c:v>104.82</c:v>
                </c:pt>
                <c:pt idx="35">
                  <c:v>107.82</c:v>
                </c:pt>
                <c:pt idx="36">
                  <c:v>111.71</c:v>
                </c:pt>
                <c:pt idx="37">
                  <c:v>115.59</c:v>
                </c:pt>
                <c:pt idx="38">
                  <c:v>119.31</c:v>
                </c:pt>
                <c:pt idx="39">
                  <c:v>123.96</c:v>
                </c:pt>
                <c:pt idx="40">
                  <c:v>127.56</c:v>
                </c:pt>
                <c:pt idx="41">
                  <c:v>129.87</c:v>
                </c:pt>
                <c:pt idx="42">
                  <c:v>132.79</c:v>
                </c:pt>
                <c:pt idx="43">
                  <c:v>135.35</c:v>
                </c:pt>
                <c:pt idx="44">
                  <c:v>139.93</c:v>
                </c:pt>
                <c:pt idx="45">
                  <c:v>145.99</c:v>
                </c:pt>
                <c:pt idx="46">
                  <c:v>152.19</c:v>
                </c:pt>
                <c:pt idx="47">
                  <c:v>158.22</c:v>
                </c:pt>
                <c:pt idx="48">
                  <c:v>163.43</c:v>
                </c:pt>
                <c:pt idx="49">
                  <c:v>169.91</c:v>
                </c:pt>
                <c:pt idx="50">
                  <c:v>177.75</c:v>
                </c:pt>
                <c:pt idx="51">
                  <c:v>187.72</c:v>
                </c:pt>
                <c:pt idx="52">
                  <c:v>199.04</c:v>
                </c:pt>
                <c:pt idx="53">
                  <c:v>212.53</c:v>
                </c:pt>
                <c:pt idx="54">
                  <c:v>225.1</c:v>
                </c:pt>
                <c:pt idx="55">
                  <c:v>236.44</c:v>
                </c:pt>
                <c:pt idx="56">
                  <c:v>249.38</c:v>
                </c:pt>
                <c:pt idx="57">
                  <c:v>260.86</c:v>
                </c:pt>
                <c:pt idx="58">
                  <c:v>271.58</c:v>
                </c:pt>
                <c:pt idx="59">
                  <c:v>279.62</c:v>
                </c:pt>
                <c:pt idx="60">
                  <c:v>284.72000000000003</c:v>
                </c:pt>
                <c:pt idx="61">
                  <c:v>284.24</c:v>
                </c:pt>
                <c:pt idx="62">
                  <c:v>279.99</c:v>
                </c:pt>
                <c:pt idx="63">
                  <c:v>276.60000000000002</c:v>
                </c:pt>
                <c:pt idx="64">
                  <c:v>271.99</c:v>
                </c:pt>
                <c:pt idx="65">
                  <c:v>259.75</c:v>
                </c:pt>
                <c:pt idx="66">
                  <c:v>244.76</c:v>
                </c:pt>
                <c:pt idx="67">
                  <c:v>225.44</c:v>
                </c:pt>
                <c:pt idx="68">
                  <c:v>205.2</c:v>
                </c:pt>
                <c:pt idx="69">
                  <c:v>188.44</c:v>
                </c:pt>
                <c:pt idx="70">
                  <c:v>174.31</c:v>
                </c:pt>
                <c:pt idx="71">
                  <c:v>162.13</c:v>
                </c:pt>
                <c:pt idx="72">
                  <c:v>152.91999999999999</c:v>
                </c:pt>
                <c:pt idx="73">
                  <c:v>148.74</c:v>
                </c:pt>
                <c:pt idx="74">
                  <c:v>150.38999999999999</c:v>
                </c:pt>
                <c:pt idx="75">
                  <c:v>152.71</c:v>
                </c:pt>
                <c:pt idx="76">
                  <c:v>152.94999999999999</c:v>
                </c:pt>
                <c:pt idx="77">
                  <c:v>153.01</c:v>
                </c:pt>
                <c:pt idx="78">
                  <c:v>149.27000000000001</c:v>
                </c:pt>
                <c:pt idx="79">
                  <c:v>147.35</c:v>
                </c:pt>
                <c:pt idx="80">
                  <c:v>146.18</c:v>
                </c:pt>
                <c:pt idx="81">
                  <c:v>144.32</c:v>
                </c:pt>
                <c:pt idx="82">
                  <c:v>143.32</c:v>
                </c:pt>
                <c:pt idx="83">
                  <c:v>143.31</c:v>
                </c:pt>
                <c:pt idx="84">
                  <c:v>144.82</c:v>
                </c:pt>
                <c:pt idx="85">
                  <c:v>148.78</c:v>
                </c:pt>
                <c:pt idx="86">
                  <c:v>153.56</c:v>
                </c:pt>
                <c:pt idx="87">
                  <c:v>160.11000000000001</c:v>
                </c:pt>
                <c:pt idx="88">
                  <c:v>168.15</c:v>
                </c:pt>
                <c:pt idx="89">
                  <c:v>176.9</c:v>
                </c:pt>
                <c:pt idx="90">
                  <c:v>185.4</c:v>
                </c:pt>
                <c:pt idx="91">
                  <c:v>191.55</c:v>
                </c:pt>
                <c:pt idx="92">
                  <c:v>196.5</c:v>
                </c:pt>
                <c:pt idx="93">
                  <c:v>200.42</c:v>
                </c:pt>
                <c:pt idx="94">
                  <c:v>204.23</c:v>
                </c:pt>
                <c:pt idx="95">
                  <c:v>208.07</c:v>
                </c:pt>
                <c:pt idx="96">
                  <c:v>212.24</c:v>
                </c:pt>
                <c:pt idx="97">
                  <c:v>216.34</c:v>
                </c:pt>
                <c:pt idx="98">
                  <c:v>219.89</c:v>
                </c:pt>
                <c:pt idx="99">
                  <c:v>223.6</c:v>
                </c:pt>
                <c:pt idx="100">
                  <c:v>228.31</c:v>
                </c:pt>
                <c:pt idx="101">
                  <c:v>231.68</c:v>
                </c:pt>
                <c:pt idx="102">
                  <c:v>236.46</c:v>
                </c:pt>
                <c:pt idx="103">
                  <c:v>240.99</c:v>
                </c:pt>
                <c:pt idx="104">
                  <c:v>245.74</c:v>
                </c:pt>
                <c:pt idx="105">
                  <c:v>250.48</c:v>
                </c:pt>
                <c:pt idx="106">
                  <c:v>255.38</c:v>
                </c:pt>
                <c:pt idx="107">
                  <c:v>260.93</c:v>
                </c:pt>
                <c:pt idx="108">
                  <c:v>265.11</c:v>
                </c:pt>
                <c:pt idx="109">
                  <c:v>268.88</c:v>
                </c:pt>
                <c:pt idx="110">
                  <c:v>272.75</c:v>
                </c:pt>
                <c:pt idx="111">
                  <c:v>275.33999999999997</c:v>
                </c:pt>
                <c:pt idx="112">
                  <c:v>278.52</c:v>
                </c:pt>
                <c:pt idx="113">
                  <c:v>281.58999999999997</c:v>
                </c:pt>
                <c:pt idx="114">
                  <c:v>283.89999999999998</c:v>
                </c:pt>
                <c:pt idx="115">
                  <c:v>286.88</c:v>
                </c:pt>
                <c:pt idx="116">
                  <c:v>292.17</c:v>
                </c:pt>
                <c:pt idx="117">
                  <c:v>293.79000000000002</c:v>
                </c:pt>
                <c:pt idx="118">
                  <c:v>304.11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45-42FB-B3C1-63EA5CACC7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Trendline 
1991-2003</c:v>
                </c:pt>
              </c:strCache>
            </c:strRef>
          </c:tx>
          <c:spPr>
            <a:ln w="508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Sheet1!$A$2:$A$120</c:f>
              <c:numCache>
                <c:formatCode>m/d/yyyy</c:formatCode>
                <c:ptCount val="119"/>
                <c:pt idx="0">
                  <c:v>33328</c:v>
                </c:pt>
                <c:pt idx="1">
                  <c:v>33419</c:v>
                </c:pt>
                <c:pt idx="2">
                  <c:v>33511</c:v>
                </c:pt>
                <c:pt idx="3">
                  <c:v>33603</c:v>
                </c:pt>
                <c:pt idx="4">
                  <c:v>33694</c:v>
                </c:pt>
                <c:pt idx="5">
                  <c:v>33785</c:v>
                </c:pt>
                <c:pt idx="6">
                  <c:v>33877</c:v>
                </c:pt>
                <c:pt idx="7">
                  <c:v>33969</c:v>
                </c:pt>
                <c:pt idx="8">
                  <c:v>34059</c:v>
                </c:pt>
                <c:pt idx="9">
                  <c:v>34150</c:v>
                </c:pt>
                <c:pt idx="10">
                  <c:v>34242</c:v>
                </c:pt>
                <c:pt idx="11">
                  <c:v>34334</c:v>
                </c:pt>
                <c:pt idx="12">
                  <c:v>34424</c:v>
                </c:pt>
                <c:pt idx="13">
                  <c:v>34515</c:v>
                </c:pt>
                <c:pt idx="14">
                  <c:v>34607</c:v>
                </c:pt>
                <c:pt idx="15">
                  <c:v>34699</c:v>
                </c:pt>
                <c:pt idx="16">
                  <c:v>34789</c:v>
                </c:pt>
                <c:pt idx="17">
                  <c:v>34880</c:v>
                </c:pt>
                <c:pt idx="18">
                  <c:v>34972</c:v>
                </c:pt>
                <c:pt idx="19">
                  <c:v>35064</c:v>
                </c:pt>
                <c:pt idx="20">
                  <c:v>35155</c:v>
                </c:pt>
                <c:pt idx="21">
                  <c:v>35246</c:v>
                </c:pt>
                <c:pt idx="22">
                  <c:v>35338</c:v>
                </c:pt>
                <c:pt idx="23">
                  <c:v>35430</c:v>
                </c:pt>
                <c:pt idx="24">
                  <c:v>35520</c:v>
                </c:pt>
                <c:pt idx="25">
                  <c:v>35611</c:v>
                </c:pt>
                <c:pt idx="26">
                  <c:v>35703</c:v>
                </c:pt>
                <c:pt idx="27">
                  <c:v>35795</c:v>
                </c:pt>
                <c:pt idx="28">
                  <c:v>35885</c:v>
                </c:pt>
                <c:pt idx="29">
                  <c:v>35976</c:v>
                </c:pt>
                <c:pt idx="30">
                  <c:v>36068</c:v>
                </c:pt>
                <c:pt idx="31">
                  <c:v>36160</c:v>
                </c:pt>
                <c:pt idx="32">
                  <c:v>36250</c:v>
                </c:pt>
                <c:pt idx="33">
                  <c:v>36341</c:v>
                </c:pt>
                <c:pt idx="34">
                  <c:v>36433</c:v>
                </c:pt>
                <c:pt idx="35">
                  <c:v>36525</c:v>
                </c:pt>
                <c:pt idx="36">
                  <c:v>36616</c:v>
                </c:pt>
                <c:pt idx="37">
                  <c:v>36707</c:v>
                </c:pt>
                <c:pt idx="38">
                  <c:v>36799</c:v>
                </c:pt>
                <c:pt idx="39">
                  <c:v>36891</c:v>
                </c:pt>
                <c:pt idx="40">
                  <c:v>36981</c:v>
                </c:pt>
                <c:pt idx="41">
                  <c:v>37072</c:v>
                </c:pt>
                <c:pt idx="42">
                  <c:v>37164</c:v>
                </c:pt>
                <c:pt idx="43">
                  <c:v>37256</c:v>
                </c:pt>
                <c:pt idx="44">
                  <c:v>37346</c:v>
                </c:pt>
                <c:pt idx="45">
                  <c:v>37437</c:v>
                </c:pt>
                <c:pt idx="46">
                  <c:v>37529</c:v>
                </c:pt>
                <c:pt idx="47">
                  <c:v>37621</c:v>
                </c:pt>
                <c:pt idx="48">
                  <c:v>37711</c:v>
                </c:pt>
                <c:pt idx="49">
                  <c:v>37802</c:v>
                </c:pt>
                <c:pt idx="50">
                  <c:v>37894</c:v>
                </c:pt>
                <c:pt idx="51">
                  <c:v>37986</c:v>
                </c:pt>
                <c:pt idx="52">
                  <c:v>38077</c:v>
                </c:pt>
                <c:pt idx="53">
                  <c:v>38168</c:v>
                </c:pt>
                <c:pt idx="54">
                  <c:v>38260</c:v>
                </c:pt>
                <c:pt idx="55">
                  <c:v>38352</c:v>
                </c:pt>
                <c:pt idx="56">
                  <c:v>38442</c:v>
                </c:pt>
                <c:pt idx="57">
                  <c:v>38533</c:v>
                </c:pt>
                <c:pt idx="58">
                  <c:v>38625</c:v>
                </c:pt>
                <c:pt idx="59">
                  <c:v>38717</c:v>
                </c:pt>
                <c:pt idx="60">
                  <c:v>38807</c:v>
                </c:pt>
                <c:pt idx="61">
                  <c:v>38898</c:v>
                </c:pt>
                <c:pt idx="62">
                  <c:v>38990</c:v>
                </c:pt>
                <c:pt idx="63">
                  <c:v>39082</c:v>
                </c:pt>
                <c:pt idx="64">
                  <c:v>39172</c:v>
                </c:pt>
                <c:pt idx="65">
                  <c:v>39263</c:v>
                </c:pt>
                <c:pt idx="66">
                  <c:v>39355</c:v>
                </c:pt>
                <c:pt idx="67">
                  <c:v>39447</c:v>
                </c:pt>
                <c:pt idx="68">
                  <c:v>39538</c:v>
                </c:pt>
                <c:pt idx="69">
                  <c:v>39629</c:v>
                </c:pt>
                <c:pt idx="70">
                  <c:v>39721</c:v>
                </c:pt>
                <c:pt idx="71">
                  <c:v>39813</c:v>
                </c:pt>
                <c:pt idx="72">
                  <c:v>39903</c:v>
                </c:pt>
                <c:pt idx="73">
                  <c:v>39994</c:v>
                </c:pt>
                <c:pt idx="74">
                  <c:v>40086</c:v>
                </c:pt>
                <c:pt idx="75">
                  <c:v>40178</c:v>
                </c:pt>
                <c:pt idx="76">
                  <c:v>40268</c:v>
                </c:pt>
                <c:pt idx="77">
                  <c:v>40359</c:v>
                </c:pt>
                <c:pt idx="78">
                  <c:v>40451</c:v>
                </c:pt>
                <c:pt idx="79">
                  <c:v>40543</c:v>
                </c:pt>
                <c:pt idx="80">
                  <c:v>40633</c:v>
                </c:pt>
                <c:pt idx="81">
                  <c:v>40724</c:v>
                </c:pt>
                <c:pt idx="82">
                  <c:v>40816</c:v>
                </c:pt>
                <c:pt idx="83">
                  <c:v>40908</c:v>
                </c:pt>
                <c:pt idx="84">
                  <c:v>40999</c:v>
                </c:pt>
                <c:pt idx="85">
                  <c:v>41090</c:v>
                </c:pt>
                <c:pt idx="86">
                  <c:v>41182</c:v>
                </c:pt>
                <c:pt idx="87">
                  <c:v>41274</c:v>
                </c:pt>
                <c:pt idx="88">
                  <c:v>41364</c:v>
                </c:pt>
                <c:pt idx="89">
                  <c:v>41455</c:v>
                </c:pt>
                <c:pt idx="90">
                  <c:v>41547</c:v>
                </c:pt>
                <c:pt idx="91">
                  <c:v>41639</c:v>
                </c:pt>
                <c:pt idx="92">
                  <c:v>41729</c:v>
                </c:pt>
                <c:pt idx="93">
                  <c:v>41820</c:v>
                </c:pt>
                <c:pt idx="94">
                  <c:v>41912</c:v>
                </c:pt>
                <c:pt idx="95">
                  <c:v>42004</c:v>
                </c:pt>
                <c:pt idx="96">
                  <c:v>42094</c:v>
                </c:pt>
                <c:pt idx="97">
                  <c:v>42185</c:v>
                </c:pt>
                <c:pt idx="98">
                  <c:v>42277</c:v>
                </c:pt>
                <c:pt idx="99">
                  <c:v>42369</c:v>
                </c:pt>
                <c:pt idx="100">
                  <c:v>42460</c:v>
                </c:pt>
                <c:pt idx="101">
                  <c:v>42551</c:v>
                </c:pt>
                <c:pt idx="102">
                  <c:v>42643</c:v>
                </c:pt>
                <c:pt idx="103">
                  <c:v>42735</c:v>
                </c:pt>
                <c:pt idx="104">
                  <c:v>42825</c:v>
                </c:pt>
                <c:pt idx="105">
                  <c:v>42916</c:v>
                </c:pt>
                <c:pt idx="106">
                  <c:v>43008</c:v>
                </c:pt>
                <c:pt idx="107">
                  <c:v>43100</c:v>
                </c:pt>
                <c:pt idx="108">
                  <c:v>43190</c:v>
                </c:pt>
                <c:pt idx="109">
                  <c:v>43281</c:v>
                </c:pt>
                <c:pt idx="110">
                  <c:v>43373</c:v>
                </c:pt>
                <c:pt idx="111">
                  <c:v>43465</c:v>
                </c:pt>
                <c:pt idx="112">
                  <c:v>43555</c:v>
                </c:pt>
                <c:pt idx="113">
                  <c:v>43646</c:v>
                </c:pt>
                <c:pt idx="114">
                  <c:v>43738</c:v>
                </c:pt>
                <c:pt idx="115">
                  <c:v>43830</c:v>
                </c:pt>
                <c:pt idx="116">
                  <c:v>43921</c:v>
                </c:pt>
                <c:pt idx="117">
                  <c:v>44012</c:v>
                </c:pt>
                <c:pt idx="118">
                  <c:v>44104</c:v>
                </c:pt>
              </c:numCache>
            </c:numRef>
          </c:cat>
          <c:val>
            <c:numRef>
              <c:f>Sheet1!$C$2:$C$120</c:f>
              <c:numCache>
                <c:formatCode>0.00</c:formatCode>
                <c:ptCount val="119"/>
                <c:pt idx="0">
                  <c:v>73.177573765105592</c:v>
                </c:pt>
                <c:pt idx="1">
                  <c:v>74.553852619923134</c:v>
                </c:pt>
                <c:pt idx="2">
                  <c:v>75.945255418200247</c:v>
                </c:pt>
                <c:pt idx="3">
                  <c:v>77.33665821647736</c:v>
                </c:pt>
                <c:pt idx="4">
                  <c:v>78.712937071294903</c:v>
                </c:pt>
                <c:pt idx="5">
                  <c:v>80.089215926112502</c:v>
                </c:pt>
                <c:pt idx="6">
                  <c:v>81.480618724389615</c:v>
                </c:pt>
                <c:pt idx="7">
                  <c:v>82.872021522666728</c:v>
                </c:pt>
                <c:pt idx="8">
                  <c:v>84.233176434024699</c:v>
                </c:pt>
                <c:pt idx="9">
                  <c:v>85.609455288842355</c:v>
                </c:pt>
                <c:pt idx="10">
                  <c:v>87.000858087119468</c:v>
                </c:pt>
                <c:pt idx="11">
                  <c:v>88.392260885396468</c:v>
                </c:pt>
                <c:pt idx="12">
                  <c:v>89.753415796754553</c:v>
                </c:pt>
                <c:pt idx="13">
                  <c:v>91.129694651572095</c:v>
                </c:pt>
                <c:pt idx="14">
                  <c:v>92.521097449849208</c:v>
                </c:pt>
                <c:pt idx="15">
                  <c:v>93.912500248126321</c:v>
                </c:pt>
                <c:pt idx="16">
                  <c:v>95.273655159484406</c:v>
                </c:pt>
                <c:pt idx="17">
                  <c:v>96.649934014301948</c:v>
                </c:pt>
                <c:pt idx="18">
                  <c:v>98.041336812579061</c:v>
                </c:pt>
                <c:pt idx="19">
                  <c:v>99.432739610856174</c:v>
                </c:pt>
                <c:pt idx="20">
                  <c:v>100.80901846567372</c:v>
                </c:pt>
                <c:pt idx="21">
                  <c:v>102.18529732049126</c:v>
                </c:pt>
                <c:pt idx="22">
                  <c:v>103.57670011876837</c:v>
                </c:pt>
                <c:pt idx="23">
                  <c:v>104.96810291704548</c:v>
                </c:pt>
                <c:pt idx="24">
                  <c:v>106.32925782840357</c:v>
                </c:pt>
                <c:pt idx="25">
                  <c:v>107.70553668322111</c:v>
                </c:pt>
                <c:pt idx="26">
                  <c:v>109.09693948149823</c:v>
                </c:pt>
                <c:pt idx="27">
                  <c:v>110.48834227977534</c:v>
                </c:pt>
                <c:pt idx="28">
                  <c:v>111.84949719113331</c:v>
                </c:pt>
                <c:pt idx="29">
                  <c:v>113.22577604595097</c:v>
                </c:pt>
                <c:pt idx="30">
                  <c:v>114.61717884422808</c:v>
                </c:pt>
                <c:pt idx="31">
                  <c:v>116.00858164250508</c:v>
                </c:pt>
                <c:pt idx="32">
                  <c:v>117.36973655386316</c:v>
                </c:pt>
                <c:pt idx="33">
                  <c:v>118.74601540868071</c:v>
                </c:pt>
                <c:pt idx="34">
                  <c:v>120.13741820695782</c:v>
                </c:pt>
                <c:pt idx="35">
                  <c:v>121.52882100523493</c:v>
                </c:pt>
                <c:pt idx="36">
                  <c:v>122.90509986005247</c:v>
                </c:pt>
                <c:pt idx="37">
                  <c:v>124.28137871487013</c:v>
                </c:pt>
                <c:pt idx="38">
                  <c:v>125.67278151314724</c:v>
                </c:pt>
                <c:pt idx="39">
                  <c:v>127.06418431142424</c:v>
                </c:pt>
                <c:pt idx="40">
                  <c:v>128.42533922278233</c:v>
                </c:pt>
                <c:pt idx="41">
                  <c:v>129.80161807759987</c:v>
                </c:pt>
                <c:pt idx="42">
                  <c:v>131.19302087587698</c:v>
                </c:pt>
                <c:pt idx="43">
                  <c:v>132.5844236741541</c:v>
                </c:pt>
                <c:pt idx="44">
                  <c:v>133.94557858551218</c:v>
                </c:pt>
                <c:pt idx="45">
                  <c:v>135.32185744032972</c:v>
                </c:pt>
                <c:pt idx="46">
                  <c:v>136.71326023860684</c:v>
                </c:pt>
                <c:pt idx="47">
                  <c:v>138.10466303688395</c:v>
                </c:pt>
                <c:pt idx="48">
                  <c:v>139.46581794824192</c:v>
                </c:pt>
                <c:pt idx="49">
                  <c:v>140.84209680305958</c:v>
                </c:pt>
                <c:pt idx="50">
                  <c:v>142.23349960133669</c:v>
                </c:pt>
                <c:pt idx="51">
                  <c:v>143.62490239961369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45-42FB-B3C1-63EA5CACC7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Projection</c:v>
                </c:pt>
              </c:strCache>
            </c:strRef>
          </c:tx>
          <c:spPr>
            <a:ln w="50800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Sheet1!$A$2:$A$120</c:f>
              <c:numCache>
                <c:formatCode>m/d/yyyy</c:formatCode>
                <c:ptCount val="119"/>
                <c:pt idx="0">
                  <c:v>33328</c:v>
                </c:pt>
                <c:pt idx="1">
                  <c:v>33419</c:v>
                </c:pt>
                <c:pt idx="2">
                  <c:v>33511</c:v>
                </c:pt>
                <c:pt idx="3">
                  <c:v>33603</c:v>
                </c:pt>
                <c:pt idx="4">
                  <c:v>33694</c:v>
                </c:pt>
                <c:pt idx="5">
                  <c:v>33785</c:v>
                </c:pt>
                <c:pt idx="6">
                  <c:v>33877</c:v>
                </c:pt>
                <c:pt idx="7">
                  <c:v>33969</c:v>
                </c:pt>
                <c:pt idx="8">
                  <c:v>34059</c:v>
                </c:pt>
                <c:pt idx="9">
                  <c:v>34150</c:v>
                </c:pt>
                <c:pt idx="10">
                  <c:v>34242</c:v>
                </c:pt>
                <c:pt idx="11">
                  <c:v>34334</c:v>
                </c:pt>
                <c:pt idx="12">
                  <c:v>34424</c:v>
                </c:pt>
                <c:pt idx="13">
                  <c:v>34515</c:v>
                </c:pt>
                <c:pt idx="14">
                  <c:v>34607</c:v>
                </c:pt>
                <c:pt idx="15">
                  <c:v>34699</c:v>
                </c:pt>
                <c:pt idx="16">
                  <c:v>34789</c:v>
                </c:pt>
                <c:pt idx="17">
                  <c:v>34880</c:v>
                </c:pt>
                <c:pt idx="18">
                  <c:v>34972</c:v>
                </c:pt>
                <c:pt idx="19">
                  <c:v>35064</c:v>
                </c:pt>
                <c:pt idx="20">
                  <c:v>35155</c:v>
                </c:pt>
                <c:pt idx="21">
                  <c:v>35246</c:v>
                </c:pt>
                <c:pt idx="22">
                  <c:v>35338</c:v>
                </c:pt>
                <c:pt idx="23">
                  <c:v>35430</c:v>
                </c:pt>
                <c:pt idx="24">
                  <c:v>35520</c:v>
                </c:pt>
                <c:pt idx="25">
                  <c:v>35611</c:v>
                </c:pt>
                <c:pt idx="26">
                  <c:v>35703</c:v>
                </c:pt>
                <c:pt idx="27">
                  <c:v>35795</c:v>
                </c:pt>
                <c:pt idx="28">
                  <c:v>35885</c:v>
                </c:pt>
                <c:pt idx="29">
                  <c:v>35976</c:v>
                </c:pt>
                <c:pt idx="30">
                  <c:v>36068</c:v>
                </c:pt>
                <c:pt idx="31">
                  <c:v>36160</c:v>
                </c:pt>
                <c:pt idx="32">
                  <c:v>36250</c:v>
                </c:pt>
                <c:pt idx="33">
                  <c:v>36341</c:v>
                </c:pt>
                <c:pt idx="34">
                  <c:v>36433</c:v>
                </c:pt>
                <c:pt idx="35">
                  <c:v>36525</c:v>
                </c:pt>
                <c:pt idx="36">
                  <c:v>36616</c:v>
                </c:pt>
                <c:pt idx="37">
                  <c:v>36707</c:v>
                </c:pt>
                <c:pt idx="38">
                  <c:v>36799</c:v>
                </c:pt>
                <c:pt idx="39">
                  <c:v>36891</c:v>
                </c:pt>
                <c:pt idx="40">
                  <c:v>36981</c:v>
                </c:pt>
                <c:pt idx="41">
                  <c:v>37072</c:v>
                </c:pt>
                <c:pt idx="42">
                  <c:v>37164</c:v>
                </c:pt>
                <c:pt idx="43">
                  <c:v>37256</c:v>
                </c:pt>
                <c:pt idx="44">
                  <c:v>37346</c:v>
                </c:pt>
                <c:pt idx="45">
                  <c:v>37437</c:v>
                </c:pt>
                <c:pt idx="46">
                  <c:v>37529</c:v>
                </c:pt>
                <c:pt idx="47">
                  <c:v>37621</c:v>
                </c:pt>
                <c:pt idx="48">
                  <c:v>37711</c:v>
                </c:pt>
                <c:pt idx="49">
                  <c:v>37802</c:v>
                </c:pt>
                <c:pt idx="50">
                  <c:v>37894</c:v>
                </c:pt>
                <c:pt idx="51">
                  <c:v>37986</c:v>
                </c:pt>
                <c:pt idx="52">
                  <c:v>38077</c:v>
                </c:pt>
                <c:pt idx="53">
                  <c:v>38168</c:v>
                </c:pt>
                <c:pt idx="54">
                  <c:v>38260</c:v>
                </c:pt>
                <c:pt idx="55">
                  <c:v>38352</c:v>
                </c:pt>
                <c:pt idx="56">
                  <c:v>38442</c:v>
                </c:pt>
                <c:pt idx="57">
                  <c:v>38533</c:v>
                </c:pt>
                <c:pt idx="58">
                  <c:v>38625</c:v>
                </c:pt>
                <c:pt idx="59">
                  <c:v>38717</c:v>
                </c:pt>
                <c:pt idx="60">
                  <c:v>38807</c:v>
                </c:pt>
                <c:pt idx="61">
                  <c:v>38898</c:v>
                </c:pt>
                <c:pt idx="62">
                  <c:v>38990</c:v>
                </c:pt>
                <c:pt idx="63">
                  <c:v>39082</c:v>
                </c:pt>
                <c:pt idx="64">
                  <c:v>39172</c:v>
                </c:pt>
                <c:pt idx="65">
                  <c:v>39263</c:v>
                </c:pt>
                <c:pt idx="66">
                  <c:v>39355</c:v>
                </c:pt>
                <c:pt idx="67">
                  <c:v>39447</c:v>
                </c:pt>
                <c:pt idx="68">
                  <c:v>39538</c:v>
                </c:pt>
                <c:pt idx="69">
                  <c:v>39629</c:v>
                </c:pt>
                <c:pt idx="70">
                  <c:v>39721</c:v>
                </c:pt>
                <c:pt idx="71">
                  <c:v>39813</c:v>
                </c:pt>
                <c:pt idx="72">
                  <c:v>39903</c:v>
                </c:pt>
                <c:pt idx="73">
                  <c:v>39994</c:v>
                </c:pt>
                <c:pt idx="74">
                  <c:v>40086</c:v>
                </c:pt>
                <c:pt idx="75">
                  <c:v>40178</c:v>
                </c:pt>
                <c:pt idx="76">
                  <c:v>40268</c:v>
                </c:pt>
                <c:pt idx="77">
                  <c:v>40359</c:v>
                </c:pt>
                <c:pt idx="78">
                  <c:v>40451</c:v>
                </c:pt>
                <c:pt idx="79">
                  <c:v>40543</c:v>
                </c:pt>
                <c:pt idx="80">
                  <c:v>40633</c:v>
                </c:pt>
                <c:pt idx="81">
                  <c:v>40724</c:v>
                </c:pt>
                <c:pt idx="82">
                  <c:v>40816</c:v>
                </c:pt>
                <c:pt idx="83">
                  <c:v>40908</c:v>
                </c:pt>
                <c:pt idx="84">
                  <c:v>40999</c:v>
                </c:pt>
                <c:pt idx="85">
                  <c:v>41090</c:v>
                </c:pt>
                <c:pt idx="86">
                  <c:v>41182</c:v>
                </c:pt>
                <c:pt idx="87">
                  <c:v>41274</c:v>
                </c:pt>
                <c:pt idx="88">
                  <c:v>41364</c:v>
                </c:pt>
                <c:pt idx="89">
                  <c:v>41455</c:v>
                </c:pt>
                <c:pt idx="90">
                  <c:v>41547</c:v>
                </c:pt>
                <c:pt idx="91">
                  <c:v>41639</c:v>
                </c:pt>
                <c:pt idx="92">
                  <c:v>41729</c:v>
                </c:pt>
                <c:pt idx="93">
                  <c:v>41820</c:v>
                </c:pt>
                <c:pt idx="94">
                  <c:v>41912</c:v>
                </c:pt>
                <c:pt idx="95">
                  <c:v>42004</c:v>
                </c:pt>
                <c:pt idx="96">
                  <c:v>42094</c:v>
                </c:pt>
                <c:pt idx="97">
                  <c:v>42185</c:v>
                </c:pt>
                <c:pt idx="98">
                  <c:v>42277</c:v>
                </c:pt>
                <c:pt idx="99">
                  <c:v>42369</c:v>
                </c:pt>
                <c:pt idx="100">
                  <c:v>42460</c:v>
                </c:pt>
                <c:pt idx="101">
                  <c:v>42551</c:v>
                </c:pt>
                <c:pt idx="102">
                  <c:v>42643</c:v>
                </c:pt>
                <c:pt idx="103">
                  <c:v>42735</c:v>
                </c:pt>
                <c:pt idx="104">
                  <c:v>42825</c:v>
                </c:pt>
                <c:pt idx="105">
                  <c:v>42916</c:v>
                </c:pt>
                <c:pt idx="106">
                  <c:v>43008</c:v>
                </c:pt>
                <c:pt idx="107">
                  <c:v>43100</c:v>
                </c:pt>
                <c:pt idx="108">
                  <c:v>43190</c:v>
                </c:pt>
                <c:pt idx="109">
                  <c:v>43281</c:v>
                </c:pt>
                <c:pt idx="110">
                  <c:v>43373</c:v>
                </c:pt>
                <c:pt idx="111">
                  <c:v>43465</c:v>
                </c:pt>
                <c:pt idx="112">
                  <c:v>43555</c:v>
                </c:pt>
                <c:pt idx="113">
                  <c:v>43646</c:v>
                </c:pt>
                <c:pt idx="114">
                  <c:v>43738</c:v>
                </c:pt>
                <c:pt idx="115">
                  <c:v>43830</c:v>
                </c:pt>
                <c:pt idx="116">
                  <c:v>43921</c:v>
                </c:pt>
                <c:pt idx="117">
                  <c:v>44012</c:v>
                </c:pt>
                <c:pt idx="118">
                  <c:v>44104</c:v>
                </c:pt>
              </c:numCache>
            </c:numRef>
          </c:cat>
          <c:val>
            <c:numRef>
              <c:f>Sheet1!$D$2:$D$120</c:f>
              <c:numCache>
                <c:formatCode>General</c:formatCode>
                <c:ptCount val="119"/>
                <c:pt idx="52" formatCode="0.00">
                  <c:v>145.00118125443134</c:v>
                </c:pt>
                <c:pt idx="53" formatCode="0.00">
                  <c:v>146.37746010924889</c:v>
                </c:pt>
                <c:pt idx="54" formatCode="0.00">
                  <c:v>147.768862907526</c:v>
                </c:pt>
                <c:pt idx="55" formatCode="0.00">
                  <c:v>149.16026570580311</c:v>
                </c:pt>
                <c:pt idx="56" formatCode="0.00">
                  <c:v>150.52142061716108</c:v>
                </c:pt>
                <c:pt idx="57" formatCode="0.00">
                  <c:v>151.89769947197874</c:v>
                </c:pt>
                <c:pt idx="58" formatCode="0.00">
                  <c:v>153.28910227025585</c:v>
                </c:pt>
                <c:pt idx="59" formatCode="0.00">
                  <c:v>154.68050506853285</c:v>
                </c:pt>
                <c:pt idx="60" formatCode="0.00">
                  <c:v>156.04165997989094</c:v>
                </c:pt>
                <c:pt idx="61" formatCode="0.00">
                  <c:v>157.41793883470848</c:v>
                </c:pt>
                <c:pt idx="62" formatCode="0.00">
                  <c:v>158.80934163298559</c:v>
                </c:pt>
                <c:pt idx="63" formatCode="0.00">
                  <c:v>160.20074443126271</c:v>
                </c:pt>
                <c:pt idx="64" formatCode="0.00">
                  <c:v>161.56189934262079</c:v>
                </c:pt>
                <c:pt idx="65" formatCode="0.00">
                  <c:v>162.93817819743833</c:v>
                </c:pt>
                <c:pt idx="66" formatCode="0.00">
                  <c:v>164.32958099571545</c:v>
                </c:pt>
                <c:pt idx="67" formatCode="0.00">
                  <c:v>165.72098379399256</c:v>
                </c:pt>
                <c:pt idx="68" formatCode="0.00">
                  <c:v>167.0972626488101</c:v>
                </c:pt>
                <c:pt idx="69" formatCode="0.00">
                  <c:v>168.47354150362764</c:v>
                </c:pt>
                <c:pt idx="70" formatCode="0.00">
                  <c:v>169.86494430190476</c:v>
                </c:pt>
                <c:pt idx="71" formatCode="0.00">
                  <c:v>171.25634710018187</c:v>
                </c:pt>
                <c:pt idx="72" formatCode="0.00">
                  <c:v>172.61750201153995</c:v>
                </c:pt>
                <c:pt idx="73" formatCode="0.00">
                  <c:v>173.9937808663575</c:v>
                </c:pt>
                <c:pt idx="74" formatCode="0.00">
                  <c:v>175.38518366463461</c:v>
                </c:pt>
                <c:pt idx="75" formatCode="0.00">
                  <c:v>176.77658646291172</c:v>
                </c:pt>
                <c:pt idx="76" formatCode="0.00">
                  <c:v>178.13774137426969</c:v>
                </c:pt>
                <c:pt idx="77" formatCode="0.00">
                  <c:v>179.51402022908735</c:v>
                </c:pt>
                <c:pt idx="78" formatCode="0.00">
                  <c:v>180.90542302736446</c:v>
                </c:pt>
                <c:pt idx="79" formatCode="0.00">
                  <c:v>182.29682582564146</c:v>
                </c:pt>
                <c:pt idx="80" formatCode="0.00">
                  <c:v>183.65798073699955</c:v>
                </c:pt>
                <c:pt idx="81" formatCode="0.00">
                  <c:v>185.03425959181709</c:v>
                </c:pt>
                <c:pt idx="82" formatCode="0.00">
                  <c:v>186.4256623900942</c:v>
                </c:pt>
                <c:pt idx="83" formatCode="0.00">
                  <c:v>187.81706518837132</c:v>
                </c:pt>
                <c:pt idx="84" formatCode="0.00">
                  <c:v>189.19334404318886</c:v>
                </c:pt>
                <c:pt idx="85" formatCode="0.00">
                  <c:v>190.56962289800651</c:v>
                </c:pt>
                <c:pt idx="86" formatCode="0.00">
                  <c:v>191.96102569628363</c:v>
                </c:pt>
                <c:pt idx="87" formatCode="0.00">
                  <c:v>193.35242849456063</c:v>
                </c:pt>
                <c:pt idx="88" formatCode="0.00">
                  <c:v>194.71358340591871</c:v>
                </c:pt>
                <c:pt idx="89" formatCode="0.00">
                  <c:v>196.08986226073625</c:v>
                </c:pt>
                <c:pt idx="90" formatCode="0.00">
                  <c:v>197.48126505901337</c:v>
                </c:pt>
                <c:pt idx="91" formatCode="0.00">
                  <c:v>198.87266785729048</c:v>
                </c:pt>
                <c:pt idx="92" formatCode="0.00">
                  <c:v>200.23382276864857</c:v>
                </c:pt>
                <c:pt idx="93" formatCode="0.00">
                  <c:v>201.61010162346611</c:v>
                </c:pt>
                <c:pt idx="94" formatCode="0.00">
                  <c:v>203.00150442174322</c:v>
                </c:pt>
                <c:pt idx="95" formatCode="0.00">
                  <c:v>204.39290722002033</c:v>
                </c:pt>
                <c:pt idx="96" formatCode="0.00">
                  <c:v>205.7540621313783</c:v>
                </c:pt>
                <c:pt idx="97" formatCode="0.00">
                  <c:v>207.13034098619596</c:v>
                </c:pt>
                <c:pt idx="98" formatCode="0.00">
                  <c:v>208.52174378447307</c:v>
                </c:pt>
                <c:pt idx="99" formatCode="0.00">
                  <c:v>209.91314658275007</c:v>
                </c:pt>
                <c:pt idx="100" formatCode="0.00">
                  <c:v>211.28942543756773</c:v>
                </c:pt>
                <c:pt idx="101" formatCode="0.00">
                  <c:v>212.66570429238527</c:v>
                </c:pt>
                <c:pt idx="102" formatCode="0.00">
                  <c:v>214.05710709066238</c:v>
                </c:pt>
                <c:pt idx="103" formatCode="0.00">
                  <c:v>215.4485098889395</c:v>
                </c:pt>
                <c:pt idx="104" formatCode="0.00">
                  <c:v>216.80966480029747</c:v>
                </c:pt>
                <c:pt idx="105" formatCode="0.00">
                  <c:v>218.18594365511512</c:v>
                </c:pt>
                <c:pt idx="106" formatCode="0.00">
                  <c:v>219.57734645339224</c:v>
                </c:pt>
                <c:pt idx="107" formatCode="0.00">
                  <c:v>220.96874925166924</c:v>
                </c:pt>
                <c:pt idx="108" formatCode="0.00">
                  <c:v>222.32990416302732</c:v>
                </c:pt>
                <c:pt idx="109" formatCode="0.00">
                  <c:v>223.70618301784486</c:v>
                </c:pt>
                <c:pt idx="110" formatCode="0.00">
                  <c:v>225.09758581612198</c:v>
                </c:pt>
                <c:pt idx="111" formatCode="0.00">
                  <c:v>226.48898861439909</c:v>
                </c:pt>
                <c:pt idx="112" formatCode="0.00">
                  <c:v>227.85014352575718</c:v>
                </c:pt>
                <c:pt idx="113" formatCode="0.00">
                  <c:v>229.22642238057472</c:v>
                </c:pt>
                <c:pt idx="114" formatCode="0.00">
                  <c:v>230.61782517885183</c:v>
                </c:pt>
                <c:pt idx="115" formatCode="0.00">
                  <c:v>232.00922797712894</c:v>
                </c:pt>
                <c:pt idx="116" formatCode="0.00">
                  <c:v>233.38550683194649</c:v>
                </c:pt>
                <c:pt idx="117" formatCode="0.00">
                  <c:v>234.76178568676403</c:v>
                </c:pt>
                <c:pt idx="118" formatCode="0.00">
                  <c:v>236.15318848504114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45-42FB-B3C1-63EA5CACC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340960"/>
        <c:axId val="373341944"/>
      </c:lineChart>
      <c:dateAx>
        <c:axId val="373340960"/>
        <c:scaling>
          <c:orientation val="minMax"/>
          <c:max val="44196"/>
          <c:min val="32874"/>
        </c:scaling>
        <c:delete val="0"/>
        <c:axPos val="b"/>
        <c:min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inorGridlines>
        <c:numFmt formatCode="yyyy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373341944"/>
        <c:crosses val="autoZero"/>
        <c:auto val="1"/>
        <c:lblOffset val="100"/>
        <c:baseTimeUnit val="months"/>
        <c:majorUnit val="5"/>
        <c:majorTimeUnit val="years"/>
      </c:dateAx>
      <c:valAx>
        <c:axId val="373341944"/>
        <c:scaling>
          <c:orientation val="minMax"/>
        </c:scaling>
        <c:delete val="0"/>
        <c:axPos val="l"/>
        <c:min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inorGridlines>
        <c:numFmt formatCode="0" sourceLinked="0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373340960"/>
        <c:crosses val="autoZero"/>
        <c:crossBetween val="between"/>
        <c:minorUnit val="25"/>
      </c:valAx>
      <c:spPr>
        <a:noFill/>
        <a:ln w="6350">
          <a:solidFill>
            <a:schemeClr val="tx1"/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4313763652802573"/>
          <c:y val="0.63071336232224717"/>
          <c:w val="0.51907962756210302"/>
          <c:h val="0.23495827946879774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65331507474606E-2"/>
          <c:y val="2.736318407960199E-2"/>
          <c:w val="0.89424472110364284"/>
          <c:h val="0.88456908371528209"/>
        </c:manualLayout>
      </c:layout>
      <c:areaChart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Base</c:v>
                </c:pt>
              </c:strCache>
            </c:strRef>
          </c:tx>
          <c:spPr>
            <a:noFill/>
            <a:ln w="6350">
              <a:noFill/>
            </a:ln>
            <a:effectLst/>
          </c:spPr>
          <c:cat>
            <c:numRef>
              <c:f>Sheet1!$A$2:$A$120</c:f>
              <c:numCache>
                <c:formatCode>m/d/yyyy</c:formatCode>
                <c:ptCount val="119"/>
                <c:pt idx="0">
                  <c:v>33328</c:v>
                </c:pt>
                <c:pt idx="1">
                  <c:v>33419</c:v>
                </c:pt>
                <c:pt idx="2">
                  <c:v>33511</c:v>
                </c:pt>
                <c:pt idx="3">
                  <c:v>33603</c:v>
                </c:pt>
                <c:pt idx="4">
                  <c:v>33694</c:v>
                </c:pt>
                <c:pt idx="5">
                  <c:v>33785</c:v>
                </c:pt>
                <c:pt idx="6">
                  <c:v>33877</c:v>
                </c:pt>
                <c:pt idx="7">
                  <c:v>33969</c:v>
                </c:pt>
                <c:pt idx="8">
                  <c:v>34059</c:v>
                </c:pt>
                <c:pt idx="9">
                  <c:v>34150</c:v>
                </c:pt>
                <c:pt idx="10">
                  <c:v>34242</c:v>
                </c:pt>
                <c:pt idx="11">
                  <c:v>34334</c:v>
                </c:pt>
                <c:pt idx="12">
                  <c:v>34424</c:v>
                </c:pt>
                <c:pt idx="13">
                  <c:v>34515</c:v>
                </c:pt>
                <c:pt idx="14">
                  <c:v>34607</c:v>
                </c:pt>
                <c:pt idx="15">
                  <c:v>34699</c:v>
                </c:pt>
                <c:pt idx="16">
                  <c:v>34789</c:v>
                </c:pt>
                <c:pt idx="17">
                  <c:v>34880</c:v>
                </c:pt>
                <c:pt idx="18">
                  <c:v>34972</c:v>
                </c:pt>
                <c:pt idx="19">
                  <c:v>35064</c:v>
                </c:pt>
                <c:pt idx="20">
                  <c:v>35155</c:v>
                </c:pt>
                <c:pt idx="21">
                  <c:v>35246</c:v>
                </c:pt>
                <c:pt idx="22">
                  <c:v>35338</c:v>
                </c:pt>
                <c:pt idx="23">
                  <c:v>35430</c:v>
                </c:pt>
                <c:pt idx="24">
                  <c:v>35520</c:v>
                </c:pt>
                <c:pt idx="25">
                  <c:v>35611</c:v>
                </c:pt>
                <c:pt idx="26">
                  <c:v>35703</c:v>
                </c:pt>
                <c:pt idx="27">
                  <c:v>35795</c:v>
                </c:pt>
                <c:pt idx="28">
                  <c:v>35885</c:v>
                </c:pt>
                <c:pt idx="29">
                  <c:v>35976</c:v>
                </c:pt>
                <c:pt idx="30">
                  <c:v>36068</c:v>
                </c:pt>
                <c:pt idx="31">
                  <c:v>36160</c:v>
                </c:pt>
                <c:pt idx="32">
                  <c:v>36250</c:v>
                </c:pt>
                <c:pt idx="33">
                  <c:v>36341</c:v>
                </c:pt>
                <c:pt idx="34">
                  <c:v>36433</c:v>
                </c:pt>
                <c:pt idx="35">
                  <c:v>36525</c:v>
                </c:pt>
                <c:pt idx="36">
                  <c:v>36616</c:v>
                </c:pt>
                <c:pt idx="37">
                  <c:v>36707</c:v>
                </c:pt>
                <c:pt idx="38">
                  <c:v>36799</c:v>
                </c:pt>
                <c:pt idx="39">
                  <c:v>36891</c:v>
                </c:pt>
                <c:pt idx="40">
                  <c:v>36981</c:v>
                </c:pt>
                <c:pt idx="41">
                  <c:v>37072</c:v>
                </c:pt>
                <c:pt idx="42">
                  <c:v>37164</c:v>
                </c:pt>
                <c:pt idx="43">
                  <c:v>37256</c:v>
                </c:pt>
                <c:pt idx="44">
                  <c:v>37346</c:v>
                </c:pt>
                <c:pt idx="45">
                  <c:v>37437</c:v>
                </c:pt>
                <c:pt idx="46">
                  <c:v>37529</c:v>
                </c:pt>
                <c:pt idx="47">
                  <c:v>37621</c:v>
                </c:pt>
                <c:pt idx="48">
                  <c:v>37711</c:v>
                </c:pt>
                <c:pt idx="49">
                  <c:v>37802</c:v>
                </c:pt>
                <c:pt idx="50">
                  <c:v>37894</c:v>
                </c:pt>
                <c:pt idx="51">
                  <c:v>37986</c:v>
                </c:pt>
                <c:pt idx="52">
                  <c:v>38077</c:v>
                </c:pt>
                <c:pt idx="53">
                  <c:v>38168</c:v>
                </c:pt>
                <c:pt idx="54">
                  <c:v>38260</c:v>
                </c:pt>
                <c:pt idx="55">
                  <c:v>38352</c:v>
                </c:pt>
                <c:pt idx="56">
                  <c:v>38442</c:v>
                </c:pt>
                <c:pt idx="57">
                  <c:v>38533</c:v>
                </c:pt>
                <c:pt idx="58">
                  <c:v>38625</c:v>
                </c:pt>
                <c:pt idx="59">
                  <c:v>38717</c:v>
                </c:pt>
                <c:pt idx="60">
                  <c:v>38807</c:v>
                </c:pt>
                <c:pt idx="61">
                  <c:v>38898</c:v>
                </c:pt>
                <c:pt idx="62">
                  <c:v>38990</c:v>
                </c:pt>
                <c:pt idx="63">
                  <c:v>39082</c:v>
                </c:pt>
                <c:pt idx="64">
                  <c:v>39172</c:v>
                </c:pt>
                <c:pt idx="65">
                  <c:v>39263</c:v>
                </c:pt>
                <c:pt idx="66">
                  <c:v>39355</c:v>
                </c:pt>
                <c:pt idx="67">
                  <c:v>39447</c:v>
                </c:pt>
                <c:pt idx="68">
                  <c:v>39538</c:v>
                </c:pt>
                <c:pt idx="69">
                  <c:v>39629</c:v>
                </c:pt>
                <c:pt idx="70">
                  <c:v>39721</c:v>
                </c:pt>
                <c:pt idx="71">
                  <c:v>39813</c:v>
                </c:pt>
                <c:pt idx="72">
                  <c:v>39903</c:v>
                </c:pt>
                <c:pt idx="73">
                  <c:v>39994</c:v>
                </c:pt>
                <c:pt idx="74">
                  <c:v>40086</c:v>
                </c:pt>
                <c:pt idx="75">
                  <c:v>40178</c:v>
                </c:pt>
                <c:pt idx="76">
                  <c:v>40268</c:v>
                </c:pt>
                <c:pt idx="77">
                  <c:v>40359</c:v>
                </c:pt>
                <c:pt idx="78">
                  <c:v>40451</c:v>
                </c:pt>
                <c:pt idx="79">
                  <c:v>40543</c:v>
                </c:pt>
                <c:pt idx="80">
                  <c:v>40633</c:v>
                </c:pt>
                <c:pt idx="81">
                  <c:v>40724</c:v>
                </c:pt>
                <c:pt idx="82">
                  <c:v>40816</c:v>
                </c:pt>
                <c:pt idx="83">
                  <c:v>40908</c:v>
                </c:pt>
                <c:pt idx="84">
                  <c:v>40999</c:v>
                </c:pt>
                <c:pt idx="85">
                  <c:v>41090</c:v>
                </c:pt>
                <c:pt idx="86">
                  <c:v>41182</c:v>
                </c:pt>
                <c:pt idx="87">
                  <c:v>41274</c:v>
                </c:pt>
                <c:pt idx="88">
                  <c:v>41364</c:v>
                </c:pt>
                <c:pt idx="89">
                  <c:v>41455</c:v>
                </c:pt>
                <c:pt idx="90">
                  <c:v>41547</c:v>
                </c:pt>
                <c:pt idx="91">
                  <c:v>41639</c:v>
                </c:pt>
                <c:pt idx="92">
                  <c:v>41729</c:v>
                </c:pt>
                <c:pt idx="93">
                  <c:v>41820</c:v>
                </c:pt>
                <c:pt idx="94">
                  <c:v>41912</c:v>
                </c:pt>
                <c:pt idx="95">
                  <c:v>42004</c:v>
                </c:pt>
                <c:pt idx="96">
                  <c:v>42094</c:v>
                </c:pt>
                <c:pt idx="97">
                  <c:v>42185</c:v>
                </c:pt>
                <c:pt idx="98">
                  <c:v>42277</c:v>
                </c:pt>
                <c:pt idx="99">
                  <c:v>42369</c:v>
                </c:pt>
                <c:pt idx="100">
                  <c:v>42460</c:v>
                </c:pt>
                <c:pt idx="101">
                  <c:v>42551</c:v>
                </c:pt>
                <c:pt idx="102">
                  <c:v>42643</c:v>
                </c:pt>
                <c:pt idx="103">
                  <c:v>42735</c:v>
                </c:pt>
                <c:pt idx="104">
                  <c:v>42825</c:v>
                </c:pt>
                <c:pt idx="105">
                  <c:v>42916</c:v>
                </c:pt>
                <c:pt idx="106">
                  <c:v>43008</c:v>
                </c:pt>
                <c:pt idx="107">
                  <c:v>43100</c:v>
                </c:pt>
                <c:pt idx="108">
                  <c:v>43190</c:v>
                </c:pt>
                <c:pt idx="109">
                  <c:v>43281</c:v>
                </c:pt>
                <c:pt idx="110">
                  <c:v>43373</c:v>
                </c:pt>
                <c:pt idx="111">
                  <c:v>43465</c:v>
                </c:pt>
                <c:pt idx="112">
                  <c:v>43555</c:v>
                </c:pt>
                <c:pt idx="113">
                  <c:v>43646</c:v>
                </c:pt>
                <c:pt idx="114">
                  <c:v>43738</c:v>
                </c:pt>
                <c:pt idx="115">
                  <c:v>43830</c:v>
                </c:pt>
                <c:pt idx="116">
                  <c:v>43921</c:v>
                </c:pt>
                <c:pt idx="117">
                  <c:v>44012</c:v>
                </c:pt>
                <c:pt idx="118">
                  <c:v>44104</c:v>
                </c:pt>
              </c:numCache>
            </c:numRef>
          </c:cat>
          <c:val>
            <c:numRef>
              <c:f>Sheet1!$E$2:$E$120</c:f>
              <c:numCache>
                <c:formatCode>0.00</c:formatCode>
                <c:ptCount val="119"/>
                <c:pt idx="0">
                  <c:v>100</c:v>
                </c:pt>
                <c:pt idx="1">
                  <c:v>99.72</c:v>
                </c:pt>
                <c:pt idx="2">
                  <c:v>98.89</c:v>
                </c:pt>
                <c:pt idx="3">
                  <c:v>99.62</c:v>
                </c:pt>
                <c:pt idx="4">
                  <c:v>100.36</c:v>
                </c:pt>
                <c:pt idx="5">
                  <c:v>100.09</c:v>
                </c:pt>
                <c:pt idx="6">
                  <c:v>100.46</c:v>
                </c:pt>
                <c:pt idx="7">
                  <c:v>101.08</c:v>
                </c:pt>
                <c:pt idx="8">
                  <c:v>101.33</c:v>
                </c:pt>
                <c:pt idx="9">
                  <c:v>102.03</c:v>
                </c:pt>
                <c:pt idx="10">
                  <c:v>102.67</c:v>
                </c:pt>
                <c:pt idx="11">
                  <c:v>103.27</c:v>
                </c:pt>
                <c:pt idx="12">
                  <c:v>104.12</c:v>
                </c:pt>
                <c:pt idx="13">
                  <c:v>104.94</c:v>
                </c:pt>
                <c:pt idx="14">
                  <c:v>105.78</c:v>
                </c:pt>
                <c:pt idx="15">
                  <c:v>106.39</c:v>
                </c:pt>
                <c:pt idx="16">
                  <c:v>106.96</c:v>
                </c:pt>
                <c:pt idx="17">
                  <c:v>107.79</c:v>
                </c:pt>
                <c:pt idx="18">
                  <c:v>108.75</c:v>
                </c:pt>
                <c:pt idx="19">
                  <c:v>109.13</c:v>
                </c:pt>
                <c:pt idx="20">
                  <c:v>109.94</c:v>
                </c:pt>
                <c:pt idx="21">
                  <c:v>110.2</c:v>
                </c:pt>
                <c:pt idx="22">
                  <c:v>110.81</c:v>
                </c:pt>
                <c:pt idx="23">
                  <c:v>111.44</c:v>
                </c:pt>
                <c:pt idx="24">
                  <c:v>111.42</c:v>
                </c:pt>
                <c:pt idx="25">
                  <c:v>112.31</c:v>
                </c:pt>
                <c:pt idx="26">
                  <c:v>113.11</c:v>
                </c:pt>
                <c:pt idx="27">
                  <c:v>114.54</c:v>
                </c:pt>
                <c:pt idx="28">
                  <c:v>115.8</c:v>
                </c:pt>
                <c:pt idx="29">
                  <c:v>116.73</c:v>
                </c:pt>
                <c:pt idx="30">
                  <c:v>117.97</c:v>
                </c:pt>
                <c:pt idx="31">
                  <c:v>119.3</c:v>
                </c:pt>
                <c:pt idx="32">
                  <c:v>120.7</c:v>
                </c:pt>
                <c:pt idx="33">
                  <c:v>122.61</c:v>
                </c:pt>
                <c:pt idx="34">
                  <c:v>124.17</c:v>
                </c:pt>
                <c:pt idx="35">
                  <c:v>126.15</c:v>
                </c:pt>
                <c:pt idx="36">
                  <c:v>128.82</c:v>
                </c:pt>
                <c:pt idx="37">
                  <c:v>130.94</c:v>
                </c:pt>
                <c:pt idx="38">
                  <c:v>132.97999999999999</c:v>
                </c:pt>
                <c:pt idx="39">
                  <c:v>135.59</c:v>
                </c:pt>
                <c:pt idx="40">
                  <c:v>138.62</c:v>
                </c:pt>
                <c:pt idx="41">
                  <c:v>141.19999999999999</c:v>
                </c:pt>
                <c:pt idx="42">
                  <c:v>144.51</c:v>
                </c:pt>
                <c:pt idx="43">
                  <c:v>147.63</c:v>
                </c:pt>
                <c:pt idx="44">
                  <c:v>150.86000000000001</c:v>
                </c:pt>
                <c:pt idx="45">
                  <c:v>154.86000000000001</c:v>
                </c:pt>
                <c:pt idx="46">
                  <c:v>158.96</c:v>
                </c:pt>
                <c:pt idx="47">
                  <c:v>163.16999999999999</c:v>
                </c:pt>
                <c:pt idx="48">
                  <c:v>167.5</c:v>
                </c:pt>
                <c:pt idx="49">
                  <c:v>172.07</c:v>
                </c:pt>
                <c:pt idx="50">
                  <c:v>177.12</c:v>
                </c:pt>
                <c:pt idx="51">
                  <c:v>183.76</c:v>
                </c:pt>
                <c:pt idx="52">
                  <c:v>190.85</c:v>
                </c:pt>
                <c:pt idx="53">
                  <c:v>192.61615557381302</c:v>
                </c:pt>
                <c:pt idx="54">
                  <c:v>194.30515294883986</c:v>
                </c:pt>
                <c:pt idx="55">
                  <c:v>195.99415032386656</c:v>
                </c:pt>
                <c:pt idx="56">
                  <c:v>197.6464303646537</c:v>
                </c:pt>
                <c:pt idx="57">
                  <c:v>199.31706907256054</c:v>
                </c:pt>
                <c:pt idx="58">
                  <c:v>201.00606644758739</c:v>
                </c:pt>
                <c:pt idx="59">
                  <c:v>202.69506382261423</c:v>
                </c:pt>
                <c:pt idx="60">
                  <c:v>204.34734386340122</c:v>
                </c:pt>
                <c:pt idx="61">
                  <c:v>206.01798257130818</c:v>
                </c:pt>
                <c:pt idx="62">
                  <c:v>207.70697994633488</c:v>
                </c:pt>
                <c:pt idx="63">
                  <c:v>209.39597732136173</c:v>
                </c:pt>
                <c:pt idx="64">
                  <c:v>211.04825736214872</c:v>
                </c:pt>
                <c:pt idx="65">
                  <c:v>212.71889607005571</c:v>
                </c:pt>
                <c:pt idx="66">
                  <c:v>214.40789344508255</c:v>
                </c:pt>
                <c:pt idx="67">
                  <c:v>216.09689082010925</c:v>
                </c:pt>
                <c:pt idx="68">
                  <c:v>217.76752952801624</c:v>
                </c:pt>
                <c:pt idx="69">
                  <c:v>214.32</c:v>
                </c:pt>
                <c:pt idx="70">
                  <c:v>199.88</c:v>
                </c:pt>
                <c:pt idx="71">
                  <c:v>184.5</c:v>
                </c:pt>
                <c:pt idx="72">
                  <c:v>171.54</c:v>
                </c:pt>
                <c:pt idx="73">
                  <c:v>162.65</c:v>
                </c:pt>
                <c:pt idx="74">
                  <c:v>160.96</c:v>
                </c:pt>
                <c:pt idx="75">
                  <c:v>160.22999999999999</c:v>
                </c:pt>
                <c:pt idx="76">
                  <c:v>157.06</c:v>
                </c:pt>
                <c:pt idx="77">
                  <c:v>155.91999999999999</c:v>
                </c:pt>
                <c:pt idx="78">
                  <c:v>148.99</c:v>
                </c:pt>
                <c:pt idx="79">
                  <c:v>147.91</c:v>
                </c:pt>
                <c:pt idx="80">
                  <c:v>144.46</c:v>
                </c:pt>
                <c:pt idx="81">
                  <c:v>145.37</c:v>
                </c:pt>
                <c:pt idx="82">
                  <c:v>145.66999999999999</c:v>
                </c:pt>
                <c:pt idx="83">
                  <c:v>146.06</c:v>
                </c:pt>
                <c:pt idx="84">
                  <c:v>148.91999999999999</c:v>
                </c:pt>
                <c:pt idx="85">
                  <c:v>151.44999999999999</c:v>
                </c:pt>
                <c:pt idx="86">
                  <c:v>153.65</c:v>
                </c:pt>
                <c:pt idx="87">
                  <c:v>158.35</c:v>
                </c:pt>
                <c:pt idx="88">
                  <c:v>164.45</c:v>
                </c:pt>
                <c:pt idx="89">
                  <c:v>169.22</c:v>
                </c:pt>
                <c:pt idx="90">
                  <c:v>174.43</c:v>
                </c:pt>
                <c:pt idx="91">
                  <c:v>178.12</c:v>
                </c:pt>
                <c:pt idx="92">
                  <c:v>181.31</c:v>
                </c:pt>
                <c:pt idx="93">
                  <c:v>184.19</c:v>
                </c:pt>
                <c:pt idx="94">
                  <c:v>188.34</c:v>
                </c:pt>
                <c:pt idx="95">
                  <c:v>192.47</c:v>
                </c:pt>
                <c:pt idx="96">
                  <c:v>196.25</c:v>
                </c:pt>
                <c:pt idx="97">
                  <c:v>201.62</c:v>
                </c:pt>
                <c:pt idx="98">
                  <c:v>205.83</c:v>
                </c:pt>
                <c:pt idx="99">
                  <c:v>210.74</c:v>
                </c:pt>
                <c:pt idx="100">
                  <c:v>216.26</c:v>
                </c:pt>
                <c:pt idx="101">
                  <c:v>221.58</c:v>
                </c:pt>
                <c:pt idx="102">
                  <c:v>226.4</c:v>
                </c:pt>
                <c:pt idx="103">
                  <c:v>231.64</c:v>
                </c:pt>
                <c:pt idx="104">
                  <c:v>236.48</c:v>
                </c:pt>
                <c:pt idx="105">
                  <c:v>241.32</c:v>
                </c:pt>
                <c:pt idx="106">
                  <c:v>246.32</c:v>
                </c:pt>
                <c:pt idx="107">
                  <c:v>250.64</c:v>
                </c:pt>
                <c:pt idx="108">
                  <c:v>256.52999999999997</c:v>
                </c:pt>
                <c:pt idx="109">
                  <c:v>259.64</c:v>
                </c:pt>
                <c:pt idx="110">
                  <c:v>263.82</c:v>
                </c:pt>
                <c:pt idx="111">
                  <c:v>268.36</c:v>
                </c:pt>
                <c:pt idx="112">
                  <c:v>272.06</c:v>
                </c:pt>
                <c:pt idx="113">
                  <c:v>276.14999999999998</c:v>
                </c:pt>
                <c:pt idx="114">
                  <c:v>280.49</c:v>
                </c:pt>
                <c:pt idx="115">
                  <c:v>285.38</c:v>
                </c:pt>
                <c:pt idx="116">
                  <c:v>290.35000000000002</c:v>
                </c:pt>
                <c:pt idx="117">
                  <c:v>294.22000000000003</c:v>
                </c:pt>
                <c:pt idx="118">
                  <c:v>301.59320359728019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45-42FB-B3C1-63EA5CACC79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Bubble</c:v>
                </c:pt>
              </c:strCache>
            </c:strRef>
          </c:tx>
          <c:spPr>
            <a:solidFill>
              <a:srgbClr val="FF0000">
                <a:alpha val="25000"/>
              </a:srgbClr>
            </a:solidFill>
            <a:ln>
              <a:noFill/>
            </a:ln>
            <a:effectLst/>
          </c:spPr>
          <c:cat>
            <c:numRef>
              <c:f>Sheet1!$A$2:$A$120</c:f>
              <c:numCache>
                <c:formatCode>m/d/yyyy</c:formatCode>
                <c:ptCount val="119"/>
                <c:pt idx="0">
                  <c:v>33328</c:v>
                </c:pt>
                <c:pt idx="1">
                  <c:v>33419</c:v>
                </c:pt>
                <c:pt idx="2">
                  <c:v>33511</c:v>
                </c:pt>
                <c:pt idx="3">
                  <c:v>33603</c:v>
                </c:pt>
                <c:pt idx="4">
                  <c:v>33694</c:v>
                </c:pt>
                <c:pt idx="5">
                  <c:v>33785</c:v>
                </c:pt>
                <c:pt idx="6">
                  <c:v>33877</c:v>
                </c:pt>
                <c:pt idx="7">
                  <c:v>33969</c:v>
                </c:pt>
                <c:pt idx="8">
                  <c:v>34059</c:v>
                </c:pt>
                <c:pt idx="9">
                  <c:v>34150</c:v>
                </c:pt>
                <c:pt idx="10">
                  <c:v>34242</c:v>
                </c:pt>
                <c:pt idx="11">
                  <c:v>34334</c:v>
                </c:pt>
                <c:pt idx="12">
                  <c:v>34424</c:v>
                </c:pt>
                <c:pt idx="13">
                  <c:v>34515</c:v>
                </c:pt>
                <c:pt idx="14">
                  <c:v>34607</c:v>
                </c:pt>
                <c:pt idx="15">
                  <c:v>34699</c:v>
                </c:pt>
                <c:pt idx="16">
                  <c:v>34789</c:v>
                </c:pt>
                <c:pt idx="17">
                  <c:v>34880</c:v>
                </c:pt>
                <c:pt idx="18">
                  <c:v>34972</c:v>
                </c:pt>
                <c:pt idx="19">
                  <c:v>35064</c:v>
                </c:pt>
                <c:pt idx="20">
                  <c:v>35155</c:v>
                </c:pt>
                <c:pt idx="21">
                  <c:v>35246</c:v>
                </c:pt>
                <c:pt idx="22">
                  <c:v>35338</c:v>
                </c:pt>
                <c:pt idx="23">
                  <c:v>35430</c:v>
                </c:pt>
                <c:pt idx="24">
                  <c:v>35520</c:v>
                </c:pt>
                <c:pt idx="25">
                  <c:v>35611</c:v>
                </c:pt>
                <c:pt idx="26">
                  <c:v>35703</c:v>
                </c:pt>
                <c:pt idx="27">
                  <c:v>35795</c:v>
                </c:pt>
                <c:pt idx="28">
                  <c:v>35885</c:v>
                </c:pt>
                <c:pt idx="29">
                  <c:v>35976</c:v>
                </c:pt>
                <c:pt idx="30">
                  <c:v>36068</c:v>
                </c:pt>
                <c:pt idx="31">
                  <c:v>36160</c:v>
                </c:pt>
                <c:pt idx="32">
                  <c:v>36250</c:v>
                </c:pt>
                <c:pt idx="33">
                  <c:v>36341</c:v>
                </c:pt>
                <c:pt idx="34">
                  <c:v>36433</c:v>
                </c:pt>
                <c:pt idx="35">
                  <c:v>36525</c:v>
                </c:pt>
                <c:pt idx="36">
                  <c:v>36616</c:v>
                </c:pt>
                <c:pt idx="37">
                  <c:v>36707</c:v>
                </c:pt>
                <c:pt idx="38">
                  <c:v>36799</c:v>
                </c:pt>
                <c:pt idx="39">
                  <c:v>36891</c:v>
                </c:pt>
                <c:pt idx="40">
                  <c:v>36981</c:v>
                </c:pt>
                <c:pt idx="41">
                  <c:v>37072</c:v>
                </c:pt>
                <c:pt idx="42">
                  <c:v>37164</c:v>
                </c:pt>
                <c:pt idx="43">
                  <c:v>37256</c:v>
                </c:pt>
                <c:pt idx="44">
                  <c:v>37346</c:v>
                </c:pt>
                <c:pt idx="45">
                  <c:v>37437</c:v>
                </c:pt>
                <c:pt idx="46">
                  <c:v>37529</c:v>
                </c:pt>
                <c:pt idx="47">
                  <c:v>37621</c:v>
                </c:pt>
                <c:pt idx="48">
                  <c:v>37711</c:v>
                </c:pt>
                <c:pt idx="49">
                  <c:v>37802</c:v>
                </c:pt>
                <c:pt idx="50">
                  <c:v>37894</c:v>
                </c:pt>
                <c:pt idx="51">
                  <c:v>37986</c:v>
                </c:pt>
                <c:pt idx="52">
                  <c:v>38077</c:v>
                </c:pt>
                <c:pt idx="53">
                  <c:v>38168</c:v>
                </c:pt>
                <c:pt idx="54">
                  <c:v>38260</c:v>
                </c:pt>
                <c:pt idx="55">
                  <c:v>38352</c:v>
                </c:pt>
                <c:pt idx="56">
                  <c:v>38442</c:v>
                </c:pt>
                <c:pt idx="57">
                  <c:v>38533</c:v>
                </c:pt>
                <c:pt idx="58">
                  <c:v>38625</c:v>
                </c:pt>
                <c:pt idx="59">
                  <c:v>38717</c:v>
                </c:pt>
                <c:pt idx="60">
                  <c:v>38807</c:v>
                </c:pt>
                <c:pt idx="61">
                  <c:v>38898</c:v>
                </c:pt>
                <c:pt idx="62">
                  <c:v>38990</c:v>
                </c:pt>
                <c:pt idx="63">
                  <c:v>39082</c:v>
                </c:pt>
                <c:pt idx="64">
                  <c:v>39172</c:v>
                </c:pt>
                <c:pt idx="65">
                  <c:v>39263</c:v>
                </c:pt>
                <c:pt idx="66">
                  <c:v>39355</c:v>
                </c:pt>
                <c:pt idx="67">
                  <c:v>39447</c:v>
                </c:pt>
                <c:pt idx="68">
                  <c:v>39538</c:v>
                </c:pt>
                <c:pt idx="69">
                  <c:v>39629</c:v>
                </c:pt>
                <c:pt idx="70">
                  <c:v>39721</c:v>
                </c:pt>
                <c:pt idx="71">
                  <c:v>39813</c:v>
                </c:pt>
                <c:pt idx="72">
                  <c:v>39903</c:v>
                </c:pt>
                <c:pt idx="73">
                  <c:v>39994</c:v>
                </c:pt>
                <c:pt idx="74">
                  <c:v>40086</c:v>
                </c:pt>
                <c:pt idx="75">
                  <c:v>40178</c:v>
                </c:pt>
                <c:pt idx="76">
                  <c:v>40268</c:v>
                </c:pt>
                <c:pt idx="77">
                  <c:v>40359</c:v>
                </c:pt>
                <c:pt idx="78">
                  <c:v>40451</c:v>
                </c:pt>
                <c:pt idx="79">
                  <c:v>40543</c:v>
                </c:pt>
                <c:pt idx="80">
                  <c:v>40633</c:v>
                </c:pt>
                <c:pt idx="81">
                  <c:v>40724</c:v>
                </c:pt>
                <c:pt idx="82">
                  <c:v>40816</c:v>
                </c:pt>
                <c:pt idx="83">
                  <c:v>40908</c:v>
                </c:pt>
                <c:pt idx="84">
                  <c:v>40999</c:v>
                </c:pt>
                <c:pt idx="85">
                  <c:v>41090</c:v>
                </c:pt>
                <c:pt idx="86">
                  <c:v>41182</c:v>
                </c:pt>
                <c:pt idx="87">
                  <c:v>41274</c:v>
                </c:pt>
                <c:pt idx="88">
                  <c:v>41364</c:v>
                </c:pt>
                <c:pt idx="89">
                  <c:v>41455</c:v>
                </c:pt>
                <c:pt idx="90">
                  <c:v>41547</c:v>
                </c:pt>
                <c:pt idx="91">
                  <c:v>41639</c:v>
                </c:pt>
                <c:pt idx="92">
                  <c:v>41729</c:v>
                </c:pt>
                <c:pt idx="93">
                  <c:v>41820</c:v>
                </c:pt>
                <c:pt idx="94">
                  <c:v>41912</c:v>
                </c:pt>
                <c:pt idx="95">
                  <c:v>42004</c:v>
                </c:pt>
                <c:pt idx="96">
                  <c:v>42094</c:v>
                </c:pt>
                <c:pt idx="97">
                  <c:v>42185</c:v>
                </c:pt>
                <c:pt idx="98">
                  <c:v>42277</c:v>
                </c:pt>
                <c:pt idx="99">
                  <c:v>42369</c:v>
                </c:pt>
                <c:pt idx="100">
                  <c:v>42460</c:v>
                </c:pt>
                <c:pt idx="101">
                  <c:v>42551</c:v>
                </c:pt>
                <c:pt idx="102">
                  <c:v>42643</c:v>
                </c:pt>
                <c:pt idx="103">
                  <c:v>42735</c:v>
                </c:pt>
                <c:pt idx="104">
                  <c:v>42825</c:v>
                </c:pt>
                <c:pt idx="105">
                  <c:v>42916</c:v>
                </c:pt>
                <c:pt idx="106">
                  <c:v>43008</c:v>
                </c:pt>
                <c:pt idx="107">
                  <c:v>43100</c:v>
                </c:pt>
                <c:pt idx="108">
                  <c:v>43190</c:v>
                </c:pt>
                <c:pt idx="109">
                  <c:v>43281</c:v>
                </c:pt>
                <c:pt idx="110">
                  <c:v>43373</c:v>
                </c:pt>
                <c:pt idx="111">
                  <c:v>43465</c:v>
                </c:pt>
                <c:pt idx="112">
                  <c:v>43555</c:v>
                </c:pt>
                <c:pt idx="113">
                  <c:v>43646</c:v>
                </c:pt>
                <c:pt idx="114">
                  <c:v>43738</c:v>
                </c:pt>
                <c:pt idx="115">
                  <c:v>43830</c:v>
                </c:pt>
                <c:pt idx="116">
                  <c:v>43921</c:v>
                </c:pt>
                <c:pt idx="117">
                  <c:v>44012</c:v>
                </c:pt>
                <c:pt idx="118">
                  <c:v>44104</c:v>
                </c:pt>
              </c:numCache>
            </c:numRef>
          </c:cat>
          <c:val>
            <c:numRef>
              <c:f>Sheet1!$F$2:$F$120</c:f>
              <c:numCache>
                <c:formatCode>0.00</c:formatCode>
                <c:ptCount val="1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6.8738444261869915</c:v>
                </c:pt>
                <c:pt idx="54">
                  <c:v>15.254847051160141</c:v>
                </c:pt>
                <c:pt idx="55">
                  <c:v>24.905849676133442</c:v>
                </c:pt>
                <c:pt idx="56">
                  <c:v>37.393569635346296</c:v>
                </c:pt>
                <c:pt idx="57">
                  <c:v>51.042930927439471</c:v>
                </c:pt>
                <c:pt idx="58">
                  <c:v>64.903933552412639</c:v>
                </c:pt>
                <c:pt idx="59">
                  <c:v>75.30493617738577</c:v>
                </c:pt>
                <c:pt idx="60">
                  <c:v>83.572656136598795</c:v>
                </c:pt>
                <c:pt idx="61">
                  <c:v>87.652017428691835</c:v>
                </c:pt>
                <c:pt idx="62">
                  <c:v>85.033020053665126</c:v>
                </c:pt>
                <c:pt idx="63">
                  <c:v>81.564022678638253</c:v>
                </c:pt>
                <c:pt idx="64">
                  <c:v>76.821742637851287</c:v>
                </c:pt>
                <c:pt idx="65">
                  <c:v>64.391103929944308</c:v>
                </c:pt>
                <c:pt idx="66">
                  <c:v>47.472106554917445</c:v>
                </c:pt>
                <c:pt idx="67">
                  <c:v>30.403109179890748</c:v>
                </c:pt>
                <c:pt idx="68">
                  <c:v>12.612470471983755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4.6796402719792241E-2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45-42FB-B3C1-63EA5CACC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40960"/>
        <c:axId val="373341944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FHFA Index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Sheet1!$A$2:$A$120</c:f>
              <c:numCache>
                <c:formatCode>m/d/yyyy</c:formatCode>
                <c:ptCount val="119"/>
                <c:pt idx="0">
                  <c:v>33328</c:v>
                </c:pt>
                <c:pt idx="1">
                  <c:v>33419</c:v>
                </c:pt>
                <c:pt idx="2">
                  <c:v>33511</c:v>
                </c:pt>
                <c:pt idx="3">
                  <c:v>33603</c:v>
                </c:pt>
                <c:pt idx="4">
                  <c:v>33694</c:v>
                </c:pt>
                <c:pt idx="5">
                  <c:v>33785</c:v>
                </c:pt>
                <c:pt idx="6">
                  <c:v>33877</c:v>
                </c:pt>
                <c:pt idx="7">
                  <c:v>33969</c:v>
                </c:pt>
                <c:pt idx="8">
                  <c:v>34059</c:v>
                </c:pt>
                <c:pt idx="9">
                  <c:v>34150</c:v>
                </c:pt>
                <c:pt idx="10">
                  <c:v>34242</c:v>
                </c:pt>
                <c:pt idx="11">
                  <c:v>34334</c:v>
                </c:pt>
                <c:pt idx="12">
                  <c:v>34424</c:v>
                </c:pt>
                <c:pt idx="13">
                  <c:v>34515</c:v>
                </c:pt>
                <c:pt idx="14">
                  <c:v>34607</c:v>
                </c:pt>
                <c:pt idx="15">
                  <c:v>34699</c:v>
                </c:pt>
                <c:pt idx="16">
                  <c:v>34789</c:v>
                </c:pt>
                <c:pt idx="17">
                  <c:v>34880</c:v>
                </c:pt>
                <c:pt idx="18">
                  <c:v>34972</c:v>
                </c:pt>
                <c:pt idx="19">
                  <c:v>35064</c:v>
                </c:pt>
                <c:pt idx="20">
                  <c:v>35155</c:v>
                </c:pt>
                <c:pt idx="21">
                  <c:v>35246</c:v>
                </c:pt>
                <c:pt idx="22">
                  <c:v>35338</c:v>
                </c:pt>
                <c:pt idx="23">
                  <c:v>35430</c:v>
                </c:pt>
                <c:pt idx="24">
                  <c:v>35520</c:v>
                </c:pt>
                <c:pt idx="25">
                  <c:v>35611</c:v>
                </c:pt>
                <c:pt idx="26">
                  <c:v>35703</c:v>
                </c:pt>
                <c:pt idx="27">
                  <c:v>35795</c:v>
                </c:pt>
                <c:pt idx="28">
                  <c:v>35885</c:v>
                </c:pt>
                <c:pt idx="29">
                  <c:v>35976</c:v>
                </c:pt>
                <c:pt idx="30">
                  <c:v>36068</c:v>
                </c:pt>
                <c:pt idx="31">
                  <c:v>36160</c:v>
                </c:pt>
                <c:pt idx="32">
                  <c:v>36250</c:v>
                </c:pt>
                <c:pt idx="33">
                  <c:v>36341</c:v>
                </c:pt>
                <c:pt idx="34">
                  <c:v>36433</c:v>
                </c:pt>
                <c:pt idx="35">
                  <c:v>36525</c:v>
                </c:pt>
                <c:pt idx="36">
                  <c:v>36616</c:v>
                </c:pt>
                <c:pt idx="37">
                  <c:v>36707</c:v>
                </c:pt>
                <c:pt idx="38">
                  <c:v>36799</c:v>
                </c:pt>
                <c:pt idx="39">
                  <c:v>36891</c:v>
                </c:pt>
                <c:pt idx="40">
                  <c:v>36981</c:v>
                </c:pt>
                <c:pt idx="41">
                  <c:v>37072</c:v>
                </c:pt>
                <c:pt idx="42">
                  <c:v>37164</c:v>
                </c:pt>
                <c:pt idx="43">
                  <c:v>37256</c:v>
                </c:pt>
                <c:pt idx="44">
                  <c:v>37346</c:v>
                </c:pt>
                <c:pt idx="45">
                  <c:v>37437</c:v>
                </c:pt>
                <c:pt idx="46">
                  <c:v>37529</c:v>
                </c:pt>
                <c:pt idx="47">
                  <c:v>37621</c:v>
                </c:pt>
                <c:pt idx="48">
                  <c:v>37711</c:v>
                </c:pt>
                <c:pt idx="49">
                  <c:v>37802</c:v>
                </c:pt>
                <c:pt idx="50">
                  <c:v>37894</c:v>
                </c:pt>
                <c:pt idx="51">
                  <c:v>37986</c:v>
                </c:pt>
                <c:pt idx="52">
                  <c:v>38077</c:v>
                </c:pt>
                <c:pt idx="53">
                  <c:v>38168</c:v>
                </c:pt>
                <c:pt idx="54">
                  <c:v>38260</c:v>
                </c:pt>
                <c:pt idx="55">
                  <c:v>38352</c:v>
                </c:pt>
                <c:pt idx="56">
                  <c:v>38442</c:v>
                </c:pt>
                <c:pt idx="57">
                  <c:v>38533</c:v>
                </c:pt>
                <c:pt idx="58">
                  <c:v>38625</c:v>
                </c:pt>
                <c:pt idx="59">
                  <c:v>38717</c:v>
                </c:pt>
                <c:pt idx="60">
                  <c:v>38807</c:v>
                </c:pt>
                <c:pt idx="61">
                  <c:v>38898</c:v>
                </c:pt>
                <c:pt idx="62">
                  <c:v>38990</c:v>
                </c:pt>
                <c:pt idx="63">
                  <c:v>39082</c:v>
                </c:pt>
                <c:pt idx="64">
                  <c:v>39172</c:v>
                </c:pt>
                <c:pt idx="65">
                  <c:v>39263</c:v>
                </c:pt>
                <c:pt idx="66">
                  <c:v>39355</c:v>
                </c:pt>
                <c:pt idx="67">
                  <c:v>39447</c:v>
                </c:pt>
                <c:pt idx="68">
                  <c:v>39538</c:v>
                </c:pt>
                <c:pt idx="69">
                  <c:v>39629</c:v>
                </c:pt>
                <c:pt idx="70">
                  <c:v>39721</c:v>
                </c:pt>
                <c:pt idx="71">
                  <c:v>39813</c:v>
                </c:pt>
                <c:pt idx="72">
                  <c:v>39903</c:v>
                </c:pt>
                <c:pt idx="73">
                  <c:v>39994</c:v>
                </c:pt>
                <c:pt idx="74">
                  <c:v>40086</c:v>
                </c:pt>
                <c:pt idx="75">
                  <c:v>40178</c:v>
                </c:pt>
                <c:pt idx="76">
                  <c:v>40268</c:v>
                </c:pt>
                <c:pt idx="77">
                  <c:v>40359</c:v>
                </c:pt>
                <c:pt idx="78">
                  <c:v>40451</c:v>
                </c:pt>
                <c:pt idx="79">
                  <c:v>40543</c:v>
                </c:pt>
                <c:pt idx="80">
                  <c:v>40633</c:v>
                </c:pt>
                <c:pt idx="81">
                  <c:v>40724</c:v>
                </c:pt>
                <c:pt idx="82">
                  <c:v>40816</c:v>
                </c:pt>
                <c:pt idx="83">
                  <c:v>40908</c:v>
                </c:pt>
                <c:pt idx="84">
                  <c:v>40999</c:v>
                </c:pt>
                <c:pt idx="85">
                  <c:v>41090</c:v>
                </c:pt>
                <c:pt idx="86">
                  <c:v>41182</c:v>
                </c:pt>
                <c:pt idx="87">
                  <c:v>41274</c:v>
                </c:pt>
                <c:pt idx="88">
                  <c:v>41364</c:v>
                </c:pt>
                <c:pt idx="89">
                  <c:v>41455</c:v>
                </c:pt>
                <c:pt idx="90">
                  <c:v>41547</c:v>
                </c:pt>
                <c:pt idx="91">
                  <c:v>41639</c:v>
                </c:pt>
                <c:pt idx="92">
                  <c:v>41729</c:v>
                </c:pt>
                <c:pt idx="93">
                  <c:v>41820</c:v>
                </c:pt>
                <c:pt idx="94">
                  <c:v>41912</c:v>
                </c:pt>
                <c:pt idx="95">
                  <c:v>42004</c:v>
                </c:pt>
                <c:pt idx="96">
                  <c:v>42094</c:v>
                </c:pt>
                <c:pt idx="97">
                  <c:v>42185</c:v>
                </c:pt>
                <c:pt idx="98">
                  <c:v>42277</c:v>
                </c:pt>
                <c:pt idx="99">
                  <c:v>42369</c:v>
                </c:pt>
                <c:pt idx="100">
                  <c:v>42460</c:v>
                </c:pt>
                <c:pt idx="101">
                  <c:v>42551</c:v>
                </c:pt>
                <c:pt idx="102">
                  <c:v>42643</c:v>
                </c:pt>
                <c:pt idx="103">
                  <c:v>42735</c:v>
                </c:pt>
                <c:pt idx="104">
                  <c:v>42825</c:v>
                </c:pt>
                <c:pt idx="105">
                  <c:v>42916</c:v>
                </c:pt>
                <c:pt idx="106">
                  <c:v>43008</c:v>
                </c:pt>
                <c:pt idx="107">
                  <c:v>43100</c:v>
                </c:pt>
                <c:pt idx="108">
                  <c:v>43190</c:v>
                </c:pt>
                <c:pt idx="109">
                  <c:v>43281</c:v>
                </c:pt>
                <c:pt idx="110">
                  <c:v>43373</c:v>
                </c:pt>
                <c:pt idx="111">
                  <c:v>43465</c:v>
                </c:pt>
                <c:pt idx="112">
                  <c:v>43555</c:v>
                </c:pt>
                <c:pt idx="113">
                  <c:v>43646</c:v>
                </c:pt>
                <c:pt idx="114">
                  <c:v>43738</c:v>
                </c:pt>
                <c:pt idx="115">
                  <c:v>43830</c:v>
                </c:pt>
                <c:pt idx="116">
                  <c:v>43921</c:v>
                </c:pt>
                <c:pt idx="117">
                  <c:v>44012</c:v>
                </c:pt>
                <c:pt idx="118">
                  <c:v>44104</c:v>
                </c:pt>
              </c:numCache>
            </c:numRef>
          </c:cat>
          <c:val>
            <c:numRef>
              <c:f>Sheet1!$B$2:$B$120</c:f>
              <c:numCache>
                <c:formatCode>0.00</c:formatCode>
                <c:ptCount val="119"/>
                <c:pt idx="0">
                  <c:v>100</c:v>
                </c:pt>
                <c:pt idx="1">
                  <c:v>99.72</c:v>
                </c:pt>
                <c:pt idx="2">
                  <c:v>98.89</c:v>
                </c:pt>
                <c:pt idx="3">
                  <c:v>99.62</c:v>
                </c:pt>
                <c:pt idx="4">
                  <c:v>100.36</c:v>
                </c:pt>
                <c:pt idx="5">
                  <c:v>100.09</c:v>
                </c:pt>
                <c:pt idx="6">
                  <c:v>100.46</c:v>
                </c:pt>
                <c:pt idx="7">
                  <c:v>101.08</c:v>
                </c:pt>
                <c:pt idx="8">
                  <c:v>101.33</c:v>
                </c:pt>
                <c:pt idx="9">
                  <c:v>102.03</c:v>
                </c:pt>
                <c:pt idx="10">
                  <c:v>102.67</c:v>
                </c:pt>
                <c:pt idx="11">
                  <c:v>103.27</c:v>
                </c:pt>
                <c:pt idx="12">
                  <c:v>104.12</c:v>
                </c:pt>
                <c:pt idx="13">
                  <c:v>104.94</c:v>
                </c:pt>
                <c:pt idx="14">
                  <c:v>105.78</c:v>
                </c:pt>
                <c:pt idx="15">
                  <c:v>106.39</c:v>
                </c:pt>
                <c:pt idx="16">
                  <c:v>106.96</c:v>
                </c:pt>
                <c:pt idx="17">
                  <c:v>107.79</c:v>
                </c:pt>
                <c:pt idx="18">
                  <c:v>108.75</c:v>
                </c:pt>
                <c:pt idx="19">
                  <c:v>109.13</c:v>
                </c:pt>
                <c:pt idx="20">
                  <c:v>109.94</c:v>
                </c:pt>
                <c:pt idx="21">
                  <c:v>110.2</c:v>
                </c:pt>
                <c:pt idx="22">
                  <c:v>110.81</c:v>
                </c:pt>
                <c:pt idx="23">
                  <c:v>111.44</c:v>
                </c:pt>
                <c:pt idx="24">
                  <c:v>111.42</c:v>
                </c:pt>
                <c:pt idx="25">
                  <c:v>112.31</c:v>
                </c:pt>
                <c:pt idx="26">
                  <c:v>113.11</c:v>
                </c:pt>
                <c:pt idx="27">
                  <c:v>114.54</c:v>
                </c:pt>
                <c:pt idx="28">
                  <c:v>115.8</c:v>
                </c:pt>
                <c:pt idx="29">
                  <c:v>116.73</c:v>
                </c:pt>
                <c:pt idx="30">
                  <c:v>117.97</c:v>
                </c:pt>
                <c:pt idx="31">
                  <c:v>119.3</c:v>
                </c:pt>
                <c:pt idx="32">
                  <c:v>120.7</c:v>
                </c:pt>
                <c:pt idx="33">
                  <c:v>122.61</c:v>
                </c:pt>
                <c:pt idx="34">
                  <c:v>124.17</c:v>
                </c:pt>
                <c:pt idx="35">
                  <c:v>126.15</c:v>
                </c:pt>
                <c:pt idx="36">
                  <c:v>128.82</c:v>
                </c:pt>
                <c:pt idx="37">
                  <c:v>130.94</c:v>
                </c:pt>
                <c:pt idx="38">
                  <c:v>132.97999999999999</c:v>
                </c:pt>
                <c:pt idx="39">
                  <c:v>135.59</c:v>
                </c:pt>
                <c:pt idx="40">
                  <c:v>138.62</c:v>
                </c:pt>
                <c:pt idx="41">
                  <c:v>141.19999999999999</c:v>
                </c:pt>
                <c:pt idx="42">
                  <c:v>144.51</c:v>
                </c:pt>
                <c:pt idx="43">
                  <c:v>147.63</c:v>
                </c:pt>
                <c:pt idx="44">
                  <c:v>150.86000000000001</c:v>
                </c:pt>
                <c:pt idx="45">
                  <c:v>154.86000000000001</c:v>
                </c:pt>
                <c:pt idx="46">
                  <c:v>158.96</c:v>
                </c:pt>
                <c:pt idx="47">
                  <c:v>163.16999999999999</c:v>
                </c:pt>
                <c:pt idx="48">
                  <c:v>167.5</c:v>
                </c:pt>
                <c:pt idx="49">
                  <c:v>172.07</c:v>
                </c:pt>
                <c:pt idx="50">
                  <c:v>177.12</c:v>
                </c:pt>
                <c:pt idx="51">
                  <c:v>183.76</c:v>
                </c:pt>
                <c:pt idx="52">
                  <c:v>190.85</c:v>
                </c:pt>
                <c:pt idx="53">
                  <c:v>199.49</c:v>
                </c:pt>
                <c:pt idx="54">
                  <c:v>209.56</c:v>
                </c:pt>
                <c:pt idx="55">
                  <c:v>220.9</c:v>
                </c:pt>
                <c:pt idx="56">
                  <c:v>235.04</c:v>
                </c:pt>
                <c:pt idx="57">
                  <c:v>250.36</c:v>
                </c:pt>
                <c:pt idx="58">
                  <c:v>265.91000000000003</c:v>
                </c:pt>
                <c:pt idx="59">
                  <c:v>278</c:v>
                </c:pt>
                <c:pt idx="60">
                  <c:v>287.92</c:v>
                </c:pt>
                <c:pt idx="61">
                  <c:v>293.67</c:v>
                </c:pt>
                <c:pt idx="62">
                  <c:v>292.74</c:v>
                </c:pt>
                <c:pt idx="63">
                  <c:v>290.95999999999998</c:v>
                </c:pt>
                <c:pt idx="64">
                  <c:v>287.87</c:v>
                </c:pt>
                <c:pt idx="65">
                  <c:v>277.11</c:v>
                </c:pt>
                <c:pt idx="66">
                  <c:v>261.88</c:v>
                </c:pt>
                <c:pt idx="67">
                  <c:v>246.5</c:v>
                </c:pt>
                <c:pt idx="68">
                  <c:v>230.38</c:v>
                </c:pt>
                <c:pt idx="69">
                  <c:v>214.32</c:v>
                </c:pt>
                <c:pt idx="70">
                  <c:v>199.88</c:v>
                </c:pt>
                <c:pt idx="71">
                  <c:v>184.5</c:v>
                </c:pt>
                <c:pt idx="72">
                  <c:v>171.54</c:v>
                </c:pt>
                <c:pt idx="73">
                  <c:v>162.65</c:v>
                </c:pt>
                <c:pt idx="74">
                  <c:v>160.96</c:v>
                </c:pt>
                <c:pt idx="75">
                  <c:v>160.22999999999999</c:v>
                </c:pt>
                <c:pt idx="76">
                  <c:v>157.06</c:v>
                </c:pt>
                <c:pt idx="77">
                  <c:v>155.91999999999999</c:v>
                </c:pt>
                <c:pt idx="78">
                  <c:v>148.99</c:v>
                </c:pt>
                <c:pt idx="79">
                  <c:v>147.91</c:v>
                </c:pt>
                <c:pt idx="80">
                  <c:v>144.46</c:v>
                </c:pt>
                <c:pt idx="81">
                  <c:v>145.37</c:v>
                </c:pt>
                <c:pt idx="82">
                  <c:v>145.66999999999999</c:v>
                </c:pt>
                <c:pt idx="83">
                  <c:v>146.06</c:v>
                </c:pt>
                <c:pt idx="84">
                  <c:v>148.91999999999999</c:v>
                </c:pt>
                <c:pt idx="85">
                  <c:v>151.44999999999999</c:v>
                </c:pt>
                <c:pt idx="86">
                  <c:v>153.65</c:v>
                </c:pt>
                <c:pt idx="87">
                  <c:v>158.35</c:v>
                </c:pt>
                <c:pt idx="88">
                  <c:v>164.45</c:v>
                </c:pt>
                <c:pt idx="89">
                  <c:v>169.22</c:v>
                </c:pt>
                <c:pt idx="90">
                  <c:v>174.43</c:v>
                </c:pt>
                <c:pt idx="91">
                  <c:v>178.12</c:v>
                </c:pt>
                <c:pt idx="92">
                  <c:v>181.31</c:v>
                </c:pt>
                <c:pt idx="93">
                  <c:v>184.19</c:v>
                </c:pt>
                <c:pt idx="94">
                  <c:v>188.34</c:v>
                </c:pt>
                <c:pt idx="95">
                  <c:v>192.47</c:v>
                </c:pt>
                <c:pt idx="96">
                  <c:v>196.25</c:v>
                </c:pt>
                <c:pt idx="97">
                  <c:v>201.62</c:v>
                </c:pt>
                <c:pt idx="98">
                  <c:v>205.83</c:v>
                </c:pt>
                <c:pt idx="99">
                  <c:v>210.74</c:v>
                </c:pt>
                <c:pt idx="100">
                  <c:v>216.26</c:v>
                </c:pt>
                <c:pt idx="101">
                  <c:v>221.58</c:v>
                </c:pt>
                <c:pt idx="102">
                  <c:v>226.4</c:v>
                </c:pt>
                <c:pt idx="103">
                  <c:v>231.64</c:v>
                </c:pt>
                <c:pt idx="104">
                  <c:v>236.48</c:v>
                </c:pt>
                <c:pt idx="105">
                  <c:v>241.32</c:v>
                </c:pt>
                <c:pt idx="106">
                  <c:v>246.32</c:v>
                </c:pt>
                <c:pt idx="107">
                  <c:v>250.64</c:v>
                </c:pt>
                <c:pt idx="108">
                  <c:v>256.52999999999997</c:v>
                </c:pt>
                <c:pt idx="109">
                  <c:v>259.64</c:v>
                </c:pt>
                <c:pt idx="110">
                  <c:v>263.82</c:v>
                </c:pt>
                <c:pt idx="111">
                  <c:v>268.36</c:v>
                </c:pt>
                <c:pt idx="112">
                  <c:v>272.06</c:v>
                </c:pt>
                <c:pt idx="113">
                  <c:v>276.14999999999998</c:v>
                </c:pt>
                <c:pt idx="114">
                  <c:v>280.49</c:v>
                </c:pt>
                <c:pt idx="115">
                  <c:v>285.38</c:v>
                </c:pt>
                <c:pt idx="116">
                  <c:v>290.35000000000002</c:v>
                </c:pt>
                <c:pt idx="117">
                  <c:v>294.22000000000003</c:v>
                </c:pt>
                <c:pt idx="118">
                  <c:v>301.64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45-42FB-B3C1-63EA5CACC7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Trendline 
1991-2003</c:v>
                </c:pt>
              </c:strCache>
            </c:strRef>
          </c:tx>
          <c:spPr>
            <a:ln w="508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Sheet1!$A$2:$A$120</c:f>
              <c:numCache>
                <c:formatCode>m/d/yyyy</c:formatCode>
                <c:ptCount val="119"/>
                <c:pt idx="0">
                  <c:v>33328</c:v>
                </c:pt>
                <c:pt idx="1">
                  <c:v>33419</c:v>
                </c:pt>
                <c:pt idx="2">
                  <c:v>33511</c:v>
                </c:pt>
                <c:pt idx="3">
                  <c:v>33603</c:v>
                </c:pt>
                <c:pt idx="4">
                  <c:v>33694</c:v>
                </c:pt>
                <c:pt idx="5">
                  <c:v>33785</c:v>
                </c:pt>
                <c:pt idx="6">
                  <c:v>33877</c:v>
                </c:pt>
                <c:pt idx="7">
                  <c:v>33969</c:v>
                </c:pt>
                <c:pt idx="8">
                  <c:v>34059</c:v>
                </c:pt>
                <c:pt idx="9">
                  <c:v>34150</c:v>
                </c:pt>
                <c:pt idx="10">
                  <c:v>34242</c:v>
                </c:pt>
                <c:pt idx="11">
                  <c:v>34334</c:v>
                </c:pt>
                <c:pt idx="12">
                  <c:v>34424</c:v>
                </c:pt>
                <c:pt idx="13">
                  <c:v>34515</c:v>
                </c:pt>
                <c:pt idx="14">
                  <c:v>34607</c:v>
                </c:pt>
                <c:pt idx="15">
                  <c:v>34699</c:v>
                </c:pt>
                <c:pt idx="16">
                  <c:v>34789</c:v>
                </c:pt>
                <c:pt idx="17">
                  <c:v>34880</c:v>
                </c:pt>
                <c:pt idx="18">
                  <c:v>34972</c:v>
                </c:pt>
                <c:pt idx="19">
                  <c:v>35064</c:v>
                </c:pt>
                <c:pt idx="20">
                  <c:v>35155</c:v>
                </c:pt>
                <c:pt idx="21">
                  <c:v>35246</c:v>
                </c:pt>
                <c:pt idx="22">
                  <c:v>35338</c:v>
                </c:pt>
                <c:pt idx="23">
                  <c:v>35430</c:v>
                </c:pt>
                <c:pt idx="24">
                  <c:v>35520</c:v>
                </c:pt>
                <c:pt idx="25">
                  <c:v>35611</c:v>
                </c:pt>
                <c:pt idx="26">
                  <c:v>35703</c:v>
                </c:pt>
                <c:pt idx="27">
                  <c:v>35795</c:v>
                </c:pt>
                <c:pt idx="28">
                  <c:v>35885</c:v>
                </c:pt>
                <c:pt idx="29">
                  <c:v>35976</c:v>
                </c:pt>
                <c:pt idx="30">
                  <c:v>36068</c:v>
                </c:pt>
                <c:pt idx="31">
                  <c:v>36160</c:v>
                </c:pt>
                <c:pt idx="32">
                  <c:v>36250</c:v>
                </c:pt>
                <c:pt idx="33">
                  <c:v>36341</c:v>
                </c:pt>
                <c:pt idx="34">
                  <c:v>36433</c:v>
                </c:pt>
                <c:pt idx="35">
                  <c:v>36525</c:v>
                </c:pt>
                <c:pt idx="36">
                  <c:v>36616</c:v>
                </c:pt>
                <c:pt idx="37">
                  <c:v>36707</c:v>
                </c:pt>
                <c:pt idx="38">
                  <c:v>36799</c:v>
                </c:pt>
                <c:pt idx="39">
                  <c:v>36891</c:v>
                </c:pt>
                <c:pt idx="40">
                  <c:v>36981</c:v>
                </c:pt>
                <c:pt idx="41">
                  <c:v>37072</c:v>
                </c:pt>
                <c:pt idx="42">
                  <c:v>37164</c:v>
                </c:pt>
                <c:pt idx="43">
                  <c:v>37256</c:v>
                </c:pt>
                <c:pt idx="44">
                  <c:v>37346</c:v>
                </c:pt>
                <c:pt idx="45">
                  <c:v>37437</c:v>
                </c:pt>
                <c:pt idx="46">
                  <c:v>37529</c:v>
                </c:pt>
                <c:pt idx="47">
                  <c:v>37621</c:v>
                </c:pt>
                <c:pt idx="48">
                  <c:v>37711</c:v>
                </c:pt>
                <c:pt idx="49">
                  <c:v>37802</c:v>
                </c:pt>
                <c:pt idx="50">
                  <c:v>37894</c:v>
                </c:pt>
                <c:pt idx="51">
                  <c:v>37986</c:v>
                </c:pt>
                <c:pt idx="52">
                  <c:v>38077</c:v>
                </c:pt>
                <c:pt idx="53">
                  <c:v>38168</c:v>
                </c:pt>
                <c:pt idx="54">
                  <c:v>38260</c:v>
                </c:pt>
                <c:pt idx="55">
                  <c:v>38352</c:v>
                </c:pt>
                <c:pt idx="56">
                  <c:v>38442</c:v>
                </c:pt>
                <c:pt idx="57">
                  <c:v>38533</c:v>
                </c:pt>
                <c:pt idx="58">
                  <c:v>38625</c:v>
                </c:pt>
                <c:pt idx="59">
                  <c:v>38717</c:v>
                </c:pt>
                <c:pt idx="60">
                  <c:v>38807</c:v>
                </c:pt>
                <c:pt idx="61">
                  <c:v>38898</c:v>
                </c:pt>
                <c:pt idx="62">
                  <c:v>38990</c:v>
                </c:pt>
                <c:pt idx="63">
                  <c:v>39082</c:v>
                </c:pt>
                <c:pt idx="64">
                  <c:v>39172</c:v>
                </c:pt>
                <c:pt idx="65">
                  <c:v>39263</c:v>
                </c:pt>
                <c:pt idx="66">
                  <c:v>39355</c:v>
                </c:pt>
                <c:pt idx="67">
                  <c:v>39447</c:v>
                </c:pt>
                <c:pt idx="68">
                  <c:v>39538</c:v>
                </c:pt>
                <c:pt idx="69">
                  <c:v>39629</c:v>
                </c:pt>
                <c:pt idx="70">
                  <c:v>39721</c:v>
                </c:pt>
                <c:pt idx="71">
                  <c:v>39813</c:v>
                </c:pt>
                <c:pt idx="72">
                  <c:v>39903</c:v>
                </c:pt>
                <c:pt idx="73">
                  <c:v>39994</c:v>
                </c:pt>
                <c:pt idx="74">
                  <c:v>40086</c:v>
                </c:pt>
                <c:pt idx="75">
                  <c:v>40178</c:v>
                </c:pt>
                <c:pt idx="76">
                  <c:v>40268</c:v>
                </c:pt>
                <c:pt idx="77">
                  <c:v>40359</c:v>
                </c:pt>
                <c:pt idx="78">
                  <c:v>40451</c:v>
                </c:pt>
                <c:pt idx="79">
                  <c:v>40543</c:v>
                </c:pt>
                <c:pt idx="80">
                  <c:v>40633</c:v>
                </c:pt>
                <c:pt idx="81">
                  <c:v>40724</c:v>
                </c:pt>
                <c:pt idx="82">
                  <c:v>40816</c:v>
                </c:pt>
                <c:pt idx="83">
                  <c:v>40908</c:v>
                </c:pt>
                <c:pt idx="84">
                  <c:v>40999</c:v>
                </c:pt>
                <c:pt idx="85">
                  <c:v>41090</c:v>
                </c:pt>
                <c:pt idx="86">
                  <c:v>41182</c:v>
                </c:pt>
                <c:pt idx="87">
                  <c:v>41274</c:v>
                </c:pt>
                <c:pt idx="88">
                  <c:v>41364</c:v>
                </c:pt>
                <c:pt idx="89">
                  <c:v>41455</c:v>
                </c:pt>
                <c:pt idx="90">
                  <c:v>41547</c:v>
                </c:pt>
                <c:pt idx="91">
                  <c:v>41639</c:v>
                </c:pt>
                <c:pt idx="92">
                  <c:v>41729</c:v>
                </c:pt>
                <c:pt idx="93">
                  <c:v>41820</c:v>
                </c:pt>
                <c:pt idx="94">
                  <c:v>41912</c:v>
                </c:pt>
                <c:pt idx="95">
                  <c:v>42004</c:v>
                </c:pt>
                <c:pt idx="96">
                  <c:v>42094</c:v>
                </c:pt>
                <c:pt idx="97">
                  <c:v>42185</c:v>
                </c:pt>
                <c:pt idx="98">
                  <c:v>42277</c:v>
                </c:pt>
                <c:pt idx="99">
                  <c:v>42369</c:v>
                </c:pt>
                <c:pt idx="100">
                  <c:v>42460</c:v>
                </c:pt>
                <c:pt idx="101">
                  <c:v>42551</c:v>
                </c:pt>
                <c:pt idx="102">
                  <c:v>42643</c:v>
                </c:pt>
                <c:pt idx="103">
                  <c:v>42735</c:v>
                </c:pt>
                <c:pt idx="104">
                  <c:v>42825</c:v>
                </c:pt>
                <c:pt idx="105">
                  <c:v>42916</c:v>
                </c:pt>
                <c:pt idx="106">
                  <c:v>43008</c:v>
                </c:pt>
                <c:pt idx="107">
                  <c:v>43100</c:v>
                </c:pt>
                <c:pt idx="108">
                  <c:v>43190</c:v>
                </c:pt>
                <c:pt idx="109">
                  <c:v>43281</c:v>
                </c:pt>
                <c:pt idx="110">
                  <c:v>43373</c:v>
                </c:pt>
                <c:pt idx="111">
                  <c:v>43465</c:v>
                </c:pt>
                <c:pt idx="112">
                  <c:v>43555</c:v>
                </c:pt>
                <c:pt idx="113">
                  <c:v>43646</c:v>
                </c:pt>
                <c:pt idx="114">
                  <c:v>43738</c:v>
                </c:pt>
                <c:pt idx="115">
                  <c:v>43830</c:v>
                </c:pt>
                <c:pt idx="116">
                  <c:v>43921</c:v>
                </c:pt>
                <c:pt idx="117">
                  <c:v>44012</c:v>
                </c:pt>
                <c:pt idx="118">
                  <c:v>44104</c:v>
                </c:pt>
              </c:numCache>
            </c:numRef>
          </c:cat>
          <c:val>
            <c:numRef>
              <c:f>Sheet1!$C$2:$C$120</c:f>
              <c:numCache>
                <c:formatCode>0.00</c:formatCode>
                <c:ptCount val="119"/>
                <c:pt idx="0">
                  <c:v>86.46683892809034</c:v>
                </c:pt>
                <c:pt idx="1">
                  <c:v>87.859037851346102</c:v>
                </c:pt>
                <c:pt idx="2">
                  <c:v>89.26653566386841</c:v>
                </c:pt>
                <c:pt idx="3">
                  <c:v>90.674033476390775</c:v>
                </c:pt>
                <c:pt idx="4">
                  <c:v>92.066232399646481</c:v>
                </c:pt>
                <c:pt idx="5">
                  <c:v>93.4584313229023</c:v>
                </c:pt>
                <c:pt idx="6">
                  <c:v>94.865929135424665</c:v>
                </c:pt>
                <c:pt idx="7">
                  <c:v>96.273426947946916</c:v>
                </c:pt>
                <c:pt idx="8">
                  <c:v>97.650326981936189</c:v>
                </c:pt>
                <c:pt idx="9">
                  <c:v>99.042525905191894</c:v>
                </c:pt>
                <c:pt idx="10">
                  <c:v>100.45002371771426</c:v>
                </c:pt>
                <c:pt idx="11">
                  <c:v>101.85752153023662</c:v>
                </c:pt>
                <c:pt idx="12">
                  <c:v>103.23442156422578</c:v>
                </c:pt>
                <c:pt idx="13">
                  <c:v>104.6266204874816</c:v>
                </c:pt>
                <c:pt idx="14">
                  <c:v>106.03411830000385</c:v>
                </c:pt>
                <c:pt idx="15">
                  <c:v>107.44161611252622</c:v>
                </c:pt>
                <c:pt idx="16">
                  <c:v>108.81851614651538</c:v>
                </c:pt>
                <c:pt idx="17">
                  <c:v>110.2107150697712</c:v>
                </c:pt>
                <c:pt idx="18">
                  <c:v>111.61821288229356</c:v>
                </c:pt>
                <c:pt idx="19">
                  <c:v>113.02571069481581</c:v>
                </c:pt>
                <c:pt idx="20">
                  <c:v>114.41790961807163</c:v>
                </c:pt>
                <c:pt idx="21">
                  <c:v>115.81010854132734</c:v>
                </c:pt>
                <c:pt idx="22">
                  <c:v>117.2176063538497</c:v>
                </c:pt>
                <c:pt idx="23">
                  <c:v>118.62510416637207</c:v>
                </c:pt>
                <c:pt idx="24">
                  <c:v>120.00200420036123</c:v>
                </c:pt>
                <c:pt idx="25">
                  <c:v>121.39420312361705</c:v>
                </c:pt>
                <c:pt idx="26">
                  <c:v>122.8017009361393</c:v>
                </c:pt>
                <c:pt idx="27">
                  <c:v>124.20919874866166</c:v>
                </c:pt>
                <c:pt idx="28">
                  <c:v>125.58609878265082</c:v>
                </c:pt>
                <c:pt idx="29">
                  <c:v>126.97829770590664</c:v>
                </c:pt>
                <c:pt idx="30">
                  <c:v>128.38579551842901</c:v>
                </c:pt>
                <c:pt idx="31">
                  <c:v>129.79329333095126</c:v>
                </c:pt>
                <c:pt idx="32">
                  <c:v>131.17019336494053</c:v>
                </c:pt>
                <c:pt idx="33">
                  <c:v>132.56239228819624</c:v>
                </c:pt>
                <c:pt idx="34">
                  <c:v>133.9698901007186</c:v>
                </c:pt>
                <c:pt idx="35">
                  <c:v>135.37738791324097</c:v>
                </c:pt>
                <c:pt idx="36">
                  <c:v>136.76958683649667</c:v>
                </c:pt>
                <c:pt idx="37">
                  <c:v>138.16178575975249</c:v>
                </c:pt>
                <c:pt idx="38">
                  <c:v>139.56928357227474</c:v>
                </c:pt>
                <c:pt idx="39">
                  <c:v>140.97678138479711</c:v>
                </c:pt>
                <c:pt idx="40">
                  <c:v>142.35368141878627</c:v>
                </c:pt>
                <c:pt idx="41">
                  <c:v>143.74588034204208</c:v>
                </c:pt>
                <c:pt idx="42">
                  <c:v>145.15337815456445</c:v>
                </c:pt>
                <c:pt idx="43">
                  <c:v>146.5608759670867</c:v>
                </c:pt>
                <c:pt idx="44">
                  <c:v>147.93777600107597</c:v>
                </c:pt>
                <c:pt idx="45">
                  <c:v>149.32997492433168</c:v>
                </c:pt>
                <c:pt idx="46">
                  <c:v>150.73747273685404</c:v>
                </c:pt>
                <c:pt idx="47">
                  <c:v>152.14497054937641</c:v>
                </c:pt>
                <c:pt idx="48">
                  <c:v>153.52187058336557</c:v>
                </c:pt>
                <c:pt idx="49">
                  <c:v>154.91406950662139</c:v>
                </c:pt>
                <c:pt idx="50">
                  <c:v>156.32156731914364</c:v>
                </c:pt>
                <c:pt idx="51">
                  <c:v>157.729065131666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45-42FB-B3C1-63EA5CACC7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Projection</c:v>
                </c:pt>
              </c:strCache>
            </c:strRef>
          </c:tx>
          <c:spPr>
            <a:ln w="50800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Sheet1!$A$2:$A$120</c:f>
              <c:numCache>
                <c:formatCode>m/d/yyyy</c:formatCode>
                <c:ptCount val="119"/>
                <c:pt idx="0">
                  <c:v>33328</c:v>
                </c:pt>
                <c:pt idx="1">
                  <c:v>33419</c:v>
                </c:pt>
                <c:pt idx="2">
                  <c:v>33511</c:v>
                </c:pt>
                <c:pt idx="3">
                  <c:v>33603</c:v>
                </c:pt>
                <c:pt idx="4">
                  <c:v>33694</c:v>
                </c:pt>
                <c:pt idx="5">
                  <c:v>33785</c:v>
                </c:pt>
                <c:pt idx="6">
                  <c:v>33877</c:v>
                </c:pt>
                <c:pt idx="7">
                  <c:v>33969</c:v>
                </c:pt>
                <c:pt idx="8">
                  <c:v>34059</c:v>
                </c:pt>
                <c:pt idx="9">
                  <c:v>34150</c:v>
                </c:pt>
                <c:pt idx="10">
                  <c:v>34242</c:v>
                </c:pt>
                <c:pt idx="11">
                  <c:v>34334</c:v>
                </c:pt>
                <c:pt idx="12">
                  <c:v>34424</c:v>
                </c:pt>
                <c:pt idx="13">
                  <c:v>34515</c:v>
                </c:pt>
                <c:pt idx="14">
                  <c:v>34607</c:v>
                </c:pt>
                <c:pt idx="15">
                  <c:v>34699</c:v>
                </c:pt>
                <c:pt idx="16">
                  <c:v>34789</c:v>
                </c:pt>
                <c:pt idx="17">
                  <c:v>34880</c:v>
                </c:pt>
                <c:pt idx="18">
                  <c:v>34972</c:v>
                </c:pt>
                <c:pt idx="19">
                  <c:v>35064</c:v>
                </c:pt>
                <c:pt idx="20">
                  <c:v>35155</c:v>
                </c:pt>
                <c:pt idx="21">
                  <c:v>35246</c:v>
                </c:pt>
                <c:pt idx="22">
                  <c:v>35338</c:v>
                </c:pt>
                <c:pt idx="23">
                  <c:v>35430</c:v>
                </c:pt>
                <c:pt idx="24">
                  <c:v>35520</c:v>
                </c:pt>
                <c:pt idx="25">
                  <c:v>35611</c:v>
                </c:pt>
                <c:pt idx="26">
                  <c:v>35703</c:v>
                </c:pt>
                <c:pt idx="27">
                  <c:v>35795</c:v>
                </c:pt>
                <c:pt idx="28">
                  <c:v>35885</c:v>
                </c:pt>
                <c:pt idx="29">
                  <c:v>35976</c:v>
                </c:pt>
                <c:pt idx="30">
                  <c:v>36068</c:v>
                </c:pt>
                <c:pt idx="31">
                  <c:v>36160</c:v>
                </c:pt>
                <c:pt idx="32">
                  <c:v>36250</c:v>
                </c:pt>
                <c:pt idx="33">
                  <c:v>36341</c:v>
                </c:pt>
                <c:pt idx="34">
                  <c:v>36433</c:v>
                </c:pt>
                <c:pt idx="35">
                  <c:v>36525</c:v>
                </c:pt>
                <c:pt idx="36">
                  <c:v>36616</c:v>
                </c:pt>
                <c:pt idx="37">
                  <c:v>36707</c:v>
                </c:pt>
                <c:pt idx="38">
                  <c:v>36799</c:v>
                </c:pt>
                <c:pt idx="39">
                  <c:v>36891</c:v>
                </c:pt>
                <c:pt idx="40">
                  <c:v>36981</c:v>
                </c:pt>
                <c:pt idx="41">
                  <c:v>37072</c:v>
                </c:pt>
                <c:pt idx="42">
                  <c:v>37164</c:v>
                </c:pt>
                <c:pt idx="43">
                  <c:v>37256</c:v>
                </c:pt>
                <c:pt idx="44">
                  <c:v>37346</c:v>
                </c:pt>
                <c:pt idx="45">
                  <c:v>37437</c:v>
                </c:pt>
                <c:pt idx="46">
                  <c:v>37529</c:v>
                </c:pt>
                <c:pt idx="47">
                  <c:v>37621</c:v>
                </c:pt>
                <c:pt idx="48">
                  <c:v>37711</c:v>
                </c:pt>
                <c:pt idx="49">
                  <c:v>37802</c:v>
                </c:pt>
                <c:pt idx="50">
                  <c:v>37894</c:v>
                </c:pt>
                <c:pt idx="51">
                  <c:v>37986</c:v>
                </c:pt>
                <c:pt idx="52">
                  <c:v>38077</c:v>
                </c:pt>
                <c:pt idx="53">
                  <c:v>38168</c:v>
                </c:pt>
                <c:pt idx="54">
                  <c:v>38260</c:v>
                </c:pt>
                <c:pt idx="55">
                  <c:v>38352</c:v>
                </c:pt>
                <c:pt idx="56">
                  <c:v>38442</c:v>
                </c:pt>
                <c:pt idx="57">
                  <c:v>38533</c:v>
                </c:pt>
                <c:pt idx="58">
                  <c:v>38625</c:v>
                </c:pt>
                <c:pt idx="59">
                  <c:v>38717</c:v>
                </c:pt>
                <c:pt idx="60">
                  <c:v>38807</c:v>
                </c:pt>
                <c:pt idx="61">
                  <c:v>38898</c:v>
                </c:pt>
                <c:pt idx="62">
                  <c:v>38990</c:v>
                </c:pt>
                <c:pt idx="63">
                  <c:v>39082</c:v>
                </c:pt>
                <c:pt idx="64">
                  <c:v>39172</c:v>
                </c:pt>
                <c:pt idx="65">
                  <c:v>39263</c:v>
                </c:pt>
                <c:pt idx="66">
                  <c:v>39355</c:v>
                </c:pt>
                <c:pt idx="67">
                  <c:v>39447</c:v>
                </c:pt>
                <c:pt idx="68">
                  <c:v>39538</c:v>
                </c:pt>
                <c:pt idx="69">
                  <c:v>39629</c:v>
                </c:pt>
                <c:pt idx="70">
                  <c:v>39721</c:v>
                </c:pt>
                <c:pt idx="71">
                  <c:v>39813</c:v>
                </c:pt>
                <c:pt idx="72">
                  <c:v>39903</c:v>
                </c:pt>
                <c:pt idx="73">
                  <c:v>39994</c:v>
                </c:pt>
                <c:pt idx="74">
                  <c:v>40086</c:v>
                </c:pt>
                <c:pt idx="75">
                  <c:v>40178</c:v>
                </c:pt>
                <c:pt idx="76">
                  <c:v>40268</c:v>
                </c:pt>
                <c:pt idx="77">
                  <c:v>40359</c:v>
                </c:pt>
                <c:pt idx="78">
                  <c:v>40451</c:v>
                </c:pt>
                <c:pt idx="79">
                  <c:v>40543</c:v>
                </c:pt>
                <c:pt idx="80">
                  <c:v>40633</c:v>
                </c:pt>
                <c:pt idx="81">
                  <c:v>40724</c:v>
                </c:pt>
                <c:pt idx="82">
                  <c:v>40816</c:v>
                </c:pt>
                <c:pt idx="83">
                  <c:v>40908</c:v>
                </c:pt>
                <c:pt idx="84">
                  <c:v>40999</c:v>
                </c:pt>
                <c:pt idx="85">
                  <c:v>41090</c:v>
                </c:pt>
                <c:pt idx="86">
                  <c:v>41182</c:v>
                </c:pt>
                <c:pt idx="87">
                  <c:v>41274</c:v>
                </c:pt>
                <c:pt idx="88">
                  <c:v>41364</c:v>
                </c:pt>
                <c:pt idx="89">
                  <c:v>41455</c:v>
                </c:pt>
                <c:pt idx="90">
                  <c:v>41547</c:v>
                </c:pt>
                <c:pt idx="91">
                  <c:v>41639</c:v>
                </c:pt>
                <c:pt idx="92">
                  <c:v>41729</c:v>
                </c:pt>
                <c:pt idx="93">
                  <c:v>41820</c:v>
                </c:pt>
                <c:pt idx="94">
                  <c:v>41912</c:v>
                </c:pt>
                <c:pt idx="95">
                  <c:v>42004</c:v>
                </c:pt>
                <c:pt idx="96">
                  <c:v>42094</c:v>
                </c:pt>
                <c:pt idx="97">
                  <c:v>42185</c:v>
                </c:pt>
                <c:pt idx="98">
                  <c:v>42277</c:v>
                </c:pt>
                <c:pt idx="99">
                  <c:v>42369</c:v>
                </c:pt>
                <c:pt idx="100">
                  <c:v>42460</c:v>
                </c:pt>
                <c:pt idx="101">
                  <c:v>42551</c:v>
                </c:pt>
                <c:pt idx="102">
                  <c:v>42643</c:v>
                </c:pt>
                <c:pt idx="103">
                  <c:v>42735</c:v>
                </c:pt>
                <c:pt idx="104">
                  <c:v>42825</c:v>
                </c:pt>
                <c:pt idx="105">
                  <c:v>42916</c:v>
                </c:pt>
                <c:pt idx="106">
                  <c:v>43008</c:v>
                </c:pt>
                <c:pt idx="107">
                  <c:v>43100</c:v>
                </c:pt>
                <c:pt idx="108">
                  <c:v>43190</c:v>
                </c:pt>
                <c:pt idx="109">
                  <c:v>43281</c:v>
                </c:pt>
                <c:pt idx="110">
                  <c:v>43373</c:v>
                </c:pt>
                <c:pt idx="111">
                  <c:v>43465</c:v>
                </c:pt>
                <c:pt idx="112">
                  <c:v>43555</c:v>
                </c:pt>
                <c:pt idx="113">
                  <c:v>43646</c:v>
                </c:pt>
                <c:pt idx="114">
                  <c:v>43738</c:v>
                </c:pt>
                <c:pt idx="115">
                  <c:v>43830</c:v>
                </c:pt>
                <c:pt idx="116">
                  <c:v>43921</c:v>
                </c:pt>
                <c:pt idx="117">
                  <c:v>44012</c:v>
                </c:pt>
                <c:pt idx="118">
                  <c:v>44104</c:v>
                </c:pt>
              </c:numCache>
            </c:numRef>
          </c:cat>
          <c:val>
            <c:numRef>
              <c:f>Sheet1!$D$2:$D$120</c:f>
              <c:numCache>
                <c:formatCode>General</c:formatCode>
                <c:ptCount val="119"/>
                <c:pt idx="52" formatCode="0.00">
                  <c:v>159.12126405492171</c:v>
                </c:pt>
                <c:pt idx="53" formatCode="0.00">
                  <c:v>160.51346297817753</c:v>
                </c:pt>
                <c:pt idx="54" formatCode="0.00">
                  <c:v>161.92096079069989</c:v>
                </c:pt>
                <c:pt idx="55" formatCode="0.00">
                  <c:v>163.32845860322215</c:v>
                </c:pt>
                <c:pt idx="56" formatCode="0.00">
                  <c:v>164.70535863721142</c:v>
                </c:pt>
                <c:pt idx="57" formatCode="0.00">
                  <c:v>166.09755756046712</c:v>
                </c:pt>
                <c:pt idx="58" formatCode="0.00">
                  <c:v>167.50505537298949</c:v>
                </c:pt>
                <c:pt idx="59" formatCode="0.00">
                  <c:v>168.91255318551185</c:v>
                </c:pt>
                <c:pt idx="60" formatCode="0.00">
                  <c:v>170.28945321950101</c:v>
                </c:pt>
                <c:pt idx="61" formatCode="0.00">
                  <c:v>171.68165214275683</c:v>
                </c:pt>
                <c:pt idx="62" formatCode="0.00">
                  <c:v>173.08914995527908</c:v>
                </c:pt>
                <c:pt idx="63" formatCode="0.00">
                  <c:v>174.49664776780145</c:v>
                </c:pt>
                <c:pt idx="64" formatCode="0.00">
                  <c:v>175.87354780179061</c:v>
                </c:pt>
                <c:pt idx="65" formatCode="0.00">
                  <c:v>177.26574672504643</c:v>
                </c:pt>
                <c:pt idx="66" formatCode="0.00">
                  <c:v>178.67324453756879</c:v>
                </c:pt>
                <c:pt idx="67" formatCode="0.00">
                  <c:v>180.08074235009104</c:v>
                </c:pt>
                <c:pt idx="68" formatCode="0.00">
                  <c:v>181.47294127334686</c:v>
                </c:pt>
                <c:pt idx="69" formatCode="0.00">
                  <c:v>182.86514019660257</c:v>
                </c:pt>
                <c:pt idx="70" formatCode="0.00">
                  <c:v>184.27263800912493</c:v>
                </c:pt>
                <c:pt idx="71" formatCode="0.00">
                  <c:v>185.6801358216473</c:v>
                </c:pt>
                <c:pt idx="72" formatCode="0.00">
                  <c:v>187.05703585563646</c:v>
                </c:pt>
                <c:pt idx="73" formatCode="0.00">
                  <c:v>188.44923477889228</c:v>
                </c:pt>
                <c:pt idx="74" formatCode="0.00">
                  <c:v>189.85673259141453</c:v>
                </c:pt>
                <c:pt idx="75" formatCode="0.00">
                  <c:v>191.26423040393689</c:v>
                </c:pt>
                <c:pt idx="76" formatCode="0.00">
                  <c:v>192.64113043792605</c:v>
                </c:pt>
                <c:pt idx="77" formatCode="0.00">
                  <c:v>194.03332936118187</c:v>
                </c:pt>
                <c:pt idx="78" formatCode="0.00">
                  <c:v>195.44082717370424</c:v>
                </c:pt>
                <c:pt idx="79" formatCode="0.00">
                  <c:v>196.84832498622649</c:v>
                </c:pt>
                <c:pt idx="80" formatCode="0.00">
                  <c:v>198.22522502021576</c:v>
                </c:pt>
                <c:pt idx="81" formatCode="0.00">
                  <c:v>199.61742394347147</c:v>
                </c:pt>
                <c:pt idx="82" formatCode="0.00">
                  <c:v>201.02492175599383</c:v>
                </c:pt>
                <c:pt idx="83" formatCode="0.00">
                  <c:v>202.4324195685162</c:v>
                </c:pt>
                <c:pt idx="84" formatCode="0.00">
                  <c:v>203.8246184917719</c:v>
                </c:pt>
                <c:pt idx="85" formatCode="0.00">
                  <c:v>205.21681741502772</c:v>
                </c:pt>
                <c:pt idx="86" formatCode="0.00">
                  <c:v>206.62431522754997</c:v>
                </c:pt>
                <c:pt idx="87" formatCode="0.00">
                  <c:v>208.03181304007234</c:v>
                </c:pt>
                <c:pt idx="88" formatCode="0.00">
                  <c:v>209.4087130740615</c:v>
                </c:pt>
                <c:pt idx="89" formatCode="0.00">
                  <c:v>210.80091199731731</c:v>
                </c:pt>
                <c:pt idx="90" formatCode="0.00">
                  <c:v>212.20840980983968</c:v>
                </c:pt>
                <c:pt idx="91" formatCode="0.00">
                  <c:v>213.61590762236193</c:v>
                </c:pt>
                <c:pt idx="92" formatCode="0.00">
                  <c:v>214.9928076563512</c:v>
                </c:pt>
                <c:pt idx="93" formatCode="0.00">
                  <c:v>216.38500657960691</c:v>
                </c:pt>
                <c:pt idx="94" formatCode="0.00">
                  <c:v>217.79250439212927</c:v>
                </c:pt>
                <c:pt idx="95" formatCode="0.00">
                  <c:v>219.20000220465164</c:v>
                </c:pt>
                <c:pt idx="96" formatCode="0.00">
                  <c:v>220.5769022386408</c:v>
                </c:pt>
                <c:pt idx="97" formatCode="0.00">
                  <c:v>221.96910116189662</c:v>
                </c:pt>
                <c:pt idx="98" formatCode="0.00">
                  <c:v>223.37659897441887</c:v>
                </c:pt>
                <c:pt idx="99" formatCode="0.00">
                  <c:v>224.78409678694123</c:v>
                </c:pt>
                <c:pt idx="100" formatCode="0.00">
                  <c:v>226.17629571019694</c:v>
                </c:pt>
                <c:pt idx="101" formatCode="0.00">
                  <c:v>227.56849463345276</c:v>
                </c:pt>
                <c:pt idx="102" formatCode="0.00">
                  <c:v>228.97599244597512</c:v>
                </c:pt>
                <c:pt idx="103" formatCode="0.00">
                  <c:v>230.38349025849737</c:v>
                </c:pt>
                <c:pt idx="104" formatCode="0.00">
                  <c:v>231.76039029248665</c:v>
                </c:pt>
                <c:pt idx="105" formatCode="0.00">
                  <c:v>233.15258921574235</c:v>
                </c:pt>
                <c:pt idx="106" formatCode="0.00">
                  <c:v>234.56008702826472</c:v>
                </c:pt>
                <c:pt idx="107" formatCode="0.00">
                  <c:v>235.96758484078708</c:v>
                </c:pt>
                <c:pt idx="108" formatCode="0.00">
                  <c:v>237.34448487477624</c:v>
                </c:pt>
                <c:pt idx="109" formatCode="0.00">
                  <c:v>238.73668379803206</c:v>
                </c:pt>
                <c:pt idx="110" formatCode="0.00">
                  <c:v>240.14418161055431</c:v>
                </c:pt>
                <c:pt idx="111" formatCode="0.00">
                  <c:v>241.55167942307668</c:v>
                </c:pt>
                <c:pt idx="112" formatCode="0.00">
                  <c:v>242.92857945706584</c:v>
                </c:pt>
                <c:pt idx="113" formatCode="0.00">
                  <c:v>244.32077838032166</c:v>
                </c:pt>
                <c:pt idx="114" formatCode="0.00">
                  <c:v>245.72827619284402</c:v>
                </c:pt>
                <c:pt idx="115" formatCode="0.00">
                  <c:v>247.13577400536627</c:v>
                </c:pt>
                <c:pt idx="116" formatCode="0.00">
                  <c:v>248.52797292862209</c:v>
                </c:pt>
                <c:pt idx="117" formatCode="0.00">
                  <c:v>249.9201718518778</c:v>
                </c:pt>
                <c:pt idx="118" formatCode="0.00">
                  <c:v>251.32766966440016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45-42FB-B3C1-63EA5CACC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340960"/>
        <c:axId val="373341944"/>
      </c:lineChart>
      <c:dateAx>
        <c:axId val="373340960"/>
        <c:scaling>
          <c:orientation val="minMax"/>
          <c:max val="44196"/>
          <c:min val="32874"/>
        </c:scaling>
        <c:delete val="0"/>
        <c:axPos val="b"/>
        <c:min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inorGridlines>
        <c:numFmt formatCode="yyyy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373341944"/>
        <c:crosses val="autoZero"/>
        <c:auto val="1"/>
        <c:lblOffset val="100"/>
        <c:baseTimeUnit val="months"/>
        <c:majorUnit val="5"/>
        <c:majorTimeUnit val="years"/>
      </c:dateAx>
      <c:valAx>
        <c:axId val="373341944"/>
        <c:scaling>
          <c:orientation val="minMax"/>
        </c:scaling>
        <c:delete val="0"/>
        <c:axPos val="l"/>
        <c:min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inorGridlines>
        <c:numFmt formatCode="0" sourceLinked="0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373340960"/>
        <c:crosses val="autoZero"/>
        <c:crossBetween val="between"/>
        <c:minorUnit val="25"/>
      </c:valAx>
      <c:spPr>
        <a:noFill/>
        <a:ln w="6350">
          <a:solidFill>
            <a:schemeClr val="tx1"/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4313763652802573"/>
          <c:y val="0.63071336232224717"/>
          <c:w val="0.51907962756210302"/>
          <c:h val="0.23495827946879774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65331507474606E-2"/>
          <c:y val="2.736318407960199E-2"/>
          <c:w val="0.89424472110364284"/>
          <c:h val="0.88456908371528209"/>
        </c:manualLayout>
      </c:layout>
      <c:areaChart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Base</c:v>
                </c:pt>
              </c:strCache>
            </c:strRef>
          </c:tx>
          <c:spPr>
            <a:noFill/>
            <a:ln w="6350">
              <a:noFill/>
            </a:ln>
            <a:effectLst/>
          </c:spPr>
          <c:cat>
            <c:numRef>
              <c:f>Sheet1!$A$2:$A$120</c:f>
              <c:numCache>
                <c:formatCode>m/d/yyyy</c:formatCode>
                <c:ptCount val="119"/>
                <c:pt idx="0">
                  <c:v>33328</c:v>
                </c:pt>
                <c:pt idx="1">
                  <c:v>33419</c:v>
                </c:pt>
                <c:pt idx="2">
                  <c:v>33511</c:v>
                </c:pt>
                <c:pt idx="3">
                  <c:v>33603</c:v>
                </c:pt>
                <c:pt idx="4">
                  <c:v>33694</c:v>
                </c:pt>
                <c:pt idx="5">
                  <c:v>33785</c:v>
                </c:pt>
                <c:pt idx="6">
                  <c:v>33877</c:v>
                </c:pt>
                <c:pt idx="7">
                  <c:v>33969</c:v>
                </c:pt>
                <c:pt idx="8">
                  <c:v>34059</c:v>
                </c:pt>
                <c:pt idx="9">
                  <c:v>34150</c:v>
                </c:pt>
                <c:pt idx="10">
                  <c:v>34242</c:v>
                </c:pt>
                <c:pt idx="11">
                  <c:v>34334</c:v>
                </c:pt>
                <c:pt idx="12">
                  <c:v>34424</c:v>
                </c:pt>
                <c:pt idx="13">
                  <c:v>34515</c:v>
                </c:pt>
                <c:pt idx="14">
                  <c:v>34607</c:v>
                </c:pt>
                <c:pt idx="15">
                  <c:v>34699</c:v>
                </c:pt>
                <c:pt idx="16">
                  <c:v>34789</c:v>
                </c:pt>
                <c:pt idx="17">
                  <c:v>34880</c:v>
                </c:pt>
                <c:pt idx="18">
                  <c:v>34972</c:v>
                </c:pt>
                <c:pt idx="19">
                  <c:v>35064</c:v>
                </c:pt>
                <c:pt idx="20">
                  <c:v>35155</c:v>
                </c:pt>
                <c:pt idx="21">
                  <c:v>35246</c:v>
                </c:pt>
                <c:pt idx="22">
                  <c:v>35338</c:v>
                </c:pt>
                <c:pt idx="23">
                  <c:v>35430</c:v>
                </c:pt>
                <c:pt idx="24">
                  <c:v>35520</c:v>
                </c:pt>
                <c:pt idx="25">
                  <c:v>35611</c:v>
                </c:pt>
                <c:pt idx="26">
                  <c:v>35703</c:v>
                </c:pt>
                <c:pt idx="27">
                  <c:v>35795</c:v>
                </c:pt>
                <c:pt idx="28">
                  <c:v>35885</c:v>
                </c:pt>
                <c:pt idx="29">
                  <c:v>35976</c:v>
                </c:pt>
                <c:pt idx="30">
                  <c:v>36068</c:v>
                </c:pt>
                <c:pt idx="31">
                  <c:v>36160</c:v>
                </c:pt>
                <c:pt idx="32">
                  <c:v>36250</c:v>
                </c:pt>
                <c:pt idx="33">
                  <c:v>36341</c:v>
                </c:pt>
                <c:pt idx="34">
                  <c:v>36433</c:v>
                </c:pt>
                <c:pt idx="35">
                  <c:v>36525</c:v>
                </c:pt>
                <c:pt idx="36">
                  <c:v>36616</c:v>
                </c:pt>
                <c:pt idx="37">
                  <c:v>36707</c:v>
                </c:pt>
                <c:pt idx="38">
                  <c:v>36799</c:v>
                </c:pt>
                <c:pt idx="39">
                  <c:v>36891</c:v>
                </c:pt>
                <c:pt idx="40">
                  <c:v>36981</c:v>
                </c:pt>
                <c:pt idx="41">
                  <c:v>37072</c:v>
                </c:pt>
                <c:pt idx="42">
                  <c:v>37164</c:v>
                </c:pt>
                <c:pt idx="43">
                  <c:v>37256</c:v>
                </c:pt>
                <c:pt idx="44">
                  <c:v>37346</c:v>
                </c:pt>
                <c:pt idx="45">
                  <c:v>37437</c:v>
                </c:pt>
                <c:pt idx="46">
                  <c:v>37529</c:v>
                </c:pt>
                <c:pt idx="47">
                  <c:v>37621</c:v>
                </c:pt>
                <c:pt idx="48">
                  <c:v>37711</c:v>
                </c:pt>
                <c:pt idx="49">
                  <c:v>37802</c:v>
                </c:pt>
                <c:pt idx="50">
                  <c:v>37894</c:v>
                </c:pt>
                <c:pt idx="51">
                  <c:v>37986</c:v>
                </c:pt>
                <c:pt idx="52">
                  <c:v>38077</c:v>
                </c:pt>
                <c:pt idx="53">
                  <c:v>38168</c:v>
                </c:pt>
                <c:pt idx="54">
                  <c:v>38260</c:v>
                </c:pt>
                <c:pt idx="55">
                  <c:v>38352</c:v>
                </c:pt>
                <c:pt idx="56">
                  <c:v>38442</c:v>
                </c:pt>
                <c:pt idx="57">
                  <c:v>38533</c:v>
                </c:pt>
                <c:pt idx="58">
                  <c:v>38625</c:v>
                </c:pt>
                <c:pt idx="59">
                  <c:v>38717</c:v>
                </c:pt>
                <c:pt idx="60">
                  <c:v>38807</c:v>
                </c:pt>
                <c:pt idx="61">
                  <c:v>38898</c:v>
                </c:pt>
                <c:pt idx="62">
                  <c:v>38990</c:v>
                </c:pt>
                <c:pt idx="63">
                  <c:v>39082</c:v>
                </c:pt>
                <c:pt idx="64">
                  <c:v>39172</c:v>
                </c:pt>
                <c:pt idx="65">
                  <c:v>39263</c:v>
                </c:pt>
                <c:pt idx="66">
                  <c:v>39355</c:v>
                </c:pt>
                <c:pt idx="67">
                  <c:v>39447</c:v>
                </c:pt>
                <c:pt idx="68">
                  <c:v>39538</c:v>
                </c:pt>
                <c:pt idx="69">
                  <c:v>39629</c:v>
                </c:pt>
                <c:pt idx="70">
                  <c:v>39721</c:v>
                </c:pt>
                <c:pt idx="71">
                  <c:v>39813</c:v>
                </c:pt>
                <c:pt idx="72">
                  <c:v>39903</c:v>
                </c:pt>
                <c:pt idx="73">
                  <c:v>39994</c:v>
                </c:pt>
                <c:pt idx="74">
                  <c:v>40086</c:v>
                </c:pt>
                <c:pt idx="75">
                  <c:v>40178</c:v>
                </c:pt>
                <c:pt idx="76">
                  <c:v>40268</c:v>
                </c:pt>
                <c:pt idx="77">
                  <c:v>40359</c:v>
                </c:pt>
                <c:pt idx="78">
                  <c:v>40451</c:v>
                </c:pt>
                <c:pt idx="79">
                  <c:v>40543</c:v>
                </c:pt>
                <c:pt idx="80">
                  <c:v>40633</c:v>
                </c:pt>
                <c:pt idx="81">
                  <c:v>40724</c:v>
                </c:pt>
                <c:pt idx="82">
                  <c:v>40816</c:v>
                </c:pt>
                <c:pt idx="83">
                  <c:v>40908</c:v>
                </c:pt>
                <c:pt idx="84">
                  <c:v>40999</c:v>
                </c:pt>
                <c:pt idx="85">
                  <c:v>41090</c:v>
                </c:pt>
                <c:pt idx="86">
                  <c:v>41182</c:v>
                </c:pt>
                <c:pt idx="87">
                  <c:v>41274</c:v>
                </c:pt>
                <c:pt idx="88">
                  <c:v>41364</c:v>
                </c:pt>
                <c:pt idx="89">
                  <c:v>41455</c:v>
                </c:pt>
                <c:pt idx="90">
                  <c:v>41547</c:v>
                </c:pt>
                <c:pt idx="91">
                  <c:v>41639</c:v>
                </c:pt>
                <c:pt idx="92">
                  <c:v>41729</c:v>
                </c:pt>
                <c:pt idx="93">
                  <c:v>41820</c:v>
                </c:pt>
                <c:pt idx="94">
                  <c:v>41912</c:v>
                </c:pt>
                <c:pt idx="95">
                  <c:v>42004</c:v>
                </c:pt>
                <c:pt idx="96">
                  <c:v>42094</c:v>
                </c:pt>
                <c:pt idx="97">
                  <c:v>42185</c:v>
                </c:pt>
                <c:pt idx="98">
                  <c:v>42277</c:v>
                </c:pt>
                <c:pt idx="99">
                  <c:v>42369</c:v>
                </c:pt>
                <c:pt idx="100">
                  <c:v>42460</c:v>
                </c:pt>
                <c:pt idx="101">
                  <c:v>42551</c:v>
                </c:pt>
                <c:pt idx="102">
                  <c:v>42643</c:v>
                </c:pt>
                <c:pt idx="103">
                  <c:v>42735</c:v>
                </c:pt>
                <c:pt idx="104">
                  <c:v>42825</c:v>
                </c:pt>
                <c:pt idx="105">
                  <c:v>42916</c:v>
                </c:pt>
                <c:pt idx="106">
                  <c:v>43008</c:v>
                </c:pt>
                <c:pt idx="107">
                  <c:v>43100</c:v>
                </c:pt>
                <c:pt idx="108">
                  <c:v>43190</c:v>
                </c:pt>
                <c:pt idx="109">
                  <c:v>43281</c:v>
                </c:pt>
                <c:pt idx="110">
                  <c:v>43373</c:v>
                </c:pt>
                <c:pt idx="111">
                  <c:v>43465</c:v>
                </c:pt>
                <c:pt idx="112">
                  <c:v>43555</c:v>
                </c:pt>
                <c:pt idx="113">
                  <c:v>43646</c:v>
                </c:pt>
                <c:pt idx="114">
                  <c:v>43738</c:v>
                </c:pt>
                <c:pt idx="115">
                  <c:v>43830</c:v>
                </c:pt>
                <c:pt idx="116">
                  <c:v>43921</c:v>
                </c:pt>
                <c:pt idx="117">
                  <c:v>44012</c:v>
                </c:pt>
                <c:pt idx="118">
                  <c:v>44104</c:v>
                </c:pt>
              </c:numCache>
            </c:numRef>
          </c:cat>
          <c:val>
            <c:numRef>
              <c:f>Sheet1!$E$2:$E$120</c:f>
              <c:numCache>
                <c:formatCode>0.00</c:formatCode>
                <c:ptCount val="119"/>
                <c:pt idx="0">
                  <c:v>100</c:v>
                </c:pt>
                <c:pt idx="1">
                  <c:v>100.01</c:v>
                </c:pt>
                <c:pt idx="2">
                  <c:v>100.54</c:v>
                </c:pt>
                <c:pt idx="3">
                  <c:v>101.44</c:v>
                </c:pt>
                <c:pt idx="4">
                  <c:v>102.77</c:v>
                </c:pt>
                <c:pt idx="5">
                  <c:v>103.81</c:v>
                </c:pt>
                <c:pt idx="6">
                  <c:v>105.01</c:v>
                </c:pt>
                <c:pt idx="7">
                  <c:v>105.92</c:v>
                </c:pt>
                <c:pt idx="8">
                  <c:v>106.69</c:v>
                </c:pt>
                <c:pt idx="9">
                  <c:v>108.69</c:v>
                </c:pt>
                <c:pt idx="10">
                  <c:v>109.66</c:v>
                </c:pt>
                <c:pt idx="11">
                  <c:v>111.96</c:v>
                </c:pt>
                <c:pt idx="12">
                  <c:v>113.32</c:v>
                </c:pt>
                <c:pt idx="13">
                  <c:v>114.63</c:v>
                </c:pt>
                <c:pt idx="14">
                  <c:v>115.64</c:v>
                </c:pt>
                <c:pt idx="15">
                  <c:v>117.19</c:v>
                </c:pt>
                <c:pt idx="16">
                  <c:v>118.98</c:v>
                </c:pt>
                <c:pt idx="17">
                  <c:v>120.2</c:v>
                </c:pt>
                <c:pt idx="18">
                  <c:v>122.15</c:v>
                </c:pt>
                <c:pt idx="19">
                  <c:v>123.46</c:v>
                </c:pt>
                <c:pt idx="20">
                  <c:v>124.88</c:v>
                </c:pt>
                <c:pt idx="21">
                  <c:v>126.51</c:v>
                </c:pt>
                <c:pt idx="22">
                  <c:v>127.58</c:v>
                </c:pt>
                <c:pt idx="23">
                  <c:v>128.80000000000001</c:v>
                </c:pt>
                <c:pt idx="24">
                  <c:v>129.82</c:v>
                </c:pt>
                <c:pt idx="25">
                  <c:v>131.41</c:v>
                </c:pt>
                <c:pt idx="26">
                  <c:v>131.54</c:v>
                </c:pt>
                <c:pt idx="27">
                  <c:v>132.75</c:v>
                </c:pt>
                <c:pt idx="28">
                  <c:v>133.68</c:v>
                </c:pt>
                <c:pt idx="29">
                  <c:v>134.76</c:v>
                </c:pt>
                <c:pt idx="30">
                  <c:v>135.86000000000001</c:v>
                </c:pt>
                <c:pt idx="31">
                  <c:v>137.44999999999999</c:v>
                </c:pt>
                <c:pt idx="32">
                  <c:v>139.29</c:v>
                </c:pt>
                <c:pt idx="33">
                  <c:v>140.72</c:v>
                </c:pt>
                <c:pt idx="34">
                  <c:v>142.31</c:v>
                </c:pt>
                <c:pt idx="35">
                  <c:v>143.06</c:v>
                </c:pt>
                <c:pt idx="36">
                  <c:v>145.28</c:v>
                </c:pt>
                <c:pt idx="37">
                  <c:v>145.09</c:v>
                </c:pt>
                <c:pt idx="38">
                  <c:v>146.87</c:v>
                </c:pt>
                <c:pt idx="39">
                  <c:v>147.72999999999999</c:v>
                </c:pt>
                <c:pt idx="40">
                  <c:v>148.44999999999999</c:v>
                </c:pt>
                <c:pt idx="41">
                  <c:v>149.29</c:v>
                </c:pt>
                <c:pt idx="42">
                  <c:v>149.71</c:v>
                </c:pt>
                <c:pt idx="43">
                  <c:v>151.62</c:v>
                </c:pt>
                <c:pt idx="44">
                  <c:v>151.63</c:v>
                </c:pt>
                <c:pt idx="45">
                  <c:v>152.41999999999999</c:v>
                </c:pt>
                <c:pt idx="46">
                  <c:v>152.53</c:v>
                </c:pt>
                <c:pt idx="47">
                  <c:v>152.94999999999999</c:v>
                </c:pt>
                <c:pt idx="48">
                  <c:v>154.41</c:v>
                </c:pt>
                <c:pt idx="49">
                  <c:v>154.94</c:v>
                </c:pt>
                <c:pt idx="50">
                  <c:v>155.87</c:v>
                </c:pt>
                <c:pt idx="51">
                  <c:v>156.46</c:v>
                </c:pt>
                <c:pt idx="52">
                  <c:v>157.16999999999999</c:v>
                </c:pt>
                <c:pt idx="53">
                  <c:v>158.79</c:v>
                </c:pt>
                <c:pt idx="54">
                  <c:v>159.63999999999999</c:v>
                </c:pt>
                <c:pt idx="55">
                  <c:v>160.11000000000001</c:v>
                </c:pt>
                <c:pt idx="56">
                  <c:v>162.74</c:v>
                </c:pt>
                <c:pt idx="57">
                  <c:v>162.49</c:v>
                </c:pt>
                <c:pt idx="58">
                  <c:v>162.91</c:v>
                </c:pt>
                <c:pt idx="59">
                  <c:v>164.36</c:v>
                </c:pt>
                <c:pt idx="60">
                  <c:v>164.53</c:v>
                </c:pt>
                <c:pt idx="61">
                  <c:v>164.6</c:v>
                </c:pt>
                <c:pt idx="62">
                  <c:v>164.46</c:v>
                </c:pt>
                <c:pt idx="63">
                  <c:v>165.59</c:v>
                </c:pt>
                <c:pt idx="64">
                  <c:v>166.55</c:v>
                </c:pt>
                <c:pt idx="65">
                  <c:v>166.49</c:v>
                </c:pt>
                <c:pt idx="66">
                  <c:v>166.57</c:v>
                </c:pt>
                <c:pt idx="67">
                  <c:v>163.06</c:v>
                </c:pt>
                <c:pt idx="68">
                  <c:v>162.25</c:v>
                </c:pt>
                <c:pt idx="69">
                  <c:v>159.66999999999999</c:v>
                </c:pt>
                <c:pt idx="70">
                  <c:v>159.05000000000001</c:v>
                </c:pt>
                <c:pt idx="71">
                  <c:v>152.44999999999999</c:v>
                </c:pt>
                <c:pt idx="72">
                  <c:v>150.77000000000001</c:v>
                </c:pt>
                <c:pt idx="73">
                  <c:v>152.07</c:v>
                </c:pt>
                <c:pt idx="74">
                  <c:v>152.41999999999999</c:v>
                </c:pt>
                <c:pt idx="75">
                  <c:v>152.96</c:v>
                </c:pt>
                <c:pt idx="76">
                  <c:v>151.79</c:v>
                </c:pt>
                <c:pt idx="77">
                  <c:v>153.15</c:v>
                </c:pt>
                <c:pt idx="78">
                  <c:v>149.27000000000001</c:v>
                </c:pt>
                <c:pt idx="79">
                  <c:v>149.91</c:v>
                </c:pt>
                <c:pt idx="80">
                  <c:v>148.86000000000001</c:v>
                </c:pt>
                <c:pt idx="81">
                  <c:v>147.02000000000001</c:v>
                </c:pt>
                <c:pt idx="82">
                  <c:v>147.87</c:v>
                </c:pt>
                <c:pt idx="83">
                  <c:v>148.01</c:v>
                </c:pt>
                <c:pt idx="84">
                  <c:v>148.97</c:v>
                </c:pt>
                <c:pt idx="85">
                  <c:v>150.63</c:v>
                </c:pt>
                <c:pt idx="86">
                  <c:v>150.69</c:v>
                </c:pt>
                <c:pt idx="87">
                  <c:v>152.19999999999999</c:v>
                </c:pt>
                <c:pt idx="88">
                  <c:v>153.52000000000001</c:v>
                </c:pt>
                <c:pt idx="89">
                  <c:v>155.44999999999999</c:v>
                </c:pt>
                <c:pt idx="90">
                  <c:v>157.88999999999999</c:v>
                </c:pt>
                <c:pt idx="91">
                  <c:v>157.75</c:v>
                </c:pt>
                <c:pt idx="92">
                  <c:v>159.30000000000001</c:v>
                </c:pt>
                <c:pt idx="93">
                  <c:v>160.47999999999999</c:v>
                </c:pt>
                <c:pt idx="94">
                  <c:v>162.06</c:v>
                </c:pt>
                <c:pt idx="95">
                  <c:v>163.38</c:v>
                </c:pt>
                <c:pt idx="96">
                  <c:v>164.9</c:v>
                </c:pt>
                <c:pt idx="97">
                  <c:v>166.3</c:v>
                </c:pt>
                <c:pt idx="98">
                  <c:v>168</c:v>
                </c:pt>
                <c:pt idx="99">
                  <c:v>169.62</c:v>
                </c:pt>
                <c:pt idx="100">
                  <c:v>172.03</c:v>
                </c:pt>
                <c:pt idx="101">
                  <c:v>174.43</c:v>
                </c:pt>
                <c:pt idx="102">
                  <c:v>177.1</c:v>
                </c:pt>
                <c:pt idx="103">
                  <c:v>180.38</c:v>
                </c:pt>
                <c:pt idx="104">
                  <c:v>182.04</c:v>
                </c:pt>
                <c:pt idx="105">
                  <c:v>184.59</c:v>
                </c:pt>
                <c:pt idx="106">
                  <c:v>186.67</c:v>
                </c:pt>
                <c:pt idx="107">
                  <c:v>191.6</c:v>
                </c:pt>
                <c:pt idx="108">
                  <c:v>195.22</c:v>
                </c:pt>
                <c:pt idx="109">
                  <c:v>199.15</c:v>
                </c:pt>
                <c:pt idx="110">
                  <c:v>201.69</c:v>
                </c:pt>
                <c:pt idx="111">
                  <c:v>205.42</c:v>
                </c:pt>
                <c:pt idx="112">
                  <c:v>209.78</c:v>
                </c:pt>
                <c:pt idx="113">
                  <c:v>213.09</c:v>
                </c:pt>
                <c:pt idx="114">
                  <c:v>217.54</c:v>
                </c:pt>
                <c:pt idx="115">
                  <c:v>221.13</c:v>
                </c:pt>
                <c:pt idx="116">
                  <c:v>225.61</c:v>
                </c:pt>
                <c:pt idx="117">
                  <c:v>229.75</c:v>
                </c:pt>
                <c:pt idx="118">
                  <c:v>235.88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45-42FB-B3C1-63EA5CACC79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Bubble</c:v>
                </c:pt>
              </c:strCache>
            </c:strRef>
          </c:tx>
          <c:spPr>
            <a:solidFill>
              <a:srgbClr val="FF0000">
                <a:alpha val="25000"/>
              </a:srgbClr>
            </a:solidFill>
            <a:ln>
              <a:noFill/>
            </a:ln>
            <a:effectLst/>
          </c:spPr>
          <c:cat>
            <c:numRef>
              <c:f>Sheet1!$A$2:$A$120</c:f>
              <c:numCache>
                <c:formatCode>m/d/yyyy</c:formatCode>
                <c:ptCount val="119"/>
                <c:pt idx="0">
                  <c:v>33328</c:v>
                </c:pt>
                <c:pt idx="1">
                  <c:v>33419</c:v>
                </c:pt>
                <c:pt idx="2">
                  <c:v>33511</c:v>
                </c:pt>
                <c:pt idx="3">
                  <c:v>33603</c:v>
                </c:pt>
                <c:pt idx="4">
                  <c:v>33694</c:v>
                </c:pt>
                <c:pt idx="5">
                  <c:v>33785</c:v>
                </c:pt>
                <c:pt idx="6">
                  <c:v>33877</c:v>
                </c:pt>
                <c:pt idx="7">
                  <c:v>33969</c:v>
                </c:pt>
                <c:pt idx="8">
                  <c:v>34059</c:v>
                </c:pt>
                <c:pt idx="9">
                  <c:v>34150</c:v>
                </c:pt>
                <c:pt idx="10">
                  <c:v>34242</c:v>
                </c:pt>
                <c:pt idx="11">
                  <c:v>34334</c:v>
                </c:pt>
                <c:pt idx="12">
                  <c:v>34424</c:v>
                </c:pt>
                <c:pt idx="13">
                  <c:v>34515</c:v>
                </c:pt>
                <c:pt idx="14">
                  <c:v>34607</c:v>
                </c:pt>
                <c:pt idx="15">
                  <c:v>34699</c:v>
                </c:pt>
                <c:pt idx="16">
                  <c:v>34789</c:v>
                </c:pt>
                <c:pt idx="17">
                  <c:v>34880</c:v>
                </c:pt>
                <c:pt idx="18">
                  <c:v>34972</c:v>
                </c:pt>
                <c:pt idx="19">
                  <c:v>35064</c:v>
                </c:pt>
                <c:pt idx="20">
                  <c:v>35155</c:v>
                </c:pt>
                <c:pt idx="21">
                  <c:v>35246</c:v>
                </c:pt>
                <c:pt idx="22">
                  <c:v>35338</c:v>
                </c:pt>
                <c:pt idx="23">
                  <c:v>35430</c:v>
                </c:pt>
                <c:pt idx="24">
                  <c:v>35520</c:v>
                </c:pt>
                <c:pt idx="25">
                  <c:v>35611</c:v>
                </c:pt>
                <c:pt idx="26">
                  <c:v>35703</c:v>
                </c:pt>
                <c:pt idx="27">
                  <c:v>35795</c:v>
                </c:pt>
                <c:pt idx="28">
                  <c:v>35885</c:v>
                </c:pt>
                <c:pt idx="29">
                  <c:v>35976</c:v>
                </c:pt>
                <c:pt idx="30">
                  <c:v>36068</c:v>
                </c:pt>
                <c:pt idx="31">
                  <c:v>36160</c:v>
                </c:pt>
                <c:pt idx="32">
                  <c:v>36250</c:v>
                </c:pt>
                <c:pt idx="33">
                  <c:v>36341</c:v>
                </c:pt>
                <c:pt idx="34">
                  <c:v>36433</c:v>
                </c:pt>
                <c:pt idx="35">
                  <c:v>36525</c:v>
                </c:pt>
                <c:pt idx="36">
                  <c:v>36616</c:v>
                </c:pt>
                <c:pt idx="37">
                  <c:v>36707</c:v>
                </c:pt>
                <c:pt idx="38">
                  <c:v>36799</c:v>
                </c:pt>
                <c:pt idx="39">
                  <c:v>36891</c:v>
                </c:pt>
                <c:pt idx="40">
                  <c:v>36981</c:v>
                </c:pt>
                <c:pt idx="41">
                  <c:v>37072</c:v>
                </c:pt>
                <c:pt idx="42">
                  <c:v>37164</c:v>
                </c:pt>
                <c:pt idx="43">
                  <c:v>37256</c:v>
                </c:pt>
                <c:pt idx="44">
                  <c:v>37346</c:v>
                </c:pt>
                <c:pt idx="45">
                  <c:v>37437</c:v>
                </c:pt>
                <c:pt idx="46">
                  <c:v>37529</c:v>
                </c:pt>
                <c:pt idx="47">
                  <c:v>37621</c:v>
                </c:pt>
                <c:pt idx="48">
                  <c:v>37711</c:v>
                </c:pt>
                <c:pt idx="49">
                  <c:v>37802</c:v>
                </c:pt>
                <c:pt idx="50">
                  <c:v>37894</c:v>
                </c:pt>
                <c:pt idx="51">
                  <c:v>37986</c:v>
                </c:pt>
                <c:pt idx="52">
                  <c:v>38077</c:v>
                </c:pt>
                <c:pt idx="53">
                  <c:v>38168</c:v>
                </c:pt>
                <c:pt idx="54">
                  <c:v>38260</c:v>
                </c:pt>
                <c:pt idx="55">
                  <c:v>38352</c:v>
                </c:pt>
                <c:pt idx="56">
                  <c:v>38442</c:v>
                </c:pt>
                <c:pt idx="57">
                  <c:v>38533</c:v>
                </c:pt>
                <c:pt idx="58">
                  <c:v>38625</c:v>
                </c:pt>
                <c:pt idx="59">
                  <c:v>38717</c:v>
                </c:pt>
                <c:pt idx="60">
                  <c:v>38807</c:v>
                </c:pt>
                <c:pt idx="61">
                  <c:v>38898</c:v>
                </c:pt>
                <c:pt idx="62">
                  <c:v>38990</c:v>
                </c:pt>
                <c:pt idx="63">
                  <c:v>39082</c:v>
                </c:pt>
                <c:pt idx="64">
                  <c:v>39172</c:v>
                </c:pt>
                <c:pt idx="65">
                  <c:v>39263</c:v>
                </c:pt>
                <c:pt idx="66">
                  <c:v>39355</c:v>
                </c:pt>
                <c:pt idx="67">
                  <c:v>39447</c:v>
                </c:pt>
                <c:pt idx="68">
                  <c:v>39538</c:v>
                </c:pt>
                <c:pt idx="69">
                  <c:v>39629</c:v>
                </c:pt>
                <c:pt idx="70">
                  <c:v>39721</c:v>
                </c:pt>
                <c:pt idx="71">
                  <c:v>39813</c:v>
                </c:pt>
                <c:pt idx="72">
                  <c:v>39903</c:v>
                </c:pt>
                <c:pt idx="73">
                  <c:v>39994</c:v>
                </c:pt>
                <c:pt idx="74">
                  <c:v>40086</c:v>
                </c:pt>
                <c:pt idx="75">
                  <c:v>40178</c:v>
                </c:pt>
                <c:pt idx="76">
                  <c:v>40268</c:v>
                </c:pt>
                <c:pt idx="77">
                  <c:v>40359</c:v>
                </c:pt>
                <c:pt idx="78">
                  <c:v>40451</c:v>
                </c:pt>
                <c:pt idx="79">
                  <c:v>40543</c:v>
                </c:pt>
                <c:pt idx="80">
                  <c:v>40633</c:v>
                </c:pt>
                <c:pt idx="81">
                  <c:v>40724</c:v>
                </c:pt>
                <c:pt idx="82">
                  <c:v>40816</c:v>
                </c:pt>
                <c:pt idx="83">
                  <c:v>40908</c:v>
                </c:pt>
                <c:pt idx="84">
                  <c:v>40999</c:v>
                </c:pt>
                <c:pt idx="85">
                  <c:v>41090</c:v>
                </c:pt>
                <c:pt idx="86">
                  <c:v>41182</c:v>
                </c:pt>
                <c:pt idx="87">
                  <c:v>41274</c:v>
                </c:pt>
                <c:pt idx="88">
                  <c:v>41364</c:v>
                </c:pt>
                <c:pt idx="89">
                  <c:v>41455</c:v>
                </c:pt>
                <c:pt idx="90">
                  <c:v>41547</c:v>
                </c:pt>
                <c:pt idx="91">
                  <c:v>41639</c:v>
                </c:pt>
                <c:pt idx="92">
                  <c:v>41729</c:v>
                </c:pt>
                <c:pt idx="93">
                  <c:v>41820</c:v>
                </c:pt>
                <c:pt idx="94">
                  <c:v>41912</c:v>
                </c:pt>
                <c:pt idx="95">
                  <c:v>42004</c:v>
                </c:pt>
                <c:pt idx="96">
                  <c:v>42094</c:v>
                </c:pt>
                <c:pt idx="97">
                  <c:v>42185</c:v>
                </c:pt>
                <c:pt idx="98">
                  <c:v>42277</c:v>
                </c:pt>
                <c:pt idx="99">
                  <c:v>42369</c:v>
                </c:pt>
                <c:pt idx="100">
                  <c:v>42460</c:v>
                </c:pt>
                <c:pt idx="101">
                  <c:v>42551</c:v>
                </c:pt>
                <c:pt idx="102">
                  <c:v>42643</c:v>
                </c:pt>
                <c:pt idx="103">
                  <c:v>42735</c:v>
                </c:pt>
                <c:pt idx="104">
                  <c:v>42825</c:v>
                </c:pt>
                <c:pt idx="105">
                  <c:v>42916</c:v>
                </c:pt>
                <c:pt idx="106">
                  <c:v>43008</c:v>
                </c:pt>
                <c:pt idx="107">
                  <c:v>43100</c:v>
                </c:pt>
                <c:pt idx="108">
                  <c:v>43190</c:v>
                </c:pt>
                <c:pt idx="109">
                  <c:v>43281</c:v>
                </c:pt>
                <c:pt idx="110">
                  <c:v>43373</c:v>
                </c:pt>
                <c:pt idx="111">
                  <c:v>43465</c:v>
                </c:pt>
                <c:pt idx="112">
                  <c:v>43555</c:v>
                </c:pt>
                <c:pt idx="113">
                  <c:v>43646</c:v>
                </c:pt>
                <c:pt idx="114">
                  <c:v>43738</c:v>
                </c:pt>
                <c:pt idx="115">
                  <c:v>43830</c:v>
                </c:pt>
                <c:pt idx="116">
                  <c:v>43921</c:v>
                </c:pt>
                <c:pt idx="117">
                  <c:v>44012</c:v>
                </c:pt>
                <c:pt idx="118">
                  <c:v>44104</c:v>
                </c:pt>
              </c:numCache>
            </c:numRef>
          </c:cat>
          <c:val>
            <c:numRef>
              <c:f>Sheet1!$F$2:$F$120</c:f>
              <c:numCache>
                <c:formatCode>0.00</c:formatCode>
                <c:ptCount val="1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45-42FB-B3C1-63EA5CACC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40960"/>
        <c:axId val="373341944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FHFA Index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Sheet1!$A$2:$A$120</c:f>
              <c:numCache>
                <c:formatCode>m/d/yyyy</c:formatCode>
                <c:ptCount val="119"/>
                <c:pt idx="0">
                  <c:v>33328</c:v>
                </c:pt>
                <c:pt idx="1">
                  <c:v>33419</c:v>
                </c:pt>
                <c:pt idx="2">
                  <c:v>33511</c:v>
                </c:pt>
                <c:pt idx="3">
                  <c:v>33603</c:v>
                </c:pt>
                <c:pt idx="4">
                  <c:v>33694</c:v>
                </c:pt>
                <c:pt idx="5">
                  <c:v>33785</c:v>
                </c:pt>
                <c:pt idx="6">
                  <c:v>33877</c:v>
                </c:pt>
                <c:pt idx="7">
                  <c:v>33969</c:v>
                </c:pt>
                <c:pt idx="8">
                  <c:v>34059</c:v>
                </c:pt>
                <c:pt idx="9">
                  <c:v>34150</c:v>
                </c:pt>
                <c:pt idx="10">
                  <c:v>34242</c:v>
                </c:pt>
                <c:pt idx="11">
                  <c:v>34334</c:v>
                </c:pt>
                <c:pt idx="12">
                  <c:v>34424</c:v>
                </c:pt>
                <c:pt idx="13">
                  <c:v>34515</c:v>
                </c:pt>
                <c:pt idx="14">
                  <c:v>34607</c:v>
                </c:pt>
                <c:pt idx="15">
                  <c:v>34699</c:v>
                </c:pt>
                <c:pt idx="16">
                  <c:v>34789</c:v>
                </c:pt>
                <c:pt idx="17">
                  <c:v>34880</c:v>
                </c:pt>
                <c:pt idx="18">
                  <c:v>34972</c:v>
                </c:pt>
                <c:pt idx="19">
                  <c:v>35064</c:v>
                </c:pt>
                <c:pt idx="20">
                  <c:v>35155</c:v>
                </c:pt>
                <c:pt idx="21">
                  <c:v>35246</c:v>
                </c:pt>
                <c:pt idx="22">
                  <c:v>35338</c:v>
                </c:pt>
                <c:pt idx="23">
                  <c:v>35430</c:v>
                </c:pt>
                <c:pt idx="24">
                  <c:v>35520</c:v>
                </c:pt>
                <c:pt idx="25">
                  <c:v>35611</c:v>
                </c:pt>
                <c:pt idx="26">
                  <c:v>35703</c:v>
                </c:pt>
                <c:pt idx="27">
                  <c:v>35795</c:v>
                </c:pt>
                <c:pt idx="28">
                  <c:v>35885</c:v>
                </c:pt>
                <c:pt idx="29">
                  <c:v>35976</c:v>
                </c:pt>
                <c:pt idx="30">
                  <c:v>36068</c:v>
                </c:pt>
                <c:pt idx="31">
                  <c:v>36160</c:v>
                </c:pt>
                <c:pt idx="32">
                  <c:v>36250</c:v>
                </c:pt>
                <c:pt idx="33">
                  <c:v>36341</c:v>
                </c:pt>
                <c:pt idx="34">
                  <c:v>36433</c:v>
                </c:pt>
                <c:pt idx="35">
                  <c:v>36525</c:v>
                </c:pt>
                <c:pt idx="36">
                  <c:v>36616</c:v>
                </c:pt>
                <c:pt idx="37">
                  <c:v>36707</c:v>
                </c:pt>
                <c:pt idx="38">
                  <c:v>36799</c:v>
                </c:pt>
                <c:pt idx="39">
                  <c:v>36891</c:v>
                </c:pt>
                <c:pt idx="40">
                  <c:v>36981</c:v>
                </c:pt>
                <c:pt idx="41">
                  <c:v>37072</c:v>
                </c:pt>
                <c:pt idx="42">
                  <c:v>37164</c:v>
                </c:pt>
                <c:pt idx="43">
                  <c:v>37256</c:v>
                </c:pt>
                <c:pt idx="44">
                  <c:v>37346</c:v>
                </c:pt>
                <c:pt idx="45">
                  <c:v>37437</c:v>
                </c:pt>
                <c:pt idx="46">
                  <c:v>37529</c:v>
                </c:pt>
                <c:pt idx="47">
                  <c:v>37621</c:v>
                </c:pt>
                <c:pt idx="48">
                  <c:v>37711</c:v>
                </c:pt>
                <c:pt idx="49">
                  <c:v>37802</c:v>
                </c:pt>
                <c:pt idx="50">
                  <c:v>37894</c:v>
                </c:pt>
                <c:pt idx="51">
                  <c:v>37986</c:v>
                </c:pt>
                <c:pt idx="52">
                  <c:v>38077</c:v>
                </c:pt>
                <c:pt idx="53">
                  <c:v>38168</c:v>
                </c:pt>
                <c:pt idx="54">
                  <c:v>38260</c:v>
                </c:pt>
                <c:pt idx="55">
                  <c:v>38352</c:v>
                </c:pt>
                <c:pt idx="56">
                  <c:v>38442</c:v>
                </c:pt>
                <c:pt idx="57">
                  <c:v>38533</c:v>
                </c:pt>
                <c:pt idx="58">
                  <c:v>38625</c:v>
                </c:pt>
                <c:pt idx="59">
                  <c:v>38717</c:v>
                </c:pt>
                <c:pt idx="60">
                  <c:v>38807</c:v>
                </c:pt>
                <c:pt idx="61">
                  <c:v>38898</c:v>
                </c:pt>
                <c:pt idx="62">
                  <c:v>38990</c:v>
                </c:pt>
                <c:pt idx="63">
                  <c:v>39082</c:v>
                </c:pt>
                <c:pt idx="64">
                  <c:v>39172</c:v>
                </c:pt>
                <c:pt idx="65">
                  <c:v>39263</c:v>
                </c:pt>
                <c:pt idx="66">
                  <c:v>39355</c:v>
                </c:pt>
                <c:pt idx="67">
                  <c:v>39447</c:v>
                </c:pt>
                <c:pt idx="68">
                  <c:v>39538</c:v>
                </c:pt>
                <c:pt idx="69">
                  <c:v>39629</c:v>
                </c:pt>
                <c:pt idx="70">
                  <c:v>39721</c:v>
                </c:pt>
                <c:pt idx="71">
                  <c:v>39813</c:v>
                </c:pt>
                <c:pt idx="72">
                  <c:v>39903</c:v>
                </c:pt>
                <c:pt idx="73">
                  <c:v>39994</c:v>
                </c:pt>
                <c:pt idx="74">
                  <c:v>40086</c:v>
                </c:pt>
                <c:pt idx="75">
                  <c:v>40178</c:v>
                </c:pt>
                <c:pt idx="76">
                  <c:v>40268</c:v>
                </c:pt>
                <c:pt idx="77">
                  <c:v>40359</c:v>
                </c:pt>
                <c:pt idx="78">
                  <c:v>40451</c:v>
                </c:pt>
                <c:pt idx="79">
                  <c:v>40543</c:v>
                </c:pt>
                <c:pt idx="80">
                  <c:v>40633</c:v>
                </c:pt>
                <c:pt idx="81">
                  <c:v>40724</c:v>
                </c:pt>
                <c:pt idx="82">
                  <c:v>40816</c:v>
                </c:pt>
                <c:pt idx="83">
                  <c:v>40908</c:v>
                </c:pt>
                <c:pt idx="84">
                  <c:v>40999</c:v>
                </c:pt>
                <c:pt idx="85">
                  <c:v>41090</c:v>
                </c:pt>
                <c:pt idx="86">
                  <c:v>41182</c:v>
                </c:pt>
                <c:pt idx="87">
                  <c:v>41274</c:v>
                </c:pt>
                <c:pt idx="88">
                  <c:v>41364</c:v>
                </c:pt>
                <c:pt idx="89">
                  <c:v>41455</c:v>
                </c:pt>
                <c:pt idx="90">
                  <c:v>41547</c:v>
                </c:pt>
                <c:pt idx="91">
                  <c:v>41639</c:v>
                </c:pt>
                <c:pt idx="92">
                  <c:v>41729</c:v>
                </c:pt>
                <c:pt idx="93">
                  <c:v>41820</c:v>
                </c:pt>
                <c:pt idx="94">
                  <c:v>41912</c:v>
                </c:pt>
                <c:pt idx="95">
                  <c:v>42004</c:v>
                </c:pt>
                <c:pt idx="96">
                  <c:v>42094</c:v>
                </c:pt>
                <c:pt idx="97">
                  <c:v>42185</c:v>
                </c:pt>
                <c:pt idx="98">
                  <c:v>42277</c:v>
                </c:pt>
                <c:pt idx="99">
                  <c:v>42369</c:v>
                </c:pt>
                <c:pt idx="100">
                  <c:v>42460</c:v>
                </c:pt>
                <c:pt idx="101">
                  <c:v>42551</c:v>
                </c:pt>
                <c:pt idx="102">
                  <c:v>42643</c:v>
                </c:pt>
                <c:pt idx="103">
                  <c:v>42735</c:v>
                </c:pt>
                <c:pt idx="104">
                  <c:v>42825</c:v>
                </c:pt>
                <c:pt idx="105">
                  <c:v>42916</c:v>
                </c:pt>
                <c:pt idx="106">
                  <c:v>43008</c:v>
                </c:pt>
                <c:pt idx="107">
                  <c:v>43100</c:v>
                </c:pt>
                <c:pt idx="108">
                  <c:v>43190</c:v>
                </c:pt>
                <c:pt idx="109">
                  <c:v>43281</c:v>
                </c:pt>
                <c:pt idx="110">
                  <c:v>43373</c:v>
                </c:pt>
                <c:pt idx="111">
                  <c:v>43465</c:v>
                </c:pt>
                <c:pt idx="112">
                  <c:v>43555</c:v>
                </c:pt>
                <c:pt idx="113">
                  <c:v>43646</c:v>
                </c:pt>
                <c:pt idx="114">
                  <c:v>43738</c:v>
                </c:pt>
                <c:pt idx="115">
                  <c:v>43830</c:v>
                </c:pt>
                <c:pt idx="116">
                  <c:v>43921</c:v>
                </c:pt>
                <c:pt idx="117">
                  <c:v>44012</c:v>
                </c:pt>
                <c:pt idx="118">
                  <c:v>44104</c:v>
                </c:pt>
              </c:numCache>
            </c:numRef>
          </c:cat>
          <c:val>
            <c:numRef>
              <c:f>Sheet1!$B$2:$B$120</c:f>
              <c:numCache>
                <c:formatCode>0.00</c:formatCode>
                <c:ptCount val="119"/>
                <c:pt idx="0">
                  <c:v>100</c:v>
                </c:pt>
                <c:pt idx="1">
                  <c:v>100.01</c:v>
                </c:pt>
                <c:pt idx="2">
                  <c:v>100.54</c:v>
                </c:pt>
                <c:pt idx="3">
                  <c:v>101.44</c:v>
                </c:pt>
                <c:pt idx="4">
                  <c:v>102.77</c:v>
                </c:pt>
                <c:pt idx="5">
                  <c:v>103.81</c:v>
                </c:pt>
                <c:pt idx="6">
                  <c:v>105.01</c:v>
                </c:pt>
                <c:pt idx="7">
                  <c:v>105.92</c:v>
                </c:pt>
                <c:pt idx="8">
                  <c:v>106.69</c:v>
                </c:pt>
                <c:pt idx="9">
                  <c:v>108.69</c:v>
                </c:pt>
                <c:pt idx="10">
                  <c:v>109.66</c:v>
                </c:pt>
                <c:pt idx="11">
                  <c:v>111.96</c:v>
                </c:pt>
                <c:pt idx="12">
                  <c:v>113.32</c:v>
                </c:pt>
                <c:pt idx="13">
                  <c:v>114.63</c:v>
                </c:pt>
                <c:pt idx="14">
                  <c:v>115.64</c:v>
                </c:pt>
                <c:pt idx="15">
                  <c:v>117.19</c:v>
                </c:pt>
                <c:pt idx="16">
                  <c:v>118.98</c:v>
                </c:pt>
                <c:pt idx="17">
                  <c:v>120.2</c:v>
                </c:pt>
                <c:pt idx="18">
                  <c:v>122.15</c:v>
                </c:pt>
                <c:pt idx="19">
                  <c:v>123.46</c:v>
                </c:pt>
                <c:pt idx="20">
                  <c:v>124.88</c:v>
                </c:pt>
                <c:pt idx="21">
                  <c:v>126.51</c:v>
                </c:pt>
                <c:pt idx="22">
                  <c:v>127.58</c:v>
                </c:pt>
                <c:pt idx="23">
                  <c:v>128.80000000000001</c:v>
                </c:pt>
                <c:pt idx="24">
                  <c:v>129.82</c:v>
                </c:pt>
                <c:pt idx="25">
                  <c:v>131.41</c:v>
                </c:pt>
                <c:pt idx="26">
                  <c:v>131.54</c:v>
                </c:pt>
                <c:pt idx="27">
                  <c:v>132.75</c:v>
                </c:pt>
                <c:pt idx="28">
                  <c:v>133.68</c:v>
                </c:pt>
                <c:pt idx="29">
                  <c:v>134.76</c:v>
                </c:pt>
                <c:pt idx="30">
                  <c:v>135.86000000000001</c:v>
                </c:pt>
                <c:pt idx="31">
                  <c:v>137.44999999999999</c:v>
                </c:pt>
                <c:pt idx="32">
                  <c:v>139.29</c:v>
                </c:pt>
                <c:pt idx="33">
                  <c:v>140.72</c:v>
                </c:pt>
                <c:pt idx="34">
                  <c:v>142.31</c:v>
                </c:pt>
                <c:pt idx="35">
                  <c:v>143.06</c:v>
                </c:pt>
                <c:pt idx="36">
                  <c:v>145.28</c:v>
                </c:pt>
                <c:pt idx="37">
                  <c:v>145.09</c:v>
                </c:pt>
                <c:pt idx="38">
                  <c:v>146.87</c:v>
                </c:pt>
                <c:pt idx="39">
                  <c:v>147.72999999999999</c:v>
                </c:pt>
                <c:pt idx="40">
                  <c:v>148.44999999999999</c:v>
                </c:pt>
                <c:pt idx="41">
                  <c:v>149.29</c:v>
                </c:pt>
                <c:pt idx="42">
                  <c:v>149.71</c:v>
                </c:pt>
                <c:pt idx="43">
                  <c:v>151.62</c:v>
                </c:pt>
                <c:pt idx="44">
                  <c:v>151.63</c:v>
                </c:pt>
                <c:pt idx="45">
                  <c:v>152.41999999999999</c:v>
                </c:pt>
                <c:pt idx="46">
                  <c:v>152.53</c:v>
                </c:pt>
                <c:pt idx="47">
                  <c:v>152.94999999999999</c:v>
                </c:pt>
                <c:pt idx="48">
                  <c:v>154.41</c:v>
                </c:pt>
                <c:pt idx="49">
                  <c:v>154.94</c:v>
                </c:pt>
                <c:pt idx="50">
                  <c:v>155.87</c:v>
                </c:pt>
                <c:pt idx="51">
                  <c:v>156.46</c:v>
                </c:pt>
                <c:pt idx="52">
                  <c:v>157.16999999999999</c:v>
                </c:pt>
                <c:pt idx="53">
                  <c:v>158.79</c:v>
                </c:pt>
                <c:pt idx="54">
                  <c:v>159.63999999999999</c:v>
                </c:pt>
                <c:pt idx="55">
                  <c:v>160.11000000000001</c:v>
                </c:pt>
                <c:pt idx="56">
                  <c:v>162.74</c:v>
                </c:pt>
                <c:pt idx="57">
                  <c:v>162.49</c:v>
                </c:pt>
                <c:pt idx="58">
                  <c:v>162.91</c:v>
                </c:pt>
                <c:pt idx="59">
                  <c:v>164.36</c:v>
                </c:pt>
                <c:pt idx="60">
                  <c:v>164.53</c:v>
                </c:pt>
                <c:pt idx="61">
                  <c:v>164.6</c:v>
                </c:pt>
                <c:pt idx="62">
                  <c:v>164.46</c:v>
                </c:pt>
                <c:pt idx="63">
                  <c:v>165.59</c:v>
                </c:pt>
                <c:pt idx="64">
                  <c:v>166.55</c:v>
                </c:pt>
                <c:pt idx="65">
                  <c:v>166.49</c:v>
                </c:pt>
                <c:pt idx="66">
                  <c:v>166.57</c:v>
                </c:pt>
                <c:pt idx="67">
                  <c:v>163.06</c:v>
                </c:pt>
                <c:pt idx="68">
                  <c:v>162.25</c:v>
                </c:pt>
                <c:pt idx="69">
                  <c:v>159.66999999999999</c:v>
                </c:pt>
                <c:pt idx="70">
                  <c:v>159.05000000000001</c:v>
                </c:pt>
                <c:pt idx="71">
                  <c:v>152.44999999999999</c:v>
                </c:pt>
                <c:pt idx="72">
                  <c:v>150.77000000000001</c:v>
                </c:pt>
                <c:pt idx="73">
                  <c:v>152.07</c:v>
                </c:pt>
                <c:pt idx="74">
                  <c:v>152.41999999999999</c:v>
                </c:pt>
                <c:pt idx="75">
                  <c:v>152.96</c:v>
                </c:pt>
                <c:pt idx="76">
                  <c:v>151.79</c:v>
                </c:pt>
                <c:pt idx="77">
                  <c:v>153.15</c:v>
                </c:pt>
                <c:pt idx="78">
                  <c:v>149.27000000000001</c:v>
                </c:pt>
                <c:pt idx="79">
                  <c:v>149.91</c:v>
                </c:pt>
                <c:pt idx="80">
                  <c:v>148.86000000000001</c:v>
                </c:pt>
                <c:pt idx="81">
                  <c:v>147.02000000000001</c:v>
                </c:pt>
                <c:pt idx="82">
                  <c:v>147.87</c:v>
                </c:pt>
                <c:pt idx="83">
                  <c:v>148.01</c:v>
                </c:pt>
                <c:pt idx="84">
                  <c:v>148.97</c:v>
                </c:pt>
                <c:pt idx="85">
                  <c:v>150.63</c:v>
                </c:pt>
                <c:pt idx="86">
                  <c:v>150.69</c:v>
                </c:pt>
                <c:pt idx="87">
                  <c:v>152.19999999999999</c:v>
                </c:pt>
                <c:pt idx="88">
                  <c:v>153.52000000000001</c:v>
                </c:pt>
                <c:pt idx="89">
                  <c:v>155.44999999999999</c:v>
                </c:pt>
                <c:pt idx="90">
                  <c:v>157.88999999999999</c:v>
                </c:pt>
                <c:pt idx="91">
                  <c:v>157.75</c:v>
                </c:pt>
                <c:pt idx="92">
                  <c:v>159.30000000000001</c:v>
                </c:pt>
                <c:pt idx="93">
                  <c:v>160.47999999999999</c:v>
                </c:pt>
                <c:pt idx="94">
                  <c:v>162.06</c:v>
                </c:pt>
                <c:pt idx="95">
                  <c:v>163.38</c:v>
                </c:pt>
                <c:pt idx="96">
                  <c:v>164.9</c:v>
                </c:pt>
                <c:pt idx="97">
                  <c:v>166.3</c:v>
                </c:pt>
                <c:pt idx="98">
                  <c:v>168</c:v>
                </c:pt>
                <c:pt idx="99">
                  <c:v>169.62</c:v>
                </c:pt>
                <c:pt idx="100">
                  <c:v>172.03</c:v>
                </c:pt>
                <c:pt idx="101">
                  <c:v>174.43</c:v>
                </c:pt>
                <c:pt idx="102">
                  <c:v>177.1</c:v>
                </c:pt>
                <c:pt idx="103">
                  <c:v>180.38</c:v>
                </c:pt>
                <c:pt idx="104">
                  <c:v>182.04</c:v>
                </c:pt>
                <c:pt idx="105">
                  <c:v>184.59</c:v>
                </c:pt>
                <c:pt idx="106">
                  <c:v>186.67</c:v>
                </c:pt>
                <c:pt idx="107">
                  <c:v>191.6</c:v>
                </c:pt>
                <c:pt idx="108">
                  <c:v>195.22</c:v>
                </c:pt>
                <c:pt idx="109">
                  <c:v>199.15</c:v>
                </c:pt>
                <c:pt idx="110">
                  <c:v>201.69</c:v>
                </c:pt>
                <c:pt idx="111">
                  <c:v>205.42</c:v>
                </c:pt>
                <c:pt idx="112">
                  <c:v>209.78</c:v>
                </c:pt>
                <c:pt idx="113">
                  <c:v>213.09</c:v>
                </c:pt>
                <c:pt idx="114">
                  <c:v>217.54</c:v>
                </c:pt>
                <c:pt idx="115">
                  <c:v>221.13</c:v>
                </c:pt>
                <c:pt idx="116">
                  <c:v>225.61</c:v>
                </c:pt>
                <c:pt idx="117">
                  <c:v>229.75</c:v>
                </c:pt>
                <c:pt idx="118">
                  <c:v>235.88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45-42FB-B3C1-63EA5CACC7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Trendline 
1991-2003</c:v>
                </c:pt>
              </c:strCache>
            </c:strRef>
          </c:tx>
          <c:spPr>
            <a:ln w="508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Sheet1!$A$2:$A$120</c:f>
              <c:numCache>
                <c:formatCode>m/d/yyyy</c:formatCode>
                <c:ptCount val="119"/>
                <c:pt idx="0">
                  <c:v>33328</c:v>
                </c:pt>
                <c:pt idx="1">
                  <c:v>33419</c:v>
                </c:pt>
                <c:pt idx="2">
                  <c:v>33511</c:v>
                </c:pt>
                <c:pt idx="3">
                  <c:v>33603</c:v>
                </c:pt>
                <c:pt idx="4">
                  <c:v>33694</c:v>
                </c:pt>
                <c:pt idx="5">
                  <c:v>33785</c:v>
                </c:pt>
                <c:pt idx="6">
                  <c:v>33877</c:v>
                </c:pt>
                <c:pt idx="7">
                  <c:v>33969</c:v>
                </c:pt>
                <c:pt idx="8">
                  <c:v>34059</c:v>
                </c:pt>
                <c:pt idx="9">
                  <c:v>34150</c:v>
                </c:pt>
                <c:pt idx="10">
                  <c:v>34242</c:v>
                </c:pt>
                <c:pt idx="11">
                  <c:v>34334</c:v>
                </c:pt>
                <c:pt idx="12">
                  <c:v>34424</c:v>
                </c:pt>
                <c:pt idx="13">
                  <c:v>34515</c:v>
                </c:pt>
                <c:pt idx="14">
                  <c:v>34607</c:v>
                </c:pt>
                <c:pt idx="15">
                  <c:v>34699</c:v>
                </c:pt>
                <c:pt idx="16">
                  <c:v>34789</c:v>
                </c:pt>
                <c:pt idx="17">
                  <c:v>34880</c:v>
                </c:pt>
                <c:pt idx="18">
                  <c:v>34972</c:v>
                </c:pt>
                <c:pt idx="19">
                  <c:v>35064</c:v>
                </c:pt>
                <c:pt idx="20">
                  <c:v>35155</c:v>
                </c:pt>
                <c:pt idx="21">
                  <c:v>35246</c:v>
                </c:pt>
                <c:pt idx="22">
                  <c:v>35338</c:v>
                </c:pt>
                <c:pt idx="23">
                  <c:v>35430</c:v>
                </c:pt>
                <c:pt idx="24">
                  <c:v>35520</c:v>
                </c:pt>
                <c:pt idx="25">
                  <c:v>35611</c:v>
                </c:pt>
                <c:pt idx="26">
                  <c:v>35703</c:v>
                </c:pt>
                <c:pt idx="27">
                  <c:v>35795</c:v>
                </c:pt>
                <c:pt idx="28">
                  <c:v>35885</c:v>
                </c:pt>
                <c:pt idx="29">
                  <c:v>35976</c:v>
                </c:pt>
                <c:pt idx="30">
                  <c:v>36068</c:v>
                </c:pt>
                <c:pt idx="31">
                  <c:v>36160</c:v>
                </c:pt>
                <c:pt idx="32">
                  <c:v>36250</c:v>
                </c:pt>
                <c:pt idx="33">
                  <c:v>36341</c:v>
                </c:pt>
                <c:pt idx="34">
                  <c:v>36433</c:v>
                </c:pt>
                <c:pt idx="35">
                  <c:v>36525</c:v>
                </c:pt>
                <c:pt idx="36">
                  <c:v>36616</c:v>
                </c:pt>
                <c:pt idx="37">
                  <c:v>36707</c:v>
                </c:pt>
                <c:pt idx="38">
                  <c:v>36799</c:v>
                </c:pt>
                <c:pt idx="39">
                  <c:v>36891</c:v>
                </c:pt>
                <c:pt idx="40">
                  <c:v>36981</c:v>
                </c:pt>
                <c:pt idx="41">
                  <c:v>37072</c:v>
                </c:pt>
                <c:pt idx="42">
                  <c:v>37164</c:v>
                </c:pt>
                <c:pt idx="43">
                  <c:v>37256</c:v>
                </c:pt>
                <c:pt idx="44">
                  <c:v>37346</c:v>
                </c:pt>
                <c:pt idx="45">
                  <c:v>37437</c:v>
                </c:pt>
                <c:pt idx="46">
                  <c:v>37529</c:v>
                </c:pt>
                <c:pt idx="47">
                  <c:v>37621</c:v>
                </c:pt>
                <c:pt idx="48">
                  <c:v>37711</c:v>
                </c:pt>
                <c:pt idx="49">
                  <c:v>37802</c:v>
                </c:pt>
                <c:pt idx="50">
                  <c:v>37894</c:v>
                </c:pt>
                <c:pt idx="51">
                  <c:v>37986</c:v>
                </c:pt>
                <c:pt idx="52">
                  <c:v>38077</c:v>
                </c:pt>
                <c:pt idx="53">
                  <c:v>38168</c:v>
                </c:pt>
                <c:pt idx="54">
                  <c:v>38260</c:v>
                </c:pt>
                <c:pt idx="55">
                  <c:v>38352</c:v>
                </c:pt>
                <c:pt idx="56">
                  <c:v>38442</c:v>
                </c:pt>
                <c:pt idx="57">
                  <c:v>38533</c:v>
                </c:pt>
                <c:pt idx="58">
                  <c:v>38625</c:v>
                </c:pt>
                <c:pt idx="59">
                  <c:v>38717</c:v>
                </c:pt>
                <c:pt idx="60">
                  <c:v>38807</c:v>
                </c:pt>
                <c:pt idx="61">
                  <c:v>38898</c:v>
                </c:pt>
                <c:pt idx="62">
                  <c:v>38990</c:v>
                </c:pt>
                <c:pt idx="63">
                  <c:v>39082</c:v>
                </c:pt>
                <c:pt idx="64">
                  <c:v>39172</c:v>
                </c:pt>
                <c:pt idx="65">
                  <c:v>39263</c:v>
                </c:pt>
                <c:pt idx="66">
                  <c:v>39355</c:v>
                </c:pt>
                <c:pt idx="67">
                  <c:v>39447</c:v>
                </c:pt>
                <c:pt idx="68">
                  <c:v>39538</c:v>
                </c:pt>
                <c:pt idx="69">
                  <c:v>39629</c:v>
                </c:pt>
                <c:pt idx="70">
                  <c:v>39721</c:v>
                </c:pt>
                <c:pt idx="71">
                  <c:v>39813</c:v>
                </c:pt>
                <c:pt idx="72">
                  <c:v>39903</c:v>
                </c:pt>
                <c:pt idx="73">
                  <c:v>39994</c:v>
                </c:pt>
                <c:pt idx="74">
                  <c:v>40086</c:v>
                </c:pt>
                <c:pt idx="75">
                  <c:v>40178</c:v>
                </c:pt>
                <c:pt idx="76">
                  <c:v>40268</c:v>
                </c:pt>
                <c:pt idx="77">
                  <c:v>40359</c:v>
                </c:pt>
                <c:pt idx="78">
                  <c:v>40451</c:v>
                </c:pt>
                <c:pt idx="79">
                  <c:v>40543</c:v>
                </c:pt>
                <c:pt idx="80">
                  <c:v>40633</c:v>
                </c:pt>
                <c:pt idx="81">
                  <c:v>40724</c:v>
                </c:pt>
                <c:pt idx="82">
                  <c:v>40816</c:v>
                </c:pt>
                <c:pt idx="83">
                  <c:v>40908</c:v>
                </c:pt>
                <c:pt idx="84">
                  <c:v>40999</c:v>
                </c:pt>
                <c:pt idx="85">
                  <c:v>41090</c:v>
                </c:pt>
                <c:pt idx="86">
                  <c:v>41182</c:v>
                </c:pt>
                <c:pt idx="87">
                  <c:v>41274</c:v>
                </c:pt>
                <c:pt idx="88">
                  <c:v>41364</c:v>
                </c:pt>
                <c:pt idx="89">
                  <c:v>41455</c:v>
                </c:pt>
                <c:pt idx="90">
                  <c:v>41547</c:v>
                </c:pt>
                <c:pt idx="91">
                  <c:v>41639</c:v>
                </c:pt>
                <c:pt idx="92">
                  <c:v>41729</c:v>
                </c:pt>
                <c:pt idx="93">
                  <c:v>41820</c:v>
                </c:pt>
                <c:pt idx="94">
                  <c:v>41912</c:v>
                </c:pt>
                <c:pt idx="95">
                  <c:v>42004</c:v>
                </c:pt>
                <c:pt idx="96">
                  <c:v>42094</c:v>
                </c:pt>
                <c:pt idx="97">
                  <c:v>42185</c:v>
                </c:pt>
                <c:pt idx="98">
                  <c:v>42277</c:v>
                </c:pt>
                <c:pt idx="99">
                  <c:v>42369</c:v>
                </c:pt>
                <c:pt idx="100">
                  <c:v>42460</c:v>
                </c:pt>
                <c:pt idx="101">
                  <c:v>42551</c:v>
                </c:pt>
                <c:pt idx="102">
                  <c:v>42643</c:v>
                </c:pt>
                <c:pt idx="103">
                  <c:v>42735</c:v>
                </c:pt>
                <c:pt idx="104">
                  <c:v>42825</c:v>
                </c:pt>
                <c:pt idx="105">
                  <c:v>42916</c:v>
                </c:pt>
                <c:pt idx="106">
                  <c:v>43008</c:v>
                </c:pt>
                <c:pt idx="107">
                  <c:v>43100</c:v>
                </c:pt>
                <c:pt idx="108">
                  <c:v>43190</c:v>
                </c:pt>
                <c:pt idx="109">
                  <c:v>43281</c:v>
                </c:pt>
                <c:pt idx="110">
                  <c:v>43373</c:v>
                </c:pt>
                <c:pt idx="111">
                  <c:v>43465</c:v>
                </c:pt>
                <c:pt idx="112">
                  <c:v>43555</c:v>
                </c:pt>
                <c:pt idx="113">
                  <c:v>43646</c:v>
                </c:pt>
                <c:pt idx="114">
                  <c:v>43738</c:v>
                </c:pt>
                <c:pt idx="115">
                  <c:v>43830</c:v>
                </c:pt>
                <c:pt idx="116">
                  <c:v>43921</c:v>
                </c:pt>
                <c:pt idx="117">
                  <c:v>44012</c:v>
                </c:pt>
                <c:pt idx="118">
                  <c:v>44104</c:v>
                </c:pt>
              </c:numCache>
            </c:numRef>
          </c:cat>
          <c:val>
            <c:numRef>
              <c:f>Sheet1!$C$2:$C$120</c:f>
              <c:numCache>
                <c:formatCode>0.00</c:formatCode>
                <c:ptCount val="119"/>
                <c:pt idx="0">
                  <c:v>99.369648136010824</c:v>
                </c:pt>
                <c:pt idx="1">
                  <c:v>100.5647070068207</c:v>
                </c:pt>
                <c:pt idx="2">
                  <c:v>101.7728983926944</c:v>
                </c:pt>
                <c:pt idx="3">
                  <c:v>102.9810897785681</c:v>
                </c:pt>
                <c:pt idx="4">
                  <c:v>104.17614864937798</c:v>
                </c:pt>
                <c:pt idx="5">
                  <c:v>105.37120752018785</c:v>
                </c:pt>
                <c:pt idx="6">
                  <c:v>106.57939890606161</c:v>
                </c:pt>
                <c:pt idx="7">
                  <c:v>107.78759029193532</c:v>
                </c:pt>
                <c:pt idx="8">
                  <c:v>108.96951664768136</c:v>
                </c:pt>
                <c:pt idx="9">
                  <c:v>110.16457551849123</c:v>
                </c:pt>
                <c:pt idx="10">
                  <c:v>111.37276690436494</c:v>
                </c:pt>
                <c:pt idx="11">
                  <c:v>112.58095829023864</c:v>
                </c:pt>
                <c:pt idx="12">
                  <c:v>113.76288464598468</c:v>
                </c:pt>
                <c:pt idx="13">
                  <c:v>114.95794351679456</c:v>
                </c:pt>
                <c:pt idx="14">
                  <c:v>116.16613490266826</c:v>
                </c:pt>
                <c:pt idx="15">
                  <c:v>117.37432628854202</c:v>
                </c:pt>
                <c:pt idx="16">
                  <c:v>118.55625264428801</c:v>
                </c:pt>
                <c:pt idx="17">
                  <c:v>119.75131151509788</c:v>
                </c:pt>
                <c:pt idx="18">
                  <c:v>120.95950290097164</c:v>
                </c:pt>
                <c:pt idx="19">
                  <c:v>122.16769428684535</c:v>
                </c:pt>
                <c:pt idx="20">
                  <c:v>123.36275315765522</c:v>
                </c:pt>
                <c:pt idx="21">
                  <c:v>124.55781202846509</c:v>
                </c:pt>
                <c:pt idx="22">
                  <c:v>125.7660034143388</c:v>
                </c:pt>
                <c:pt idx="23">
                  <c:v>126.9741948002125</c:v>
                </c:pt>
                <c:pt idx="24">
                  <c:v>128.15612115595854</c:v>
                </c:pt>
                <c:pt idx="25">
                  <c:v>129.35118002676842</c:v>
                </c:pt>
                <c:pt idx="26">
                  <c:v>130.55937141264218</c:v>
                </c:pt>
                <c:pt idx="27">
                  <c:v>131.76756279851588</c:v>
                </c:pt>
                <c:pt idx="28">
                  <c:v>132.94948915426193</c:v>
                </c:pt>
                <c:pt idx="29">
                  <c:v>134.1445480250718</c:v>
                </c:pt>
                <c:pt idx="30">
                  <c:v>135.3527394109455</c:v>
                </c:pt>
                <c:pt idx="31">
                  <c:v>136.56093079681921</c:v>
                </c:pt>
                <c:pt idx="32">
                  <c:v>137.74285715256525</c:v>
                </c:pt>
                <c:pt idx="33">
                  <c:v>138.93791602337512</c:v>
                </c:pt>
                <c:pt idx="34">
                  <c:v>140.14610740924883</c:v>
                </c:pt>
                <c:pt idx="35">
                  <c:v>141.35429879512253</c:v>
                </c:pt>
                <c:pt idx="36">
                  <c:v>142.54935766593246</c:v>
                </c:pt>
                <c:pt idx="37">
                  <c:v>143.74441653674234</c:v>
                </c:pt>
                <c:pt idx="38">
                  <c:v>144.95260792261604</c:v>
                </c:pt>
                <c:pt idx="39">
                  <c:v>146.16079930848974</c:v>
                </c:pt>
                <c:pt idx="40">
                  <c:v>147.34272566423579</c:v>
                </c:pt>
                <c:pt idx="41">
                  <c:v>148.53778453504566</c:v>
                </c:pt>
                <c:pt idx="42">
                  <c:v>149.74597592091936</c:v>
                </c:pt>
                <c:pt idx="43">
                  <c:v>150.95416730679307</c:v>
                </c:pt>
                <c:pt idx="44">
                  <c:v>152.13609366253911</c:v>
                </c:pt>
                <c:pt idx="45">
                  <c:v>153.33115253334898</c:v>
                </c:pt>
                <c:pt idx="46">
                  <c:v>154.53934391922269</c:v>
                </c:pt>
                <c:pt idx="47">
                  <c:v>155.74753530509645</c:v>
                </c:pt>
                <c:pt idx="48">
                  <c:v>156.92946166084249</c:v>
                </c:pt>
                <c:pt idx="49">
                  <c:v>158.12452053165237</c:v>
                </c:pt>
                <c:pt idx="50">
                  <c:v>159.33271191752607</c:v>
                </c:pt>
                <c:pt idx="51">
                  <c:v>160.54090330339977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45-42FB-B3C1-63EA5CACC7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Projection</c:v>
                </c:pt>
              </c:strCache>
            </c:strRef>
          </c:tx>
          <c:spPr>
            <a:ln w="50800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Sheet1!$A$2:$A$120</c:f>
              <c:numCache>
                <c:formatCode>m/d/yyyy</c:formatCode>
                <c:ptCount val="119"/>
                <c:pt idx="0">
                  <c:v>33328</c:v>
                </c:pt>
                <c:pt idx="1">
                  <c:v>33419</c:v>
                </c:pt>
                <c:pt idx="2">
                  <c:v>33511</c:v>
                </c:pt>
                <c:pt idx="3">
                  <c:v>33603</c:v>
                </c:pt>
                <c:pt idx="4">
                  <c:v>33694</c:v>
                </c:pt>
                <c:pt idx="5">
                  <c:v>33785</c:v>
                </c:pt>
                <c:pt idx="6">
                  <c:v>33877</c:v>
                </c:pt>
                <c:pt idx="7">
                  <c:v>33969</c:v>
                </c:pt>
                <c:pt idx="8">
                  <c:v>34059</c:v>
                </c:pt>
                <c:pt idx="9">
                  <c:v>34150</c:v>
                </c:pt>
                <c:pt idx="10">
                  <c:v>34242</c:v>
                </c:pt>
                <c:pt idx="11">
                  <c:v>34334</c:v>
                </c:pt>
                <c:pt idx="12">
                  <c:v>34424</c:v>
                </c:pt>
                <c:pt idx="13">
                  <c:v>34515</c:v>
                </c:pt>
                <c:pt idx="14">
                  <c:v>34607</c:v>
                </c:pt>
                <c:pt idx="15">
                  <c:v>34699</c:v>
                </c:pt>
                <c:pt idx="16">
                  <c:v>34789</c:v>
                </c:pt>
                <c:pt idx="17">
                  <c:v>34880</c:v>
                </c:pt>
                <c:pt idx="18">
                  <c:v>34972</c:v>
                </c:pt>
                <c:pt idx="19">
                  <c:v>35064</c:v>
                </c:pt>
                <c:pt idx="20">
                  <c:v>35155</c:v>
                </c:pt>
                <c:pt idx="21">
                  <c:v>35246</c:v>
                </c:pt>
                <c:pt idx="22">
                  <c:v>35338</c:v>
                </c:pt>
                <c:pt idx="23">
                  <c:v>35430</c:v>
                </c:pt>
                <c:pt idx="24">
                  <c:v>35520</c:v>
                </c:pt>
                <c:pt idx="25">
                  <c:v>35611</c:v>
                </c:pt>
                <c:pt idx="26">
                  <c:v>35703</c:v>
                </c:pt>
                <c:pt idx="27">
                  <c:v>35795</c:v>
                </c:pt>
                <c:pt idx="28">
                  <c:v>35885</c:v>
                </c:pt>
                <c:pt idx="29">
                  <c:v>35976</c:v>
                </c:pt>
                <c:pt idx="30">
                  <c:v>36068</c:v>
                </c:pt>
                <c:pt idx="31">
                  <c:v>36160</c:v>
                </c:pt>
                <c:pt idx="32">
                  <c:v>36250</c:v>
                </c:pt>
                <c:pt idx="33">
                  <c:v>36341</c:v>
                </c:pt>
                <c:pt idx="34">
                  <c:v>36433</c:v>
                </c:pt>
                <c:pt idx="35">
                  <c:v>36525</c:v>
                </c:pt>
                <c:pt idx="36">
                  <c:v>36616</c:v>
                </c:pt>
                <c:pt idx="37">
                  <c:v>36707</c:v>
                </c:pt>
                <c:pt idx="38">
                  <c:v>36799</c:v>
                </c:pt>
                <c:pt idx="39">
                  <c:v>36891</c:v>
                </c:pt>
                <c:pt idx="40">
                  <c:v>36981</c:v>
                </c:pt>
                <c:pt idx="41">
                  <c:v>37072</c:v>
                </c:pt>
                <c:pt idx="42">
                  <c:v>37164</c:v>
                </c:pt>
                <c:pt idx="43">
                  <c:v>37256</c:v>
                </c:pt>
                <c:pt idx="44">
                  <c:v>37346</c:v>
                </c:pt>
                <c:pt idx="45">
                  <c:v>37437</c:v>
                </c:pt>
                <c:pt idx="46">
                  <c:v>37529</c:v>
                </c:pt>
                <c:pt idx="47">
                  <c:v>37621</c:v>
                </c:pt>
                <c:pt idx="48">
                  <c:v>37711</c:v>
                </c:pt>
                <c:pt idx="49">
                  <c:v>37802</c:v>
                </c:pt>
                <c:pt idx="50">
                  <c:v>37894</c:v>
                </c:pt>
                <c:pt idx="51">
                  <c:v>37986</c:v>
                </c:pt>
                <c:pt idx="52">
                  <c:v>38077</c:v>
                </c:pt>
                <c:pt idx="53">
                  <c:v>38168</c:v>
                </c:pt>
                <c:pt idx="54">
                  <c:v>38260</c:v>
                </c:pt>
                <c:pt idx="55">
                  <c:v>38352</c:v>
                </c:pt>
                <c:pt idx="56">
                  <c:v>38442</c:v>
                </c:pt>
                <c:pt idx="57">
                  <c:v>38533</c:v>
                </c:pt>
                <c:pt idx="58">
                  <c:v>38625</c:v>
                </c:pt>
                <c:pt idx="59">
                  <c:v>38717</c:v>
                </c:pt>
                <c:pt idx="60">
                  <c:v>38807</c:v>
                </c:pt>
                <c:pt idx="61">
                  <c:v>38898</c:v>
                </c:pt>
                <c:pt idx="62">
                  <c:v>38990</c:v>
                </c:pt>
                <c:pt idx="63">
                  <c:v>39082</c:v>
                </c:pt>
                <c:pt idx="64">
                  <c:v>39172</c:v>
                </c:pt>
                <c:pt idx="65">
                  <c:v>39263</c:v>
                </c:pt>
                <c:pt idx="66">
                  <c:v>39355</c:v>
                </c:pt>
                <c:pt idx="67">
                  <c:v>39447</c:v>
                </c:pt>
                <c:pt idx="68">
                  <c:v>39538</c:v>
                </c:pt>
                <c:pt idx="69">
                  <c:v>39629</c:v>
                </c:pt>
                <c:pt idx="70">
                  <c:v>39721</c:v>
                </c:pt>
                <c:pt idx="71">
                  <c:v>39813</c:v>
                </c:pt>
                <c:pt idx="72">
                  <c:v>39903</c:v>
                </c:pt>
                <c:pt idx="73">
                  <c:v>39994</c:v>
                </c:pt>
                <c:pt idx="74">
                  <c:v>40086</c:v>
                </c:pt>
                <c:pt idx="75">
                  <c:v>40178</c:v>
                </c:pt>
                <c:pt idx="76">
                  <c:v>40268</c:v>
                </c:pt>
                <c:pt idx="77">
                  <c:v>40359</c:v>
                </c:pt>
                <c:pt idx="78">
                  <c:v>40451</c:v>
                </c:pt>
                <c:pt idx="79">
                  <c:v>40543</c:v>
                </c:pt>
                <c:pt idx="80">
                  <c:v>40633</c:v>
                </c:pt>
                <c:pt idx="81">
                  <c:v>40724</c:v>
                </c:pt>
                <c:pt idx="82">
                  <c:v>40816</c:v>
                </c:pt>
                <c:pt idx="83">
                  <c:v>40908</c:v>
                </c:pt>
                <c:pt idx="84">
                  <c:v>40999</c:v>
                </c:pt>
                <c:pt idx="85">
                  <c:v>41090</c:v>
                </c:pt>
                <c:pt idx="86">
                  <c:v>41182</c:v>
                </c:pt>
                <c:pt idx="87">
                  <c:v>41274</c:v>
                </c:pt>
                <c:pt idx="88">
                  <c:v>41364</c:v>
                </c:pt>
                <c:pt idx="89">
                  <c:v>41455</c:v>
                </c:pt>
                <c:pt idx="90">
                  <c:v>41547</c:v>
                </c:pt>
                <c:pt idx="91">
                  <c:v>41639</c:v>
                </c:pt>
                <c:pt idx="92">
                  <c:v>41729</c:v>
                </c:pt>
                <c:pt idx="93">
                  <c:v>41820</c:v>
                </c:pt>
                <c:pt idx="94">
                  <c:v>41912</c:v>
                </c:pt>
                <c:pt idx="95">
                  <c:v>42004</c:v>
                </c:pt>
                <c:pt idx="96">
                  <c:v>42094</c:v>
                </c:pt>
                <c:pt idx="97">
                  <c:v>42185</c:v>
                </c:pt>
                <c:pt idx="98">
                  <c:v>42277</c:v>
                </c:pt>
                <c:pt idx="99">
                  <c:v>42369</c:v>
                </c:pt>
                <c:pt idx="100">
                  <c:v>42460</c:v>
                </c:pt>
                <c:pt idx="101">
                  <c:v>42551</c:v>
                </c:pt>
                <c:pt idx="102">
                  <c:v>42643</c:v>
                </c:pt>
                <c:pt idx="103">
                  <c:v>42735</c:v>
                </c:pt>
                <c:pt idx="104">
                  <c:v>42825</c:v>
                </c:pt>
                <c:pt idx="105">
                  <c:v>42916</c:v>
                </c:pt>
                <c:pt idx="106">
                  <c:v>43008</c:v>
                </c:pt>
                <c:pt idx="107">
                  <c:v>43100</c:v>
                </c:pt>
                <c:pt idx="108">
                  <c:v>43190</c:v>
                </c:pt>
                <c:pt idx="109">
                  <c:v>43281</c:v>
                </c:pt>
                <c:pt idx="110">
                  <c:v>43373</c:v>
                </c:pt>
                <c:pt idx="111">
                  <c:v>43465</c:v>
                </c:pt>
                <c:pt idx="112">
                  <c:v>43555</c:v>
                </c:pt>
                <c:pt idx="113">
                  <c:v>43646</c:v>
                </c:pt>
                <c:pt idx="114">
                  <c:v>43738</c:v>
                </c:pt>
                <c:pt idx="115">
                  <c:v>43830</c:v>
                </c:pt>
                <c:pt idx="116">
                  <c:v>43921</c:v>
                </c:pt>
                <c:pt idx="117">
                  <c:v>44012</c:v>
                </c:pt>
                <c:pt idx="118">
                  <c:v>44104</c:v>
                </c:pt>
              </c:numCache>
            </c:numRef>
          </c:cat>
          <c:val>
            <c:numRef>
              <c:f>Sheet1!$D$2:$D$120</c:f>
              <c:numCache>
                <c:formatCode>General</c:formatCode>
                <c:ptCount val="119"/>
                <c:pt idx="52" formatCode="0.00">
                  <c:v>161.73596217420965</c:v>
                </c:pt>
                <c:pt idx="53" formatCode="0.00">
                  <c:v>162.93102104501952</c:v>
                </c:pt>
                <c:pt idx="54" formatCode="0.00">
                  <c:v>164.13921243089322</c:v>
                </c:pt>
                <c:pt idx="55" formatCode="0.00">
                  <c:v>165.34740381676698</c:v>
                </c:pt>
                <c:pt idx="56" formatCode="0.00">
                  <c:v>166.52933017251297</c:v>
                </c:pt>
                <c:pt idx="57" formatCode="0.00">
                  <c:v>167.72438904332284</c:v>
                </c:pt>
                <c:pt idx="58" formatCode="0.00">
                  <c:v>168.93258042919661</c:v>
                </c:pt>
                <c:pt idx="59" formatCode="0.00">
                  <c:v>170.14077181507031</c:v>
                </c:pt>
                <c:pt idx="60" formatCode="0.00">
                  <c:v>171.32269817081635</c:v>
                </c:pt>
                <c:pt idx="61" formatCode="0.00">
                  <c:v>172.51775704162623</c:v>
                </c:pt>
                <c:pt idx="62" formatCode="0.00">
                  <c:v>173.72594842749993</c:v>
                </c:pt>
                <c:pt idx="63" formatCode="0.00">
                  <c:v>174.93413981337369</c:v>
                </c:pt>
                <c:pt idx="64" formatCode="0.00">
                  <c:v>176.11606616911968</c:v>
                </c:pt>
                <c:pt idx="65" formatCode="0.00">
                  <c:v>177.31112503992961</c:v>
                </c:pt>
                <c:pt idx="66" formatCode="0.00">
                  <c:v>178.51931642580325</c:v>
                </c:pt>
                <c:pt idx="67" formatCode="0.00">
                  <c:v>179.72750781167701</c:v>
                </c:pt>
                <c:pt idx="68" formatCode="0.00">
                  <c:v>180.92256668248683</c:v>
                </c:pt>
                <c:pt idx="69" formatCode="0.00">
                  <c:v>182.11762555329676</c:v>
                </c:pt>
                <c:pt idx="70" formatCode="0.00">
                  <c:v>183.32581693917052</c:v>
                </c:pt>
                <c:pt idx="71" formatCode="0.00">
                  <c:v>184.53400832504417</c:v>
                </c:pt>
                <c:pt idx="72" formatCode="0.00">
                  <c:v>185.71593468079027</c:v>
                </c:pt>
                <c:pt idx="73" formatCode="0.00">
                  <c:v>186.91099355160009</c:v>
                </c:pt>
                <c:pt idx="74" formatCode="0.00">
                  <c:v>188.11918493747385</c:v>
                </c:pt>
                <c:pt idx="75" formatCode="0.00">
                  <c:v>189.32737632334749</c:v>
                </c:pt>
                <c:pt idx="76" formatCode="0.00">
                  <c:v>190.50930267909359</c:v>
                </c:pt>
                <c:pt idx="77" formatCode="0.00">
                  <c:v>191.70436154990341</c:v>
                </c:pt>
                <c:pt idx="78" formatCode="0.00">
                  <c:v>192.91255293577717</c:v>
                </c:pt>
                <c:pt idx="79" formatCode="0.00">
                  <c:v>194.12074432165093</c:v>
                </c:pt>
                <c:pt idx="80" formatCode="0.00">
                  <c:v>195.30267067739692</c:v>
                </c:pt>
                <c:pt idx="81" formatCode="0.00">
                  <c:v>196.49772954820673</c:v>
                </c:pt>
                <c:pt idx="82" formatCode="0.00">
                  <c:v>197.7059209340805</c:v>
                </c:pt>
                <c:pt idx="83" formatCode="0.00">
                  <c:v>198.91411231995426</c:v>
                </c:pt>
                <c:pt idx="84" formatCode="0.00">
                  <c:v>200.10917119076407</c:v>
                </c:pt>
                <c:pt idx="85" formatCode="0.00">
                  <c:v>201.304230061574</c:v>
                </c:pt>
                <c:pt idx="86" formatCode="0.00">
                  <c:v>202.51242144744765</c:v>
                </c:pt>
                <c:pt idx="87" formatCode="0.00">
                  <c:v>203.72061283332141</c:v>
                </c:pt>
                <c:pt idx="88" formatCode="0.00">
                  <c:v>204.9025391890674</c:v>
                </c:pt>
                <c:pt idx="89" formatCode="0.00">
                  <c:v>206.09759805987733</c:v>
                </c:pt>
                <c:pt idx="90" formatCode="0.00">
                  <c:v>207.30578944575109</c:v>
                </c:pt>
                <c:pt idx="91" formatCode="0.00">
                  <c:v>208.51398083162474</c:v>
                </c:pt>
                <c:pt idx="92" formatCode="0.00">
                  <c:v>209.69590718737084</c:v>
                </c:pt>
                <c:pt idx="93" formatCode="0.00">
                  <c:v>210.89096605818065</c:v>
                </c:pt>
                <c:pt idx="94" formatCode="0.00">
                  <c:v>212.09915744405441</c:v>
                </c:pt>
                <c:pt idx="95" formatCode="0.00">
                  <c:v>213.30734882992806</c:v>
                </c:pt>
                <c:pt idx="96" formatCode="0.00">
                  <c:v>214.48927518567416</c:v>
                </c:pt>
                <c:pt idx="97" formatCode="0.00">
                  <c:v>215.68433405648398</c:v>
                </c:pt>
                <c:pt idx="98" formatCode="0.00">
                  <c:v>216.89252544235774</c:v>
                </c:pt>
                <c:pt idx="99" formatCode="0.00">
                  <c:v>218.10071682823138</c:v>
                </c:pt>
                <c:pt idx="100" formatCode="0.00">
                  <c:v>219.29577569904131</c:v>
                </c:pt>
                <c:pt idx="101" formatCode="0.00">
                  <c:v>220.49083456985124</c:v>
                </c:pt>
                <c:pt idx="102" formatCode="0.00">
                  <c:v>221.69902595572489</c:v>
                </c:pt>
                <c:pt idx="103" formatCode="0.00">
                  <c:v>222.90721734159865</c:v>
                </c:pt>
                <c:pt idx="104" formatCode="0.00">
                  <c:v>224.08914369734464</c:v>
                </c:pt>
                <c:pt idx="105" formatCode="0.00">
                  <c:v>225.28420256815457</c:v>
                </c:pt>
                <c:pt idx="106" formatCode="0.00">
                  <c:v>226.49239395402822</c:v>
                </c:pt>
                <c:pt idx="107" formatCode="0.00">
                  <c:v>227.70058533990198</c:v>
                </c:pt>
                <c:pt idx="108" formatCode="0.00">
                  <c:v>228.88251169564796</c:v>
                </c:pt>
                <c:pt idx="109" formatCode="0.00">
                  <c:v>230.07757056645789</c:v>
                </c:pt>
                <c:pt idx="110" formatCode="0.00">
                  <c:v>231.28576195233154</c:v>
                </c:pt>
                <c:pt idx="111" formatCode="0.00">
                  <c:v>232.4939533382053</c:v>
                </c:pt>
                <c:pt idx="112" formatCode="0.00">
                  <c:v>233.6758796939514</c:v>
                </c:pt>
                <c:pt idx="113" formatCode="0.00">
                  <c:v>234.87093856476122</c:v>
                </c:pt>
                <c:pt idx="114" formatCode="0.00">
                  <c:v>236.07912995063498</c:v>
                </c:pt>
                <c:pt idx="115" formatCode="0.00">
                  <c:v>237.28732133650863</c:v>
                </c:pt>
                <c:pt idx="116" formatCode="0.00">
                  <c:v>238.48238020731856</c:v>
                </c:pt>
                <c:pt idx="117" formatCode="0.00">
                  <c:v>239.67743907812837</c:v>
                </c:pt>
                <c:pt idx="118" formatCode="0.00">
                  <c:v>240.88563046400213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45-42FB-B3C1-63EA5CACC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340960"/>
        <c:axId val="373341944"/>
      </c:lineChart>
      <c:dateAx>
        <c:axId val="373340960"/>
        <c:scaling>
          <c:orientation val="minMax"/>
          <c:max val="44196"/>
          <c:min val="32874"/>
        </c:scaling>
        <c:delete val="0"/>
        <c:axPos val="b"/>
        <c:min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inorGridlines>
        <c:numFmt formatCode="yyyy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373341944"/>
        <c:crosses val="autoZero"/>
        <c:auto val="1"/>
        <c:lblOffset val="100"/>
        <c:baseTimeUnit val="months"/>
        <c:majorUnit val="5"/>
        <c:majorTimeUnit val="years"/>
      </c:dateAx>
      <c:valAx>
        <c:axId val="373341944"/>
        <c:scaling>
          <c:orientation val="minMax"/>
          <c:max val="350"/>
        </c:scaling>
        <c:delete val="0"/>
        <c:axPos val="l"/>
        <c:min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inorGridlines>
        <c:numFmt formatCode="0" sourceLinked="0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373340960"/>
        <c:crosses val="autoZero"/>
        <c:crossBetween val="between"/>
        <c:minorUnit val="25"/>
      </c:valAx>
      <c:spPr>
        <a:noFill/>
        <a:ln w="6350">
          <a:solidFill>
            <a:schemeClr val="tx1"/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4313763652802573"/>
          <c:y val="0.63071336232224717"/>
          <c:w val="0.51907962756210302"/>
          <c:h val="0.23495827946879774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0.3795</cdr:x>
      <cdr:y>0.28225</cdr:y>
    </cdr:from>
    <cdr:to>
      <cdr:x>0.38525</cdr:x>
      <cdr:y>0.37</cdr:y>
    </cdr:to>
    <cdr:sp macro="" textlink="">
      <cdr:nvSpPr>
        <cdr:cNvPr id="1033" name="Text Box 9">
          <a:extLst xmlns:a="http://schemas.openxmlformats.org/drawingml/2006/main">
            <a:ext uri="{FF2B5EF4-FFF2-40B4-BE49-F238E27FC236}">
              <a16:creationId xmlns:a16="http://schemas.microsoft.com/office/drawing/2014/main" id="{CF7C7E9C-FFE0-40E3-9E57-2051B0FBB00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62895" y="1255497"/>
          <a:ext cx="47923" cy="3903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0.29858</cdr:x>
      <cdr:y>0.56062</cdr:y>
    </cdr:from>
    <cdr:to>
      <cdr:x>0.34188</cdr:x>
      <cdr:y>0.63276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2177A6D-6EE3-42A7-AB53-DFC26CCBFB24}"/>
            </a:ext>
          </a:extLst>
        </cdr:cNvPr>
        <cdr:cNvSpPr txBox="1"/>
      </cdr:nvSpPr>
      <cdr:spPr>
        <a:xfrm xmlns:a="http://schemas.openxmlformats.org/drawingml/2006/main">
          <a:off x="2616497" y="3206667"/>
          <a:ext cx="379379" cy="412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>
            <a:solidFill>
              <a:srgbClr val="FF0000"/>
            </a:solidFill>
            <a:latin typeface="Symbol" panose="05050102010706020507" pitchFamily="18" charset="2"/>
          </a:endParaRPr>
        </a:p>
      </cdr:txBody>
    </cdr:sp>
  </cdr:relSizeAnchor>
  <cdr:relSizeAnchor xmlns:cdr="http://schemas.openxmlformats.org/drawingml/2006/chartDrawing">
    <cdr:from>
      <cdr:x>0.52007</cdr:x>
      <cdr:y>0.77438</cdr:y>
    </cdr:from>
    <cdr:to>
      <cdr:x>0.56336</cdr:x>
      <cdr:y>0.84652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04589D8-1027-46B7-AFA5-FB1DC4870C1F}"/>
            </a:ext>
          </a:extLst>
        </cdr:cNvPr>
        <cdr:cNvSpPr txBox="1"/>
      </cdr:nvSpPr>
      <cdr:spPr>
        <a:xfrm xmlns:a="http://schemas.openxmlformats.org/drawingml/2006/main">
          <a:off x="4557354" y="4177004"/>
          <a:ext cx="379379" cy="389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>
            <a:solidFill>
              <a:srgbClr val="FF0000"/>
            </a:solidFill>
            <a:latin typeface="Symbol" panose="05050102010706020507" pitchFamily="18" charset="2"/>
          </a:endParaRPr>
        </a:p>
      </cdr:txBody>
    </cdr:sp>
  </cdr:relSizeAnchor>
  <cdr:relSizeAnchor xmlns:cdr="http://schemas.openxmlformats.org/drawingml/2006/chartDrawing">
    <cdr:from>
      <cdr:x>0.46848</cdr:x>
      <cdr:y>0.73144</cdr:y>
    </cdr:from>
    <cdr:to>
      <cdr:x>0.51177</cdr:x>
      <cdr:y>0.80358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460F3FC-8478-4AD3-8166-76176A293666}"/>
            </a:ext>
          </a:extLst>
        </cdr:cNvPr>
        <cdr:cNvSpPr txBox="1"/>
      </cdr:nvSpPr>
      <cdr:spPr>
        <a:xfrm xmlns:a="http://schemas.openxmlformats.org/drawingml/2006/main">
          <a:off x="4105288" y="4183734"/>
          <a:ext cx="379379" cy="412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200" b="1" dirty="0">
            <a:solidFill>
              <a:srgbClr val="FF0000"/>
            </a:solidFill>
            <a:latin typeface="Symbol" panose="05050102010706020507" pitchFamily="18" charset="2"/>
          </a:endParaRPr>
        </a:p>
      </cdr:txBody>
    </cdr:sp>
  </cdr:relSizeAnchor>
  <cdr:relSizeAnchor xmlns:cdr="http://schemas.openxmlformats.org/drawingml/2006/chartDrawing">
    <cdr:from>
      <cdr:x>0.04829</cdr:x>
      <cdr:y>0.43537</cdr:y>
    </cdr:from>
    <cdr:to>
      <cdr:x>0.3247</cdr:x>
      <cdr:y>0.78061</cdr:y>
    </cdr:to>
    <cdr:sp macro="" textlink="">
      <cdr:nvSpPr>
        <cdr:cNvPr id="7" name="Arc 6">
          <a:extLst xmlns:a="http://schemas.openxmlformats.org/drawingml/2006/main">
            <a:ext uri="{FF2B5EF4-FFF2-40B4-BE49-F238E27FC236}">
              <a16:creationId xmlns:a16="http://schemas.microsoft.com/office/drawing/2014/main" id="{E2B7273D-24B1-452C-82F6-05FB091C516B}"/>
            </a:ext>
          </a:extLst>
        </cdr:cNvPr>
        <cdr:cNvSpPr/>
      </cdr:nvSpPr>
      <cdr:spPr>
        <a:xfrm xmlns:a="http://schemas.openxmlformats.org/drawingml/2006/main">
          <a:off x="423153" y="2490281"/>
          <a:ext cx="2422187" cy="1974715"/>
        </a:xfrm>
        <a:prstGeom xmlns:a="http://schemas.openxmlformats.org/drawingml/2006/main" prst="arc">
          <a:avLst/>
        </a:prstGeom>
        <a:ln xmlns:a="http://schemas.openxmlformats.org/drawingml/2006/main" w="19050">
          <a:solidFill>
            <a:schemeClr val="tx1"/>
          </a:solidFill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0.46013</cdr:x>
      <cdr:y>0.30952</cdr:y>
    </cdr:from>
    <cdr:to>
      <cdr:x>0.58113</cdr:x>
      <cdr:y>0.46939</cdr:y>
    </cdr:to>
    <cdr:sp macro="" textlink="">
      <cdr:nvSpPr>
        <cdr:cNvPr id="9" name="Arc 8">
          <a:extLst xmlns:a="http://schemas.openxmlformats.org/drawingml/2006/main">
            <a:ext uri="{FF2B5EF4-FFF2-40B4-BE49-F238E27FC236}">
              <a16:creationId xmlns:a16="http://schemas.microsoft.com/office/drawing/2014/main" id="{1EA0934D-327A-41B7-99DF-F48054C7686C}"/>
            </a:ext>
          </a:extLst>
        </cdr:cNvPr>
        <cdr:cNvSpPr/>
      </cdr:nvSpPr>
      <cdr:spPr>
        <a:xfrm xmlns:a="http://schemas.openxmlformats.org/drawingml/2006/main" flipH="1">
          <a:off x="4032114" y="1770433"/>
          <a:ext cx="1060315" cy="914401"/>
        </a:xfrm>
        <a:prstGeom xmlns:a="http://schemas.openxmlformats.org/drawingml/2006/main" prst="arc">
          <a:avLst>
            <a:gd name="adj1" fmla="val 16200000"/>
            <a:gd name="adj2" fmla="val 272769"/>
          </a:avLst>
        </a:prstGeom>
        <a:ln xmlns:a="http://schemas.openxmlformats.org/drawingml/2006/main" w="19050">
          <a:solidFill>
            <a:schemeClr val="tx1"/>
          </a:solidFill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0.49232</cdr:x>
      <cdr:y>0.64796</cdr:y>
    </cdr:from>
    <cdr:to>
      <cdr:x>0.5667</cdr:x>
      <cdr:y>0.92687</cdr:y>
    </cdr:to>
    <cdr:sp macro="" textlink="">
      <cdr:nvSpPr>
        <cdr:cNvPr id="10" name="Arc 9">
          <a:extLst xmlns:a="http://schemas.openxmlformats.org/drawingml/2006/main">
            <a:ext uri="{FF2B5EF4-FFF2-40B4-BE49-F238E27FC236}">
              <a16:creationId xmlns:a16="http://schemas.microsoft.com/office/drawing/2014/main" id="{4BDDEA70-8929-41E1-B5AF-8E0923FDBDE1}"/>
            </a:ext>
          </a:extLst>
        </cdr:cNvPr>
        <cdr:cNvSpPr/>
      </cdr:nvSpPr>
      <cdr:spPr>
        <a:xfrm xmlns:a="http://schemas.openxmlformats.org/drawingml/2006/main" flipH="1">
          <a:off x="4314215" y="3706238"/>
          <a:ext cx="651754" cy="1595336"/>
        </a:xfrm>
        <a:prstGeom xmlns:a="http://schemas.openxmlformats.org/drawingml/2006/main" prst="arc">
          <a:avLst/>
        </a:prstGeom>
        <a:ln xmlns:a="http://schemas.openxmlformats.org/drawingml/2006/main" w="19050">
          <a:solidFill>
            <a:schemeClr val="tx1"/>
          </a:solidFill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0.56226</cdr:x>
      <cdr:y>0.44048</cdr:y>
    </cdr:from>
    <cdr:to>
      <cdr:x>0.71434</cdr:x>
      <cdr:y>0.81973</cdr:y>
    </cdr:to>
    <cdr:cxnSp macro="">
      <cdr:nvCxnSpPr>
        <cdr:cNvPr id="12" name="Connector: Curved 11">
          <a:extLst xmlns:a="http://schemas.openxmlformats.org/drawingml/2006/main">
            <a:ext uri="{FF2B5EF4-FFF2-40B4-BE49-F238E27FC236}">
              <a16:creationId xmlns:a16="http://schemas.microsoft.com/office/drawing/2014/main" id="{85727983-FF92-493E-A68A-92AE520D59FF}"/>
            </a:ext>
          </a:extLst>
        </cdr:cNvPr>
        <cdr:cNvCxnSpPr/>
      </cdr:nvCxnSpPr>
      <cdr:spPr>
        <a:xfrm xmlns:a="http://schemas.openxmlformats.org/drawingml/2006/main" rot="5400000">
          <a:off x="4508773" y="2937754"/>
          <a:ext cx="2169265" cy="1332692"/>
        </a:xfrm>
        <a:prstGeom xmlns:a="http://schemas.openxmlformats.org/drawingml/2006/main" prst="curvedConnector3">
          <a:avLst>
            <a:gd name="adj1" fmla="val 76457"/>
          </a:avLst>
        </a:prstGeom>
        <a:ln xmlns:a="http://schemas.openxmlformats.org/drawingml/2006/main" w="15875">
          <a:solidFill>
            <a:schemeClr val="tx1"/>
          </a:solidFill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0.52007</cdr:x>
      <cdr:y>0.77438</cdr:y>
    </cdr:from>
    <cdr:to>
      <cdr:x>0.56336</cdr:x>
      <cdr:y>0.84652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04589D8-1027-46B7-AFA5-FB1DC4870C1F}"/>
            </a:ext>
          </a:extLst>
        </cdr:cNvPr>
        <cdr:cNvSpPr txBox="1"/>
      </cdr:nvSpPr>
      <cdr:spPr>
        <a:xfrm xmlns:a="http://schemas.openxmlformats.org/drawingml/2006/main">
          <a:off x="4557354" y="4177004"/>
          <a:ext cx="379379" cy="389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>
            <a:solidFill>
              <a:srgbClr val="FF0000"/>
            </a:solidFill>
            <a:latin typeface="Symbol" panose="05050102010706020507" pitchFamily="18" charset="2"/>
          </a:endParaRPr>
        </a:p>
      </cdr:txBody>
    </cdr:sp>
  </cdr:relSizeAnchor>
  <cdr:relSizeAnchor xmlns:cdr="http://schemas.openxmlformats.org/drawingml/2006/chartDrawing">
    <cdr:from>
      <cdr:x>0.64329</cdr:x>
      <cdr:y>0.30442</cdr:y>
    </cdr:from>
    <cdr:to>
      <cdr:x>0.74764</cdr:x>
      <cdr:y>0.40646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0F577FB6-DB7C-441E-BD40-252C84D4A319}"/>
            </a:ext>
          </a:extLst>
        </cdr:cNvPr>
        <cdr:cNvSpPr txBox="1"/>
      </cdr:nvSpPr>
      <cdr:spPr>
        <a:xfrm xmlns:a="http://schemas.openxmlformats.org/drawingml/2006/main">
          <a:off x="5637180" y="1741250"/>
          <a:ext cx="914400" cy="583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latin typeface="Franklin Gothic Medium" panose="020B0603020102020204" pitchFamily="34" charset="0"/>
            </a:rPr>
            <a:t>FFELP ends</a:t>
          </a:r>
        </a:p>
      </cdr:txBody>
    </cdr:sp>
  </cdr:relSizeAnchor>
  <cdr:relSizeAnchor xmlns:cdr="http://schemas.openxmlformats.org/drawingml/2006/chartDrawing">
    <cdr:from>
      <cdr:x>0.57003</cdr:x>
      <cdr:y>0.39626</cdr:y>
    </cdr:from>
    <cdr:to>
      <cdr:x>0.6877</cdr:x>
      <cdr:y>0.73299</cdr:y>
    </cdr:to>
    <cdr:cxnSp macro="">
      <cdr:nvCxnSpPr>
        <cdr:cNvPr id="10" name="Connector: Curved 9">
          <a:extLst xmlns:a="http://schemas.openxmlformats.org/drawingml/2006/main">
            <a:ext uri="{FF2B5EF4-FFF2-40B4-BE49-F238E27FC236}">
              <a16:creationId xmlns:a16="http://schemas.microsoft.com/office/drawing/2014/main" id="{DBAF3B70-9FBC-4D84-A61F-A3082FE48527}"/>
            </a:ext>
          </a:extLst>
        </cdr:cNvPr>
        <cdr:cNvCxnSpPr/>
      </cdr:nvCxnSpPr>
      <cdr:spPr>
        <a:xfrm xmlns:a="http://schemas.openxmlformats.org/drawingml/2006/main" rot="5400000">
          <a:off x="4547681" y="2714021"/>
          <a:ext cx="1926080" cy="1031129"/>
        </a:xfrm>
        <a:prstGeom xmlns:a="http://schemas.openxmlformats.org/drawingml/2006/main" prst="curvedConnector3">
          <a:avLst>
            <a:gd name="adj1" fmla="val 50000"/>
          </a:avLst>
        </a:prstGeom>
        <a:ln xmlns:a="http://schemas.openxmlformats.org/drawingml/2006/main" w="15875">
          <a:solidFill>
            <a:schemeClr val="tx1"/>
          </a:solidFill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0.56361</cdr:x>
      <cdr:y>0.19898</cdr:y>
    </cdr:from>
    <cdr:to>
      <cdr:x>0.68548</cdr:x>
      <cdr:y>0.31122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007AD0F5-284A-4122-80DF-604F395335E4}"/>
            </a:ext>
          </a:extLst>
        </cdr:cNvPr>
        <cdr:cNvSpPr txBox="1"/>
      </cdr:nvSpPr>
      <cdr:spPr>
        <a:xfrm xmlns:a="http://schemas.openxmlformats.org/drawingml/2006/main">
          <a:off x="4938948" y="1138136"/>
          <a:ext cx="1067881" cy="642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latin typeface="Franklin Gothic Medium" panose="020B0603020102020204" pitchFamily="34" charset="0"/>
            </a:rPr>
            <a:t>FAS 166/167</a:t>
          </a:r>
        </a:p>
      </cdr:txBody>
    </cdr:sp>
  </cdr:relSizeAnchor>
  <cdr:relSizeAnchor xmlns:cdr="http://schemas.openxmlformats.org/drawingml/2006/chartDrawing">
    <cdr:from>
      <cdr:x>0.53697</cdr:x>
      <cdr:y>0.30782</cdr:y>
    </cdr:from>
    <cdr:to>
      <cdr:x>0.62664</cdr:x>
      <cdr:y>0.68235</cdr:y>
    </cdr:to>
    <cdr:cxnSp macro="">
      <cdr:nvCxnSpPr>
        <cdr:cNvPr id="16" name="Connector: Curved 15">
          <a:extLst xmlns:a="http://schemas.openxmlformats.org/drawingml/2006/main">
            <a:ext uri="{FF2B5EF4-FFF2-40B4-BE49-F238E27FC236}">
              <a16:creationId xmlns:a16="http://schemas.microsoft.com/office/drawing/2014/main" id="{C210E54A-5CDB-4BD9-956D-6B64406B45E3}"/>
            </a:ext>
          </a:extLst>
        </cdr:cNvPr>
        <cdr:cNvCxnSpPr/>
      </cdr:nvCxnSpPr>
      <cdr:spPr>
        <a:xfrm xmlns:a="http://schemas.openxmlformats.org/drawingml/2006/main" rot="5400000">
          <a:off x="4027251" y="2438943"/>
          <a:ext cx="2142251" cy="785777"/>
        </a:xfrm>
        <a:prstGeom xmlns:a="http://schemas.openxmlformats.org/drawingml/2006/main" prst="curvedConnector3">
          <a:avLst>
            <a:gd name="adj1" fmla="val 50000"/>
          </a:avLst>
        </a:prstGeom>
        <a:ln xmlns:a="http://schemas.openxmlformats.org/drawingml/2006/main" w="15875">
          <a:solidFill>
            <a:schemeClr val="tx1"/>
          </a:solidFill>
          <a:tailEnd type="stealth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0.6171</cdr:x>
      <cdr:y>0.20102</cdr:y>
    </cdr:from>
    <cdr:to>
      <cdr:x>0.77049</cdr:x>
      <cdr:y>0.33439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89F04266-EDFB-4F05-9F44-C8EBFBE1EB33}"/>
            </a:ext>
          </a:extLst>
        </cdr:cNvPr>
        <cdr:cNvSpPr/>
      </cdr:nvSpPr>
      <cdr:spPr>
        <a:xfrm xmlns:a="http://schemas.openxmlformats.org/drawingml/2006/main">
          <a:off x="5126474" y="1026267"/>
          <a:ext cx="1274324" cy="680937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>
            <a:alpha val="15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0.75995</cdr:x>
      <cdr:y>0.17434</cdr:y>
    </cdr:from>
    <cdr:to>
      <cdr:x>0.83489</cdr:x>
      <cdr:y>0.25818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FCBCD34C-26FA-4885-BAE5-A8638ED01742}"/>
            </a:ext>
          </a:extLst>
        </cdr:cNvPr>
        <cdr:cNvSpPr/>
      </cdr:nvSpPr>
      <cdr:spPr>
        <a:xfrm xmlns:a="http://schemas.openxmlformats.org/drawingml/2006/main" rot="19462260">
          <a:off x="6313251" y="890081"/>
          <a:ext cx="622570" cy="428017"/>
        </a:xfrm>
        <a:prstGeom xmlns:a="http://schemas.openxmlformats.org/drawingml/2006/main" prst="ellipse">
          <a:avLst/>
        </a:prstGeom>
        <a:solidFill xmlns:a="http://schemas.openxmlformats.org/drawingml/2006/main">
          <a:srgbClr val="00FF00">
            <a:alpha val="25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0.20125</cdr:x>
      <cdr:y>0.3845</cdr:y>
    </cdr:from>
    <cdr:to>
      <cdr:x>0.5725</cdr:x>
      <cdr:y>0.70025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14677" y="1113358"/>
          <a:ext cx="2609683" cy="9142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45720" tIns="41148" rIns="45720" bIns="4114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Conforming Loans</a:t>
          </a:r>
          <a:endParaRPr lang="en-US" dirty="0"/>
        </a:p>
      </cdr:txBody>
    </cdr:sp>
  </cdr:relSizeAnchor>
  <cdr:relSizeAnchor xmlns:cdr="http://schemas.openxmlformats.org/drawingml/2006/chartDrawing">
    <cdr:from>
      <cdr:x>0.70308</cdr:x>
      <cdr:y>0.17734</cdr:y>
    </cdr:from>
    <cdr:to>
      <cdr:x>0.95783</cdr:x>
      <cdr:y>0.63134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32235" y="512384"/>
          <a:ext cx="1787113" cy="13117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800" b="1" i="0" u="none" strike="noStrike" baseline="0" dirty="0">
              <a:solidFill>
                <a:schemeClr val="tx1"/>
              </a:solidFill>
              <a:latin typeface="Arial"/>
              <a:cs typeface="Arial"/>
            </a:rPr>
            <a:t>Non-Conforming Loans</a:t>
          </a:r>
          <a:endParaRPr lang="en-US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E246D-CC67-4E13-BE6B-5F0D9FC21608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FCDEA-263A-401F-BA58-654F6BB5F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57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B1651-42F7-4A18-B9F3-0AC0BD7B3F2A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A7F54-399A-4F0A-9472-9ADD8822B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9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A7F54-399A-4F0A-9472-9ADD8822BA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8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C2CF8C-1DFE-47FC-B89F-A762976ABCB6}" type="slidenum">
              <a:rPr lang="en-US" altLang="en-US" sz="1200" smtClean="0">
                <a:latin typeface="Arial" charset="0"/>
              </a:rPr>
              <a:pPr/>
              <a:t>14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5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300" y="3581400"/>
            <a:ext cx="7391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D791-F606-4DF5-B4EF-CA64115E8BA7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5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73062" y="1738648"/>
            <a:ext cx="8410329" cy="4494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62284-FBA4-4078-B33D-33A3CA704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7CAAE14A-274D-40EB-B44D-BF2C6CC1E397}" type="datetime1">
              <a:rPr lang="en-US" smtClean="0"/>
              <a:t>12/15/2020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7380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3486" y="1648496"/>
            <a:ext cx="8422783" cy="4636394"/>
          </a:xfrm>
        </p:spPr>
        <p:txBody>
          <a:bodyPr/>
          <a:lstStyle>
            <a:lvl1pPr>
              <a:lnSpc>
                <a:spcPct val="100000"/>
              </a:lnSpc>
              <a:spcAft>
                <a:spcPts val="1600"/>
              </a:spcAft>
              <a:defRPr/>
            </a:lvl1pPr>
            <a:lvl2pPr>
              <a:lnSpc>
                <a:spcPct val="100000"/>
              </a:lnSpc>
              <a:spcAft>
                <a:spcPts val="1600"/>
              </a:spcAft>
              <a:defRPr/>
            </a:lvl2pPr>
            <a:lvl3pPr>
              <a:lnSpc>
                <a:spcPct val="100000"/>
              </a:lnSpc>
              <a:spcAft>
                <a:spcPts val="1600"/>
              </a:spcAft>
              <a:defRPr/>
            </a:lvl3pPr>
            <a:lvl4pPr>
              <a:lnSpc>
                <a:spcPct val="100000"/>
              </a:lnSpc>
              <a:spcAft>
                <a:spcPts val="1600"/>
              </a:spcAft>
              <a:defRPr/>
            </a:lvl4pPr>
            <a:lvl5pPr>
              <a:lnSpc>
                <a:spcPct val="100000"/>
              </a:lnSpc>
              <a:spcAft>
                <a:spcPts val="1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12FBF-C3B8-4F63-BD39-EB2280F4F7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1BFF8-7041-4E4E-B0EF-4686EEC980AF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315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3" y="573088"/>
            <a:ext cx="8456612" cy="8842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8463" y="1601788"/>
            <a:ext cx="8456612" cy="2306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3" y="4060825"/>
            <a:ext cx="8456612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08788" y="6477000"/>
            <a:ext cx="2109787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9A3AE-6359-4184-84AA-18F87A62E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31800" y="6477000"/>
            <a:ext cx="2444750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A0F1C-1798-42E7-BCA5-147BD01B74D8}" type="datetime1">
              <a:rPr lang="en-US" smtClean="0"/>
              <a:t>12/15/2020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932113" y="6477000"/>
            <a:ext cx="3540125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589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3" y="573088"/>
            <a:ext cx="8456612" cy="8842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8463" y="1601788"/>
            <a:ext cx="8456612" cy="47672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08788" y="6477000"/>
            <a:ext cx="2109787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DF06-25E6-48E7-B82A-09851C51B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31800" y="6477000"/>
            <a:ext cx="2444750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5C4CF-F7C1-4462-99EC-F15658B2B756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932113" y="6477000"/>
            <a:ext cx="3540125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525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3" y="573088"/>
            <a:ext cx="8456612" cy="8842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8463" y="1601788"/>
            <a:ext cx="4151312" cy="4767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601788"/>
            <a:ext cx="4152900" cy="4767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08788" y="6477000"/>
            <a:ext cx="2109787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6C38-B5DB-4389-9B8C-6175CDAE9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31800" y="6477000"/>
            <a:ext cx="2444750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D9BE-53E0-41D0-88D3-A3074E84EC15}" type="datetime1">
              <a:rPr lang="en-US" smtClean="0"/>
              <a:t>12/15/2020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932113" y="6477000"/>
            <a:ext cx="3540125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801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3" y="573088"/>
            <a:ext cx="8456612" cy="8842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98463" y="1601788"/>
            <a:ext cx="8456612" cy="476726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08788" y="6477000"/>
            <a:ext cx="2109787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23BC6-FF76-4C87-B0E3-0203B0212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31800" y="6477000"/>
            <a:ext cx="2444750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6A88-8B3C-4BE5-8FAD-71DFE1DE37D4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932113" y="6477000"/>
            <a:ext cx="3540125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9041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63" y="573088"/>
            <a:ext cx="8456612" cy="8842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601788"/>
            <a:ext cx="8456612" cy="2306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8463" y="4060825"/>
            <a:ext cx="8456612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08788" y="6477000"/>
            <a:ext cx="2109787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21997-66B8-47BF-80FA-F81830895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31800" y="6477000"/>
            <a:ext cx="2444750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DADD0-5A0E-421D-A457-86E709947B40}" type="datetime1">
              <a:rPr lang="en-US" smtClean="0"/>
              <a:t>12/15/2020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932113" y="6477000"/>
            <a:ext cx="3540125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703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26EF-B040-4007-AEE4-2F698228A7AE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B5BC-75DD-4DFE-9EC5-BF26ADB86EDA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1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89038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05000"/>
            <a:ext cx="4268788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89038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346575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BA7B-CA7C-4EE7-ABE0-EC896012035B}" type="datetime1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25D-C77B-4E46-8343-10D87E9813EF}" type="datetime1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2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5E61-7322-4E5F-A8A2-2F2744A5D8EB}" type="datetime1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3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685800"/>
            <a:ext cx="556260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C2DE-B75A-4159-BF22-34EEE026D652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9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0061-1ED7-4D05-8488-E6460F172E41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4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667000"/>
            <a:ext cx="8763000" cy="1524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DD0-7B8B-4290-9EC2-03C57EEBBACA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0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763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F5204514-ED8F-4E65-9F91-354942EEBC51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57D153DC-23AF-4A56-A2D0-32B21F010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3044952" cy="3657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8851900" algn="r"/>
              </a:tabLst>
            </a:pPr>
            <a:r>
              <a:rPr lang="en-US" b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Mark Adelson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6099048" y="0"/>
            <a:ext cx="3044952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tabLst>
                <a:tab pos="8851900" algn="r"/>
              </a:tabLst>
            </a:pPr>
            <a:r>
              <a:rPr lang="en-US" b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www.markadelson.com</a:t>
            </a:r>
          </a:p>
        </p:txBody>
      </p:sp>
      <p:sp>
        <p:nvSpPr>
          <p:cNvPr id="8" name="Isosceles Triangle 7"/>
          <p:cNvSpPr/>
          <p:nvPr userDrawn="1"/>
        </p:nvSpPr>
        <p:spPr>
          <a:xfrm flipV="1">
            <a:off x="3038326" y="0"/>
            <a:ext cx="3060722" cy="365760"/>
          </a:xfrm>
          <a:prstGeom prst="triangle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flipH="1">
            <a:off x="3038326" y="0"/>
            <a:ext cx="3060722" cy="36576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2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000FF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dc.uscourts.gov/internet/opinions.nsf/871D769D4527442A8525822F0052E1E9/$file/17-5004-1717230.pdf" TargetMode="External"/><Relationship Id="rId3" Type="http://schemas.openxmlformats.org/officeDocument/2006/relationships/hyperlink" Target="https://www.newyorkfed.org/arrc" TargetMode="External"/><Relationship Id="rId7" Type="http://schemas.openxmlformats.org/officeDocument/2006/relationships/hyperlink" Target="https://www.fasb.org/jsp/FASB/Document_C/DocumentPage?cid=1176168232528&amp;acceptedDisclaimer=true" TargetMode="External"/><Relationship Id="rId2" Type="http://schemas.openxmlformats.org/officeDocument/2006/relationships/hyperlink" Target="https://www.govinfo.gov/content/pkg/FR-2014-09-24/pdf/2014-2137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info.gov/content/pkg/FR-2016-05-24/pdf/2016-10961.pdf" TargetMode="External"/><Relationship Id="rId5" Type="http://schemas.openxmlformats.org/officeDocument/2006/relationships/hyperlink" Target="https://www.govinfo.gov/content/pkg/USCOURTS-ca2-14-02131/pdf/USCOURTS-ca2-14-02131-0.pdf" TargetMode="External"/><Relationship Id="rId10" Type="http://schemas.openxmlformats.org/officeDocument/2006/relationships/hyperlink" Target="https://www.supremecourt.gov/opinions/19pdf/19-7_n6io.pdf" TargetMode="External"/><Relationship Id="rId4" Type="http://schemas.openxmlformats.org/officeDocument/2006/relationships/hyperlink" Target="https://www.govinfo.gov/content/pkg/FR-2014-12-24/pdf/2014-29256.pdf" TargetMode="External"/><Relationship Id="rId9" Type="http://schemas.openxmlformats.org/officeDocument/2006/relationships/hyperlink" Target="https://www.govinfo.gov/content/pkg/FR-2019-03-05/pdf/2019-03934.pdf" TargetMode="Externa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info.gov/content/pkg/FR-2020-10-30/pdf/2020-24134.pdf" TargetMode="External"/><Relationship Id="rId7" Type="http://schemas.openxmlformats.org/officeDocument/2006/relationships/hyperlink" Target="https://www.sec.gov/news/public-statement/clayton-rmbs-asset-disclosure" TargetMode="External"/><Relationship Id="rId2" Type="http://schemas.openxmlformats.org/officeDocument/2006/relationships/hyperlink" Target="https://apps.newyorkfed.org/markets/autorates/SO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info.gov/content/pkg/PLAW-116publ136/pdf/PLAW-116publ136.pdf" TargetMode="External"/><Relationship Id="rId5" Type="http://schemas.openxmlformats.org/officeDocument/2006/relationships/hyperlink" Target="https://www.fasb.org/jsp/FASB/Document_C/DocumentPage?cid=1176168232528&amp;acceptedDisclaimer=true" TargetMode="External"/><Relationship Id="rId4" Type="http://schemas.openxmlformats.org/officeDocument/2006/relationships/hyperlink" Target="https://www.lexology.com/library/detail.aspx?g=79bcdf52-c533-4365-b0db-6a0810ce5506" TargetMode="Externa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cc.gov/topics/supervision-and-examination/capital-markets/financial-markets/securitization/index-securitization.html" TargetMode="External"/><Relationship Id="rId3" Type="http://schemas.openxmlformats.org/officeDocument/2006/relationships/hyperlink" Target="https://www.occ.treas.gov/static/ots/exam-handbook/ots-exam-handbook-221.pdf" TargetMode="External"/><Relationship Id="rId7" Type="http://schemas.openxmlformats.org/officeDocument/2006/relationships/hyperlink" Target="https://www.fdic.gov/regulations/safety/manual/section22-1/index.html" TargetMode="External"/><Relationship Id="rId2" Type="http://schemas.openxmlformats.org/officeDocument/2006/relationships/hyperlink" Target="http://library.lol/main/235A35F79CA2C02BAAC69B1322AF4CD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dic.gov/regulations/safety/manual/section22-1/sc-securitization.pdf" TargetMode="External"/><Relationship Id="rId11" Type="http://schemas.openxmlformats.org/officeDocument/2006/relationships/hyperlink" Target="http://fcic.law.stanford.edu/" TargetMode="External"/><Relationship Id="rId5" Type="http://schemas.openxmlformats.org/officeDocument/2006/relationships/hyperlink" Target="https://www.federalreserve.gov/boarddocs/srletters/1990/SR9016.HTM" TargetMode="External"/><Relationship Id="rId10" Type="http://schemas.openxmlformats.org/officeDocument/2006/relationships/hyperlink" Target="https://www.hsgac.senate.gov/subcommittees/investigations/media/senate-investigations-subcommittee-releases-levin-coburn-report-on-the-financial-crisis" TargetMode="External"/><Relationship Id="rId4" Type="http://schemas.openxmlformats.org/officeDocument/2006/relationships/hyperlink" Target="https://occ.gov/publications-and-resources/publications/comptrollers-handbook/files/ots/ots-exam-handbooks-asset-quality.html" TargetMode="External"/><Relationship Id="rId9" Type="http://schemas.openxmlformats.org/officeDocument/2006/relationships/hyperlink" Target="https://www.sifma.org/resources/archive/research/statistics/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er.org/books-and-chapters/commercial-bank-activities-urban-mortgage-financing" TargetMode="External"/><Relationship Id="rId7" Type="http://schemas.openxmlformats.org/officeDocument/2006/relationships/hyperlink" Target="https://www.nber.org/books-and-chapters/corporate-bond-quality-and-investor-experience" TargetMode="External"/><Relationship Id="rId2" Type="http://schemas.openxmlformats.org/officeDocument/2006/relationships/hyperlink" Target="http://www.chicagofed.org/digital_assets/publications/economic_perspectives/2008/ep_3qtr2008_part2_agarwal_et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ber.org/books-and-chapters/postwar-quality-state-and-local-debt" TargetMode="External"/><Relationship Id="rId5" Type="http://schemas.openxmlformats.org/officeDocument/2006/relationships/hyperlink" Target="https://sci-hub.scihubtw.tw/10.1023/b:real.0000044023.02636.e6" TargetMode="External"/><Relationship Id="rId4" Type="http://schemas.openxmlformats.org/officeDocument/2006/relationships/hyperlink" Target="https://www.guminwangxiao.com/uploads/soft/7352353342234.pdf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er.org/books-and-chapters/quality-consumer-instalment-credit" TargetMode="External"/><Relationship Id="rId2" Type="http://schemas.openxmlformats.org/officeDocument/2006/relationships/hyperlink" Target="https://www.nber.org/books-and-chapters/volume-consumer-instalment-credit-1929-3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ber.org/books-and-chapters/new-automobile-finance-rates-1924-62" TargetMode="External"/><Relationship Id="rId5" Type="http://schemas.openxmlformats.org/officeDocument/2006/relationships/hyperlink" Target="https://www.nber.org/books-and-chapters/urban-mortgage-lending-life-insurance-companies" TargetMode="External"/><Relationship Id="rId4" Type="http://schemas.openxmlformats.org/officeDocument/2006/relationships/hyperlink" Target="http://pages.ucsd.edu/~aronatas/conference/spendthrift.pdf" TargetMode="Externa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agle.com/decision/inadvfdco131219000160" TargetMode="External"/><Relationship Id="rId3" Type="http://schemas.openxmlformats.org/officeDocument/2006/relationships/hyperlink" Target="https://sci-hub.scihubtw.tw/10.1111/j.1540-6229.2009.00235.x" TargetMode="External"/><Relationship Id="rId7" Type="http://schemas.openxmlformats.org/officeDocument/2006/relationships/hyperlink" Target="https://www.justice.gov/opa/pr/justice-department-and-state-partners-secure-nearly-864-million-settlement-moody-s-arising" TargetMode="External"/><Relationship Id="rId2" Type="http://schemas.openxmlformats.org/officeDocument/2006/relationships/hyperlink" Target="http://citeseerx.ist.psu.edu/viewdoc/summary?doi=10.1.1.198.80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line.wsj.com/public/resources/documents/sandpdismiss0717.pdf" TargetMode="External"/><Relationship Id="rId5" Type="http://schemas.openxmlformats.org/officeDocument/2006/relationships/hyperlink" Target="https://www.plainsite.org/dockets/download.html?id=31142697&amp;z=e289469d" TargetMode="External"/><Relationship Id="rId10" Type="http://schemas.openxmlformats.org/officeDocument/2006/relationships/hyperlink" Target="http://www.courts.state.ny.us/REPORTER/pdfs/2020/2020_33994.pdf" TargetMode="External"/><Relationship Id="rId4" Type="http://schemas.openxmlformats.org/officeDocument/2006/relationships/hyperlink" Target="https://www.justice.gov/opa/pr/justice-department-and-state-partners-secure-1375-billion-settlement-sp-defrauding-investors" TargetMode="External"/><Relationship Id="rId9" Type="http://schemas.openxmlformats.org/officeDocument/2006/relationships/hyperlink" Target="http://files.courthousenews.com/2016/09/06/UBS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image" Target="../media/image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programmes/b00tn9vg" TargetMode="External"/><Relationship Id="rId7" Type="http://schemas.openxmlformats.org/officeDocument/2006/relationships/hyperlink" Target="https://www.gutenberg.org/ebooks/3300" TargetMode="External"/><Relationship Id="rId2" Type="http://schemas.openxmlformats.org/officeDocument/2006/relationships/hyperlink" Target="https://www.bbc.co.uk/programmes/b00qm8z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nkofengland.co.uk/about/history" TargetMode="External"/><Relationship Id="rId5" Type="http://schemas.openxmlformats.org/officeDocument/2006/relationships/hyperlink" Target="https://www.lloyds.com/about-lloyds/history/corporate-history" TargetMode="External"/><Relationship Id="rId4" Type="http://schemas.openxmlformats.org/officeDocument/2006/relationships/hyperlink" Target="https://academic.oup.com/jleo/article/33/2/193/3089484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20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28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3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.wmf"/><Relationship Id="rId4" Type="http://schemas.openxmlformats.org/officeDocument/2006/relationships/image" Target="../media/image5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info.gov/content/pkg/STATUTE-98/pdf/STATUTE-98-Pg1689.pdf" TargetMode="External"/><Relationship Id="rId2" Type="http://schemas.openxmlformats.org/officeDocument/2006/relationships/hyperlink" Target="https://www.fasb.org/pdf/fas77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vinfo.gov/content/pkg/STATUTE-100/pdf/STATUTE-100-Pg2085.pdf" TargetMode="External"/><Relationship Id="rId4" Type="http://schemas.openxmlformats.org/officeDocument/2006/relationships/hyperlink" Target="https://timesmachine.nytimes.com/timesmachine/1985/07/20/133769.html?pageNumber=32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5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sb.org/pdf/aop_FIN46R.pdf" TargetMode="External"/><Relationship Id="rId3" Type="http://schemas.openxmlformats.org/officeDocument/2006/relationships/hyperlink" Target="https://www.govinfo.gov/content/pkg/STATUTE-103/pdf/STATUTE-103-Pg183.pdf" TargetMode="External"/><Relationship Id="rId7" Type="http://schemas.openxmlformats.org/officeDocument/2006/relationships/hyperlink" Target="https://www.fasb.org/pdf/fin_46.pdf" TargetMode="External"/><Relationship Id="rId2" Type="http://schemas.openxmlformats.org/officeDocument/2006/relationships/hyperlink" Target="https://www.bis.org/publ/bcbs04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sb.org/pdf/fas140.pdf" TargetMode="External"/><Relationship Id="rId11" Type="http://schemas.openxmlformats.org/officeDocument/2006/relationships/hyperlink" Target="https://doi.org/10.3905/jsf.2020.1.095" TargetMode="External"/><Relationship Id="rId5" Type="http://schemas.openxmlformats.org/officeDocument/2006/relationships/hyperlink" Target="https://www.bis.org/publ/bcbs50.htm" TargetMode="External"/><Relationship Id="rId10" Type="http://schemas.openxmlformats.org/officeDocument/2006/relationships/hyperlink" Target="https://www.govinfo.gov/content/pkg/FR-2005-01-07/pdf/05-53.pdf" TargetMode="External"/><Relationship Id="rId4" Type="http://schemas.openxmlformats.org/officeDocument/2006/relationships/hyperlink" Target="https://www.fasb.org/pdf/fas125.pdf" TargetMode="External"/><Relationship Id="rId9" Type="http://schemas.openxmlformats.org/officeDocument/2006/relationships/hyperlink" Target="https://www.bis.org/publ/bcbsca02.htm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7.wmf"/><Relationship Id="rId4" Type="http://schemas.openxmlformats.org/officeDocument/2006/relationships/image" Target="../media/image36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8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info.gov/content/pkg/FR-2013-01-30/pdf/2013-00736.pdf" TargetMode="External"/><Relationship Id="rId3" Type="http://schemas.openxmlformats.org/officeDocument/2006/relationships/hyperlink" Target="https://www.fasb.org/cs/ContentServer?cid=1176156241521&amp;d=&amp;pagename=FASB%2FDocument_C%2FDocumentPage" TargetMode="External"/><Relationship Id="rId7" Type="http://schemas.openxmlformats.org/officeDocument/2006/relationships/hyperlink" Target="https://www.bis.org/bcbs/basel3.htm" TargetMode="External"/><Relationship Id="rId2" Type="http://schemas.openxmlformats.org/officeDocument/2006/relationships/hyperlink" Target="https://sci-hub.do/10.3905/jpm.2013.39.3.0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info.gov/content/pkg/STATUTE-124/pdf/STATUTE-124-Pg1376.pdf" TargetMode="External"/><Relationship Id="rId11" Type="http://schemas.openxmlformats.org/officeDocument/2006/relationships/hyperlink" Target="https://www.govinfo.gov/content/pkg/FR-2014-01-31/pdf/2013-31511.pdf" TargetMode="External"/><Relationship Id="rId5" Type="http://schemas.openxmlformats.org/officeDocument/2006/relationships/hyperlink" Target="https://www.bis.org/publ/bcbs158.htm" TargetMode="External"/><Relationship Id="rId10" Type="http://schemas.openxmlformats.org/officeDocument/2006/relationships/hyperlink" Target="https://www.fhfa.gov/Media/PublicAffairs/Pages/FHFA-Final-Update-on-Private-Label-Securities-Actions-9172018.aspx" TargetMode="External"/><Relationship Id="rId4" Type="http://schemas.openxmlformats.org/officeDocument/2006/relationships/hyperlink" Target="https://www.fasb.org/cs/ContentServer?cid=1176156246786&amp;d=&amp;pagename=FASB%2FDocument_C%2FDocumentPage" TargetMode="External"/><Relationship Id="rId9" Type="http://schemas.openxmlformats.org/officeDocument/2006/relationships/hyperlink" Target="https://www.justice.gov/opa/pr/justice-department-federal-and-state-partners-secure-record-13-billion-global-settlement" TargetMode="Externa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tlistener.com/opinion/2116411/in-re-national-century-financial-enterprises-inc/" TargetMode="External"/><Relationship Id="rId2" Type="http://schemas.openxmlformats.org/officeDocument/2006/relationships/hyperlink" Target="https://law.justia.com/cases/federal/district-courts/FSupp2/256/1227/2390815/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ocwensettlement.com/Portals/0/Documents/ConsentJudgement.pdf" TargetMode="External"/><Relationship Id="rId2" Type="http://schemas.openxmlformats.org/officeDocument/2006/relationships/hyperlink" Target="https://www.justice.gov/opa/pr/25-billion-mortgage-servicing-agreement-filed-federal-cour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tionalhsbcsettlement.com/Portals/0/Documents/Consent%20Order.pdf" TargetMode="External"/><Relationship Id="rId4" Type="http://schemas.openxmlformats.org/officeDocument/2006/relationships/hyperlink" Target="https://nationalsuntrustsettlement.com/Portals/0/Documents/A%20copy%20of%20the%20Consent%20Judgement%20entered%20by%20Judge%20Rosemary%20Collyer%20on%20September%2030,%202014.pdf" TargetMode="Externa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ustice.gov/opa/pr/deutsche-bank-agrees-pay-72-billion-misleading-investors-its-sale-residential-mortgage-backed" TargetMode="External"/><Relationship Id="rId13" Type="http://schemas.openxmlformats.org/officeDocument/2006/relationships/hyperlink" Target="https://www.justice.gov/usao-co/pr/hsbc-agrees-pay-765-million-connection-its-sale-residential-mortgage-backed-securities" TargetMode="External"/><Relationship Id="rId3" Type="http://schemas.openxmlformats.org/officeDocument/2006/relationships/hyperlink" Target="https://www.justice.gov/opa/pr/justice-department-federal-and-state-partners-secure-record-7-billion-global-settlement" TargetMode="External"/><Relationship Id="rId7" Type="http://schemas.openxmlformats.org/officeDocument/2006/relationships/hyperlink" Target="https://www.justice.gov/opa/pr/goldman-sachs-agrees-pay-more-5-billion-connection-its-sale-residential-mortgage-backed" TargetMode="External"/><Relationship Id="rId12" Type="http://schemas.openxmlformats.org/officeDocument/2006/relationships/hyperlink" Target="https://www.justice.gov/opa/pr/royal-bank-scotland-agrees-pay-49-billion-financial-crisis-era-misconduct" TargetMode="External"/><Relationship Id="rId2" Type="http://schemas.openxmlformats.org/officeDocument/2006/relationships/hyperlink" Target="https://www.justice.gov/opa/pr/justice-department-federal-and-state-partners-secure-record-13-billion-global-settle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ustice.gov/opa/pr/morgan-stanley-agrees-pay-26-billion-penalty-connection-its-sale-residential-mortgage-backed" TargetMode="External"/><Relationship Id="rId11" Type="http://schemas.openxmlformats.org/officeDocument/2006/relationships/hyperlink" Target="https://www.justice.gov/opa/pr/wells-fargo-agrees-pay-209-billion-penalty-allegedly-misrepresenting-quality-loans-used" TargetMode="External"/><Relationship Id="rId5" Type="http://schemas.openxmlformats.org/officeDocument/2006/relationships/hyperlink" Target="https://www.reuters.com/article/us-morgan-stanley-legal-settlement/morgan-stanley-to-pay-2-6-billion-to-settle-mortgage-bond-claims-idUSKBN0LT2MF20150226" TargetMode="External"/><Relationship Id="rId15" Type="http://schemas.openxmlformats.org/officeDocument/2006/relationships/hyperlink" Target="https://www.justice.gov/opa/pr/general-electric-agrees-pay-15-billion-penalty-alleged-misrepresentations-concerning-subprime" TargetMode="External"/><Relationship Id="rId10" Type="http://schemas.openxmlformats.org/officeDocument/2006/relationships/hyperlink" Target="https://www.justice.gov/opa/pr/barclays-agrees-pay-2-billion-civil-penalties-resolve-claims-fraud-sale-residential-mortgage" TargetMode="External"/><Relationship Id="rId4" Type="http://schemas.openxmlformats.org/officeDocument/2006/relationships/hyperlink" Target="https://www.justice.gov/opa/pr/bank-america-pay-1665-billion-historic-justice-department-settlement-financial-fraud-leading" TargetMode="External"/><Relationship Id="rId9" Type="http://schemas.openxmlformats.org/officeDocument/2006/relationships/hyperlink" Target="https://www.justice.gov/opa/pr/credit-suisse-agrees-pay-528-billion-connection-its-sale-residential-mortgage-backed" TargetMode="External"/><Relationship Id="rId14" Type="http://schemas.openxmlformats.org/officeDocument/2006/relationships/hyperlink" Target="https://www.justice.gov/usao-edny/pr/nomura-agrees-pay-480-million-civil-penalties-misleading-investors-sale-residential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gle.com/decision/infdco20150512b73" TargetMode="External"/><Relationship Id="rId2" Type="http://schemas.openxmlformats.org/officeDocument/2006/relationships/hyperlink" Target="https://s3.amazonaws.com/cdn.orrick.com/files/FHFANomur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hfa.gov/Media/PublicAffairs/Pages/FHFA-Final-Update-on-Private-Label-Securities-Actions-9172018.aspx" TargetMode="External"/><Relationship Id="rId5" Type="http://schemas.openxmlformats.org/officeDocument/2006/relationships/hyperlink" Target="https://www.fhfa.gov/SupervisionRegulation/LegalDocuments/Pages/Litigation.aspx" TargetMode="External"/><Relationship Id="rId4" Type="http://schemas.openxmlformats.org/officeDocument/2006/relationships/hyperlink" Target="https://www.leagle.com/decision/infco201710020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Franklin Gothic Demi" panose="020B0703020102020204" pitchFamily="34" charset="0"/>
              </a:rPr>
              <a:t>Securitization 101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76300" y="3200400"/>
            <a:ext cx="7391400" cy="2438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Franklin Gothic Medium" panose="020B0603020102020204" pitchFamily="34" charset="0"/>
              </a:rPr>
              <a:t>Mark Adelson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Consultant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Editor, Journal of Structured Finance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Indiana Department of Finance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December 15, 2020</a:t>
            </a:r>
          </a:p>
        </p:txBody>
      </p:sp>
    </p:spTree>
    <p:extLst>
      <p:ext uri="{BB962C8B-B14F-4D97-AF65-F5344CB8AC3E}">
        <p14:creationId xmlns:p14="http://schemas.microsoft.com/office/powerpoint/2010/main" val="1332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Finance &amp; Securitization History (7)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2014 Sep: </a:t>
            </a:r>
            <a:r>
              <a:rPr lang="en-US" sz="2800" dirty="0">
                <a:hlinkClick r:id="rId2"/>
              </a:rPr>
              <a:t>Regulation AB II</a:t>
            </a:r>
            <a:endParaRPr lang="en-US" sz="2800" dirty="0"/>
          </a:p>
          <a:p>
            <a:r>
              <a:rPr lang="en-US" sz="2800" dirty="0"/>
              <a:t>2014 Nov: </a:t>
            </a:r>
            <a:r>
              <a:rPr lang="en-US" sz="2800" dirty="0">
                <a:hlinkClick r:id="rId3"/>
              </a:rPr>
              <a:t>Fed convenes the ARRC</a:t>
            </a:r>
            <a:endParaRPr lang="en-US" sz="2800" dirty="0"/>
          </a:p>
          <a:p>
            <a:r>
              <a:rPr lang="en-US" sz="2800" dirty="0"/>
              <a:t>2014 Dec: </a:t>
            </a:r>
            <a:r>
              <a:rPr lang="en-US" sz="2800" dirty="0">
                <a:hlinkClick r:id="rId4"/>
              </a:rPr>
              <a:t>Credit Risk Retention</a:t>
            </a:r>
            <a:r>
              <a:rPr lang="en-US" sz="2800" dirty="0"/>
              <a:t> (and QRM)</a:t>
            </a:r>
          </a:p>
          <a:p>
            <a:r>
              <a:rPr lang="en-US" sz="2800" dirty="0"/>
              <a:t>2015: </a:t>
            </a:r>
            <a:r>
              <a:rPr lang="en-US" sz="2800" i="1" dirty="0">
                <a:hlinkClick r:id="rId5"/>
              </a:rPr>
              <a:t>Madden v. Midland Funding</a:t>
            </a:r>
            <a:endParaRPr lang="en-US" sz="2800" dirty="0"/>
          </a:p>
          <a:p>
            <a:r>
              <a:rPr lang="en-US" sz="2800" dirty="0"/>
              <a:t>2016 May: </a:t>
            </a:r>
            <a:r>
              <a:rPr lang="en-US" sz="2800" dirty="0">
                <a:hlinkClick r:id="rId6"/>
              </a:rPr>
              <a:t>CFPB Arbitration Agreement Proposal</a:t>
            </a:r>
            <a:endParaRPr lang="en-US" sz="2800" dirty="0"/>
          </a:p>
          <a:p>
            <a:r>
              <a:rPr lang="en-US" sz="2800" dirty="0"/>
              <a:t>2016 Jun: </a:t>
            </a:r>
            <a:r>
              <a:rPr lang="en-US" sz="2800" dirty="0">
                <a:hlinkClick r:id="rId7"/>
              </a:rPr>
              <a:t>Current Expected Credit Loss</a:t>
            </a:r>
            <a:r>
              <a:rPr lang="en-US" sz="2800" dirty="0"/>
              <a:t> (CECL)</a:t>
            </a:r>
          </a:p>
          <a:p>
            <a:r>
              <a:rPr lang="en-US" sz="2800" dirty="0"/>
              <a:t>2018 Feb: </a:t>
            </a:r>
            <a:r>
              <a:rPr lang="en-US" sz="2800" i="1" dirty="0">
                <a:hlinkClick r:id="rId8"/>
              </a:rPr>
              <a:t>LSTA v. SEC</a:t>
            </a:r>
            <a:endParaRPr lang="en-US" sz="2800" i="1" dirty="0"/>
          </a:p>
          <a:p>
            <a:r>
              <a:rPr lang="en-US" sz="2800" dirty="0"/>
              <a:t>2019: </a:t>
            </a:r>
            <a:r>
              <a:rPr lang="en-US" sz="2800" dirty="0">
                <a:hlinkClick r:id="rId9"/>
              </a:rPr>
              <a:t>GSE Uniform MBS</a:t>
            </a:r>
            <a:endParaRPr lang="en-US" sz="2800" dirty="0"/>
          </a:p>
          <a:p>
            <a:r>
              <a:rPr lang="en-US" sz="2800" dirty="0"/>
              <a:t>2020 Jun: </a:t>
            </a:r>
            <a:r>
              <a:rPr lang="en-US" sz="2800" i="1" dirty="0" err="1">
                <a:hlinkClick r:id="rId10"/>
              </a:rPr>
              <a:t>Seila</a:t>
            </a:r>
            <a:r>
              <a:rPr lang="en-US" sz="2800" i="1" dirty="0">
                <a:hlinkClick r:id="rId10"/>
              </a:rPr>
              <a:t> Law v. CFPB</a:t>
            </a:r>
            <a:endParaRPr lang="en-US" sz="2800" i="1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BCBCF1A-38F1-4D35-BD8A-AB5FB1D359B1}" type="slidenum">
              <a:rPr lang="en-US" sz="1200" smtClean="0">
                <a:latin typeface="Franklin Gothic Book" panose="020B0503020102020204" pitchFamily="34" charset="0"/>
              </a:rPr>
              <a:pPr/>
              <a:t>10</a:t>
            </a:fld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3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Issues</a:t>
            </a: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AC4B784-69F7-4056-94B4-4F6D3C67AC03}" type="slidenum">
              <a:rPr lang="en-US" sz="1200" smtClean="0"/>
              <a:pPr/>
              <a:t>100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2843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D340-6921-4B19-9C86-809C686F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Selection of Current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630CD-11D3-4014-A6E6-280C171C6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vs. state regulation</a:t>
            </a:r>
          </a:p>
          <a:p>
            <a:r>
              <a:rPr lang="en-US" dirty="0"/>
              <a:t>Forbearance reporting</a:t>
            </a:r>
          </a:p>
          <a:p>
            <a:r>
              <a:rPr lang="en-US" dirty="0"/>
              <a:t>GSE reform</a:t>
            </a:r>
          </a:p>
          <a:p>
            <a:r>
              <a:rPr lang="en-US" dirty="0"/>
              <a:t>LIBOR replacement – </a:t>
            </a:r>
            <a:r>
              <a:rPr lang="en-US" dirty="0">
                <a:hlinkClick r:id="rId2"/>
              </a:rPr>
              <a:t>SOFR</a:t>
            </a:r>
            <a:endParaRPr lang="en-US" dirty="0"/>
          </a:p>
          <a:p>
            <a:r>
              <a:rPr lang="en-US" dirty="0"/>
              <a:t>OCC true lender </a:t>
            </a:r>
            <a:r>
              <a:rPr lang="en-US" dirty="0">
                <a:hlinkClick r:id="rId3"/>
              </a:rPr>
              <a:t>rule</a:t>
            </a:r>
            <a:endParaRPr lang="en-US" dirty="0"/>
          </a:p>
          <a:p>
            <a:r>
              <a:rPr lang="en-US" dirty="0"/>
              <a:t>Hertz bankruptcy, </a:t>
            </a:r>
            <a:r>
              <a:rPr lang="en-US" dirty="0">
                <a:hlinkClick r:id="rId4"/>
              </a:rPr>
              <a:t>master lease</a:t>
            </a:r>
            <a:endParaRPr lang="en-US" dirty="0"/>
          </a:p>
          <a:p>
            <a:r>
              <a:rPr lang="en-US" dirty="0">
                <a:hlinkClick r:id="rId5"/>
              </a:rPr>
              <a:t>CECL</a:t>
            </a:r>
            <a:r>
              <a:rPr lang="en-US" dirty="0"/>
              <a:t> relief (</a:t>
            </a:r>
            <a:r>
              <a:rPr lang="en-US" dirty="0">
                <a:hlinkClick r:id="rId6"/>
              </a:rPr>
              <a:t>CARES Act</a:t>
            </a:r>
            <a:r>
              <a:rPr lang="en-US" dirty="0"/>
              <a:t> § 4013)</a:t>
            </a:r>
          </a:p>
          <a:p>
            <a:r>
              <a:rPr lang="en-US" dirty="0"/>
              <a:t>Residential MBS </a:t>
            </a:r>
            <a:r>
              <a:rPr lang="en-US" dirty="0">
                <a:hlinkClick r:id="rId7"/>
              </a:rPr>
              <a:t>asset-level disclosure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4A730-30AC-462D-A7E7-6545BB23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101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4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12D236-90ED-4B46-AB74-6057442F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215957"/>
            <a:ext cx="8763000" cy="4786009"/>
          </a:xfrm>
        </p:spPr>
        <p:txBody>
          <a:bodyPr>
            <a:normAutofit/>
          </a:bodyPr>
          <a:lstStyle/>
          <a:p>
            <a:r>
              <a:rPr lang="en-US" sz="16600" dirty="0">
                <a:latin typeface="Franklin Gothic Demi" panose="020B0703020102020204" pitchFamily="34" charset="0"/>
              </a:rPr>
              <a:t>Q &amp; 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5FBE2-7CC9-4A4B-AB3B-CDA93E58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102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2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A30877-268A-4AD0-AD39-0E2760F7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EAA440-CA2A-436D-92AA-035B96BBF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>
                <a:hlinkClick r:id="rId2"/>
              </a:rPr>
              <a:t>Handbook of Mortgage-Backed Securities</a:t>
            </a:r>
            <a:r>
              <a:rPr lang="en-US" sz="2400" dirty="0"/>
              <a:t> (2016)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OTS </a:t>
            </a:r>
            <a:r>
              <a:rPr lang="en-US" sz="2400" dirty="0">
                <a:hlinkClick r:id="rId3"/>
              </a:rPr>
              <a:t>Examination Handbook § 221</a:t>
            </a:r>
            <a:r>
              <a:rPr lang="en-US" sz="2400" dirty="0"/>
              <a:t> (2003) (related </a:t>
            </a:r>
            <a:r>
              <a:rPr lang="en-US" sz="2400" dirty="0">
                <a:hlinkClick r:id="rId4"/>
              </a:rPr>
              <a:t>materials</a:t>
            </a:r>
            <a:r>
              <a:rPr lang="en-US" sz="2400" dirty="0"/>
              <a:t>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Federal Reserve, </a:t>
            </a:r>
            <a:r>
              <a:rPr lang="en-US" sz="2400" dirty="0">
                <a:hlinkClick r:id="rId5"/>
              </a:rPr>
              <a:t>Examination Guidelines</a:t>
            </a:r>
            <a:r>
              <a:rPr lang="en-US" sz="2400" dirty="0"/>
              <a:t> for the Review of Asset Securitization Activities (1990)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FDIC </a:t>
            </a:r>
            <a:r>
              <a:rPr lang="en-US" sz="2400" dirty="0">
                <a:hlinkClick r:id="rId6"/>
              </a:rPr>
              <a:t>Risk Management Manual</a:t>
            </a:r>
            <a:r>
              <a:rPr lang="en-US" sz="2400" dirty="0"/>
              <a:t> (2017) (related </a:t>
            </a:r>
            <a:r>
              <a:rPr lang="en-US" sz="2400" dirty="0">
                <a:hlinkClick r:id="rId7"/>
              </a:rPr>
              <a:t>materials</a:t>
            </a:r>
            <a:r>
              <a:rPr lang="en-US" sz="2400" dirty="0"/>
              <a:t>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OCC securitization </a:t>
            </a:r>
            <a:r>
              <a:rPr lang="en-US" sz="2400" dirty="0">
                <a:hlinkClick r:id="rId8"/>
              </a:rPr>
              <a:t>web page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/>
              <a:t>SIFMA </a:t>
            </a:r>
            <a:r>
              <a:rPr lang="en-US" sz="2400" dirty="0">
                <a:hlinkClick r:id="rId9"/>
              </a:rPr>
              <a:t>statistics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/>
              <a:t>U.S. Senate </a:t>
            </a:r>
            <a:r>
              <a:rPr lang="en-US" sz="2400" dirty="0">
                <a:hlinkClick r:id="rId10"/>
              </a:rPr>
              <a:t>report and materials</a:t>
            </a:r>
            <a:r>
              <a:rPr lang="en-US" sz="2400" dirty="0"/>
              <a:t> on the financial crisis (2011)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Financial Crisis Inquiry Commission </a:t>
            </a:r>
            <a:r>
              <a:rPr lang="en-US" sz="2400" dirty="0">
                <a:hlinkClick r:id="rId11"/>
              </a:rPr>
              <a:t>report and materials</a:t>
            </a:r>
            <a:r>
              <a:rPr lang="en-US" sz="2400" dirty="0"/>
              <a:t> (2009)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E8F5A-9513-433A-8BAC-2D307DD1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103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2328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A30877-268A-4AD0-AD39-0E2760F7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Resources (2)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EAA440-CA2A-436D-92AA-035B96BBF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Agarwal et al., </a:t>
            </a:r>
            <a:r>
              <a:rPr lang="en-US" sz="2400" dirty="0">
                <a:hlinkClick r:id="rId2"/>
              </a:rPr>
              <a:t>Determinants of Automobile Loan Default and Prepayment</a:t>
            </a:r>
            <a:r>
              <a:rPr lang="en-US" sz="2400" dirty="0"/>
              <a:t>, Chicago Fed. (2008)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Behrens, </a:t>
            </a:r>
            <a:r>
              <a:rPr lang="en-US" sz="2400" dirty="0">
                <a:hlinkClick r:id="rId3"/>
              </a:rPr>
              <a:t>Commercial Bank Activities in Urban Mortgage Financing</a:t>
            </a:r>
            <a:r>
              <a:rPr lang="en-US" sz="2400" dirty="0"/>
              <a:t>, NBER (1952)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Ferguson, </a:t>
            </a:r>
            <a:r>
              <a:rPr lang="en-US" sz="2400" dirty="0">
                <a:hlinkClick r:id="rId4"/>
              </a:rPr>
              <a:t>The Ascent of Money</a:t>
            </a:r>
            <a:r>
              <a:rPr lang="en-US" sz="2400" dirty="0"/>
              <a:t>, Penguin Press (2008)</a:t>
            </a:r>
          </a:p>
          <a:p>
            <a:pPr>
              <a:spcBef>
                <a:spcPts val="1800"/>
              </a:spcBef>
            </a:pPr>
            <a:r>
              <a:rPr lang="en-US" sz="2400" dirty="0" err="1"/>
              <a:t>Heitfield</a:t>
            </a:r>
            <a:r>
              <a:rPr lang="en-US" sz="2400" dirty="0"/>
              <a:t> &amp; </a:t>
            </a:r>
            <a:r>
              <a:rPr lang="en-US" sz="2400" dirty="0" err="1"/>
              <a:t>Sabarwal</a:t>
            </a:r>
            <a:r>
              <a:rPr lang="en-US" sz="2400" dirty="0"/>
              <a:t>, </a:t>
            </a:r>
            <a:r>
              <a:rPr lang="en-US" sz="2400" dirty="0">
                <a:hlinkClick r:id="rId5"/>
              </a:rPr>
              <a:t>What Drives Default and Prepayment on Subprime Auto Loans?</a:t>
            </a:r>
            <a:r>
              <a:rPr lang="en-US" sz="2400" dirty="0"/>
              <a:t> (2004)</a:t>
            </a:r>
          </a:p>
          <a:p>
            <a:pPr>
              <a:spcBef>
                <a:spcPts val="1800"/>
              </a:spcBef>
            </a:pPr>
            <a:r>
              <a:rPr lang="en-US" sz="2400" dirty="0" err="1"/>
              <a:t>Hemple</a:t>
            </a:r>
            <a:r>
              <a:rPr lang="en-US" sz="2400" dirty="0"/>
              <a:t>, </a:t>
            </a:r>
            <a:r>
              <a:rPr lang="en-US" sz="2400" dirty="0">
                <a:hlinkClick r:id="rId6"/>
              </a:rPr>
              <a:t>The Postwar Quality of State and Local Debt</a:t>
            </a:r>
            <a:r>
              <a:rPr lang="en-US" sz="2400" dirty="0"/>
              <a:t>, NBER (1971)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Hickman, </a:t>
            </a:r>
            <a:r>
              <a:rPr lang="en-US" sz="2400" dirty="0">
                <a:hlinkClick r:id="rId7"/>
              </a:rPr>
              <a:t>Corporate Bond Quality and Investor Experience</a:t>
            </a:r>
            <a:r>
              <a:rPr lang="en-US" sz="2400" dirty="0"/>
              <a:t>, NBER (1958)</a:t>
            </a:r>
            <a:endParaRPr lang="en-US" sz="2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E8F5A-9513-433A-8BAC-2D307DD1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104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126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A30877-268A-4AD0-AD39-0E2760F7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Resources (3)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EAA440-CA2A-436D-92AA-035B96BBF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 err="1"/>
              <a:t>Holthausen</a:t>
            </a:r>
            <a:r>
              <a:rPr lang="en-US" sz="2400" dirty="0"/>
              <a:t> et al., </a:t>
            </a:r>
            <a:r>
              <a:rPr lang="en-US" sz="2400" dirty="0">
                <a:hlinkClick r:id="rId2"/>
              </a:rPr>
              <a:t>The Volume of Consumer Instalment Credit, 1929-38</a:t>
            </a:r>
            <a:r>
              <a:rPr lang="en-US" sz="2400" dirty="0"/>
              <a:t>, NBER (1940)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Moore &amp; Klein, </a:t>
            </a:r>
            <a:r>
              <a:rPr lang="en-US" sz="2400" dirty="0">
                <a:hlinkClick r:id="rId3"/>
              </a:rPr>
              <a:t>The Quality of Consumer Instalment Credit</a:t>
            </a:r>
            <a:r>
              <a:rPr lang="en-US" sz="2400" dirty="0"/>
              <a:t>, NBER (1967)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Olney, </a:t>
            </a:r>
            <a:r>
              <a:rPr lang="en-US" sz="2400" dirty="0">
                <a:hlinkClick r:id="rId4"/>
              </a:rPr>
              <a:t>Spendthrift, or Sophisticated Borrower?: Institutional Response to the Twentieth Century Evolution of Consumer Credit</a:t>
            </a:r>
            <a:r>
              <a:rPr lang="en-US" sz="2400" dirty="0"/>
              <a:t>, working paper (2002)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Saulnier, </a:t>
            </a:r>
            <a:r>
              <a:rPr lang="en-US" sz="2400" dirty="0">
                <a:hlinkClick r:id="rId5"/>
              </a:rPr>
              <a:t>Urban Mortgage Lending by Life Insurance Companies</a:t>
            </a:r>
            <a:r>
              <a:rPr lang="en-US" sz="2400" dirty="0"/>
              <a:t>, NBER (1950)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Shay, </a:t>
            </a:r>
            <a:r>
              <a:rPr lang="en-US" sz="2400" dirty="0">
                <a:hlinkClick r:id="rId6"/>
              </a:rPr>
              <a:t>New Automobile Finance Rates, 1924-62</a:t>
            </a:r>
            <a:r>
              <a:rPr lang="en-US" sz="2400" dirty="0"/>
              <a:t>, NBER (1963)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E8F5A-9513-433A-8BAC-2D307DD1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105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7974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A30877-268A-4AD0-AD39-0E2760F7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Resources (4)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EAA440-CA2A-436D-92AA-035B96BBF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Sullivan, </a:t>
            </a:r>
            <a:r>
              <a:rPr lang="en-US" sz="2400" dirty="0">
                <a:hlinkClick r:id="rId2"/>
              </a:rPr>
              <a:t>Economic Factors Associated with Delinquency Rates on Consumer Instalment Debt</a:t>
            </a:r>
            <a:r>
              <a:rPr lang="en-US" sz="2400" dirty="0"/>
              <a:t>, working paper (1987)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Wheaton et al., </a:t>
            </a:r>
            <a:r>
              <a:rPr lang="en-US" sz="2400" dirty="0">
                <a:hlinkClick r:id="rId3"/>
              </a:rPr>
              <a:t>100 Years of Commercial Real Estate Prices in Manhattan</a:t>
            </a:r>
            <a:r>
              <a:rPr lang="en-US" sz="2400" dirty="0"/>
              <a:t> (2007)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hlinkClick r:id="rId4"/>
              </a:rPr>
              <a:t>S&amp;P-DOJ Settlement</a:t>
            </a:r>
            <a:r>
              <a:rPr lang="en-US" sz="2400" dirty="0"/>
              <a:t> (2015) (</a:t>
            </a:r>
            <a:r>
              <a:rPr lang="en-US" sz="2400" dirty="0">
                <a:hlinkClick r:id="rId5"/>
              </a:rPr>
              <a:t>complaint</a:t>
            </a:r>
            <a:r>
              <a:rPr lang="en-US" sz="2400" dirty="0"/>
              <a:t> 2013) (</a:t>
            </a:r>
            <a:r>
              <a:rPr lang="en-US" sz="2400" dirty="0">
                <a:hlinkClick r:id="rId6"/>
              </a:rPr>
              <a:t>order</a:t>
            </a:r>
            <a:r>
              <a:rPr lang="en-US" sz="2400" dirty="0"/>
              <a:t> 2013)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hlinkClick r:id="rId7"/>
              </a:rPr>
              <a:t>Moody’s-DOJ Settlement</a:t>
            </a:r>
            <a:r>
              <a:rPr lang="en-US" sz="2400" dirty="0"/>
              <a:t> (2017)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hlinkClick r:id="rId8"/>
              </a:rPr>
              <a:t>Assured Guar. Mun. Corp. v. Flagstar Bank</a:t>
            </a:r>
            <a:r>
              <a:rPr lang="en-US" sz="2400" dirty="0"/>
              <a:t> (S.D.N.Y. 2013)</a:t>
            </a:r>
          </a:p>
          <a:p>
            <a:pPr>
              <a:spcBef>
                <a:spcPts val="1800"/>
              </a:spcBef>
            </a:pPr>
            <a:r>
              <a:rPr lang="en-US" sz="2400" dirty="0" err="1"/>
              <a:t>Mastr</a:t>
            </a:r>
            <a:r>
              <a:rPr lang="en-US" sz="2400" dirty="0"/>
              <a:t> Adj. Rate Mortgages Trust 2006-OA2 v. UBS Real Estate Securities, </a:t>
            </a:r>
            <a:r>
              <a:rPr lang="en-US" sz="2400" dirty="0">
                <a:hlinkClick r:id="rId9"/>
              </a:rPr>
              <a:t>memorandum and order</a:t>
            </a:r>
            <a:r>
              <a:rPr lang="en-US" sz="2400" dirty="0"/>
              <a:t> (6 Sep 2016)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hlinkClick r:id="rId10"/>
              </a:rPr>
              <a:t>MBIA v. Credit Suisse</a:t>
            </a:r>
            <a:r>
              <a:rPr lang="en-US" sz="2400" dirty="0"/>
              <a:t> (NY Sup. Ct 2020)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E8F5A-9513-433A-8BAC-2D307DD1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106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25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Dimensions of the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3858-646A-441D-B19F-9FE1337E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Gross Domestic Product ($ trillions)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2E09220-381B-4BC1-BA6E-8B13DE1FC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821146"/>
              </p:ext>
            </p:extLst>
          </p:nvPr>
        </p:nvGraphicFramePr>
        <p:xfrm>
          <a:off x="228600" y="1143000"/>
          <a:ext cx="8487383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0215C-2EF6-4A9F-8071-DC873B13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8EA658-A0FA-457A-98B5-14C0689CBDDC}"/>
              </a:ext>
            </a:extLst>
          </p:cNvPr>
          <p:cNvSpPr txBox="1"/>
          <p:nvPr/>
        </p:nvSpPr>
        <p:spPr>
          <a:xfrm>
            <a:off x="476655" y="6225702"/>
            <a:ext cx="3706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Book" panose="020B0503020102020204" pitchFamily="34" charset="0"/>
              </a:rPr>
              <a:t>Source: Bureau of Economic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C606E-0B96-4800-9121-41D313DE0A63}"/>
              </a:ext>
            </a:extLst>
          </p:cNvPr>
          <p:cNvSpPr txBox="1"/>
          <p:nvPr/>
        </p:nvSpPr>
        <p:spPr>
          <a:xfrm>
            <a:off x="4834647" y="4143983"/>
            <a:ext cx="20622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Indiana GDP was $344 billion as of 2020Q2 </a:t>
            </a:r>
          </a:p>
        </p:txBody>
      </p:sp>
    </p:spTree>
    <p:extLst>
      <p:ext uri="{BB962C8B-B14F-4D97-AF65-F5344CB8AC3E}">
        <p14:creationId xmlns:p14="http://schemas.microsoft.com/office/powerpoint/2010/main" val="3509108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Domestic Non-Financial Debt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E397E55-314F-40D6-8AF1-8B9C2810F691}" type="slidenum">
              <a:rPr lang="en-US" sz="1200" smtClean="0"/>
              <a:pPr/>
              <a:t>13</a:t>
            </a:fld>
            <a:endParaRPr lang="en-US" sz="1200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100876"/>
              </p:ext>
            </p:extLst>
          </p:nvPr>
        </p:nvGraphicFramePr>
        <p:xfrm>
          <a:off x="501650" y="1682750"/>
          <a:ext cx="8221663" cy="372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455613" y="5638800"/>
            <a:ext cx="80740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Source: Federal Reserve, Flow of Funds Accounts of The United States, Table D.2</a:t>
            </a:r>
          </a:p>
        </p:txBody>
      </p:sp>
      <p:sp>
        <p:nvSpPr>
          <p:cNvPr id="20486" name="Text Box 19"/>
          <p:cNvSpPr txBox="1">
            <a:spLocks noChangeArrowheads="1"/>
          </p:cNvSpPr>
          <p:nvPr/>
        </p:nvSpPr>
        <p:spPr bwMode="auto">
          <a:xfrm>
            <a:off x="384856" y="1188601"/>
            <a:ext cx="5829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Franklin Gothic Book" panose="020B0503020102020204" pitchFamily="34" charset="0"/>
              </a:rPr>
              <a:t>Debt Outstanding as of 12/31/2019 ($ trillions)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 rot="18871765">
            <a:off x="213518" y="2061439"/>
            <a:ext cx="18462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Franklin Gothic Medium" panose="020B0603020102020204" pitchFamily="34" charset="0"/>
              </a:rPr>
              <a:t>$53 trillion total pie</a:t>
            </a:r>
          </a:p>
        </p:txBody>
      </p:sp>
    </p:spTree>
    <p:extLst>
      <p:ext uri="{BB962C8B-B14F-4D97-AF65-F5344CB8AC3E}">
        <p14:creationId xmlns:p14="http://schemas.microsoft.com/office/powerpoint/2010/main" val="397722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0485" grpId="0"/>
      <p:bldP spid="20486" grpId="0"/>
      <p:bldP spid="204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U.S. Capital Market Debt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196095"/>
              </p:ext>
            </p:extLst>
          </p:nvPr>
        </p:nvGraphicFramePr>
        <p:xfrm>
          <a:off x="463550" y="1695450"/>
          <a:ext cx="8272463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8301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Debt Outstanding as of year-end 2019</a:t>
            </a: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77611" y="6248400"/>
            <a:ext cx="2876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Source: SIFMA, Federal Reserve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5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1509" grpId="0"/>
      <p:bldP spid="215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Why Focus on MBS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Mortgages are a big slice of all U.S. debt</a:t>
            </a:r>
          </a:p>
          <a:p>
            <a:r>
              <a:rPr lang="en-US"/>
              <a:t>MBS are a big slice of the bond market</a:t>
            </a:r>
          </a:p>
          <a:p>
            <a:r>
              <a:rPr lang="en-US" dirty="0"/>
              <a:t>MBS are the biggest slice of the securitization market</a:t>
            </a:r>
          </a:p>
          <a:p>
            <a:r>
              <a:rPr lang="en-US" dirty="0"/>
              <a:t>MBS is the original source of securitization technology</a:t>
            </a:r>
          </a:p>
          <a:p>
            <a:r>
              <a:rPr lang="en-US" dirty="0"/>
              <a:t>Understanding MBS is helpful (often essential) to understanding other types of securitizations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78AF95F-2002-430F-A4D1-F2D23351C3A6}" type="slidenum">
              <a:rPr lang="en-US" sz="1200" smtClean="0"/>
              <a:pPr/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513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Occupied Housing Units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67DF83-3181-4B67-AA55-B10B5D0FB0DB}" type="slidenum">
              <a:rPr lang="en-US" sz="1200" smtClean="0"/>
              <a:pPr/>
              <a:t>16</a:t>
            </a:fld>
            <a:endParaRPr lang="en-US" sz="1200" dirty="0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754301" y="1403115"/>
          <a:ext cx="5903912" cy="471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304800" y="990600"/>
            <a:ext cx="708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Franklin Gothic Book" panose="020B0503020102020204" pitchFamily="34" charset="0"/>
              </a:rPr>
              <a:t>as of 2019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 rot="18312812">
            <a:off x="386556" y="2172485"/>
            <a:ext cx="21685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2800" b="1" dirty="0">
                <a:latin typeface="Franklin Gothic Medium" panose="020B0603020102020204" pitchFamily="34" charset="0"/>
                <a:cs typeface="Arial" charset="0"/>
              </a:rPr>
              <a:t>123 million total units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492274" y="5729287"/>
            <a:ext cx="295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Font typeface="Wingdings" pitchFamily="2" charset="2"/>
              <a:buNone/>
            </a:pPr>
            <a:r>
              <a:rPr lang="en-US" sz="1200" dirty="0">
                <a:cs typeface="Arial" charset="0"/>
              </a:rPr>
              <a:t>Source: U.S. Census Bureau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0A3A4-0471-4573-956F-A0A4EFE5E5FF}"/>
              </a:ext>
            </a:extLst>
          </p:cNvPr>
          <p:cNvSpPr txBox="1"/>
          <p:nvPr/>
        </p:nvSpPr>
        <p:spPr>
          <a:xfrm>
            <a:off x="5791200" y="1905000"/>
            <a:ext cx="2598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Zillow estimates the total value of all homes in the U.S. at $33.6 Trillion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2B6A11-5ADC-4A15-A927-C52D52A66922}"/>
              </a:ext>
            </a:extLst>
          </p:cNvPr>
          <p:cNvSpPr txBox="1"/>
          <p:nvPr/>
        </p:nvSpPr>
        <p:spPr>
          <a:xfrm>
            <a:off x="5867400" y="3547566"/>
            <a:ext cx="2598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The Fed reports single-family mortgage debt at $10.5 Trillion</a:t>
            </a:r>
          </a:p>
        </p:txBody>
      </p:sp>
    </p:spTree>
    <p:extLst>
      <p:ext uri="{BB962C8B-B14F-4D97-AF65-F5344CB8AC3E}">
        <p14:creationId xmlns:p14="http://schemas.microsoft.com/office/powerpoint/2010/main" val="46238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946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C9DC-2900-402B-9F9E-F02368C4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Securitization Issuance Volume ($ trillions)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2C1CA06-3552-4F45-B46D-CA5EC5568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243917"/>
              </p:ext>
            </p:extLst>
          </p:nvPr>
        </p:nvGraphicFramePr>
        <p:xfrm>
          <a:off x="228600" y="1001949"/>
          <a:ext cx="8763000" cy="571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0301A-670B-4FE7-B6F9-61C864EE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91708AD6-BAD3-45E0-9522-2E8C75807885}"/>
              </a:ext>
            </a:extLst>
          </p:cNvPr>
          <p:cNvSpPr txBox="1"/>
          <p:nvPr/>
        </p:nvSpPr>
        <p:spPr>
          <a:xfrm>
            <a:off x="866843" y="3156626"/>
            <a:ext cx="1067881" cy="841443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Housing Bubble Starts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8A3015A-4F92-4A70-A94A-D951AF363A0E}"/>
              </a:ext>
            </a:extLst>
          </p:cNvPr>
          <p:cNvSpPr txBox="1"/>
          <p:nvPr/>
        </p:nvSpPr>
        <p:spPr>
          <a:xfrm>
            <a:off x="4696298" y="2482174"/>
            <a:ext cx="1067881" cy="841443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Mortgage Meltdown Starts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EEF5D3FD-6246-4CAF-A341-409FDCD2F6C4}"/>
              </a:ext>
            </a:extLst>
          </p:cNvPr>
          <p:cNvSpPr txBox="1"/>
          <p:nvPr/>
        </p:nvSpPr>
        <p:spPr>
          <a:xfrm>
            <a:off x="4644417" y="4307732"/>
            <a:ext cx="1067881" cy="8414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Financial Crisis Starts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5A9D1B6E-D9D0-48D1-881F-B4D5D375C9F7}"/>
              </a:ext>
            </a:extLst>
          </p:cNvPr>
          <p:cNvSpPr txBox="1"/>
          <p:nvPr/>
        </p:nvSpPr>
        <p:spPr>
          <a:xfrm>
            <a:off x="5964137" y="2718880"/>
            <a:ext cx="932774" cy="8900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Franklin Gothic Medium" panose="020B0603020102020204" pitchFamily="34" charset="0"/>
              </a:rPr>
              <a:t>Dodd-Frank 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ECBC1-2545-4E0B-AA94-8010C134C8BE}"/>
              </a:ext>
            </a:extLst>
          </p:cNvPr>
          <p:cNvSpPr txBox="1"/>
          <p:nvPr/>
        </p:nvSpPr>
        <p:spPr>
          <a:xfrm>
            <a:off x="428017" y="6322978"/>
            <a:ext cx="2548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Book" panose="020B0503020102020204" pitchFamily="34" charset="0"/>
              </a:rPr>
              <a:t>Source: SIFMA</a:t>
            </a:r>
          </a:p>
        </p:txBody>
      </p:sp>
    </p:spTree>
    <p:extLst>
      <p:ext uri="{BB962C8B-B14F-4D97-AF65-F5344CB8AC3E}">
        <p14:creationId xmlns:p14="http://schemas.microsoft.com/office/powerpoint/2010/main" val="257163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1C45-C123-47B0-B4C8-1BE38760B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FHFA Home Price Index – United States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59E2174-A55B-4148-86D2-B3F412095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753872"/>
              </p:ext>
            </p:extLst>
          </p:nvPr>
        </p:nvGraphicFramePr>
        <p:xfrm>
          <a:off x="267510" y="1152728"/>
          <a:ext cx="8477655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CA75B-D6E5-47EA-AAEB-29BE3B87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1C45-C123-47B0-B4C8-1BE38760B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FHFA Home Price Index -- California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59E2174-A55B-4148-86D2-B3F4120956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7510" y="1152728"/>
          <a:ext cx="8477655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CA75B-D6E5-47EA-AAEB-29BE3B87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6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Agenda/Overview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Finance &amp; securitization history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Dimensions of the market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What is securitization?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Legal structure and parties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Mortgage loans &amp; MBS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The credit dimension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Security characteristics and investment considerations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CDOs/CLOs/CBOs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The dark side of securitization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Current issues</a:t>
            </a:r>
          </a:p>
          <a:p>
            <a:pPr>
              <a:lnSpc>
                <a:spcPct val="110000"/>
              </a:lnSpc>
            </a:pPr>
            <a:endParaRPr lang="en-US" sz="2800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34B47C-A69C-4646-96B6-A51C822AC086}" type="slidenum">
              <a:rPr lang="en-US" sz="1200" smtClean="0">
                <a:latin typeface="Franklin Gothic Book" panose="020B0503020102020204" pitchFamily="34" charset="0"/>
              </a:rPr>
              <a:pPr/>
              <a:t>2</a:t>
            </a:fld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5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1C45-C123-47B0-B4C8-1BE38760B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FHFA Home Price Index -- Florida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59E2174-A55B-4148-86D2-B3F412095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902209"/>
              </p:ext>
            </p:extLst>
          </p:nvPr>
        </p:nvGraphicFramePr>
        <p:xfrm>
          <a:off x="267510" y="1152728"/>
          <a:ext cx="8477655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CA75B-D6E5-47EA-AAEB-29BE3B87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4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1C45-C123-47B0-B4C8-1BE38760B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FHFA Home Price Index -- Indiana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59E2174-A55B-4148-86D2-B3F412095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565971"/>
              </p:ext>
            </p:extLst>
          </p:nvPr>
        </p:nvGraphicFramePr>
        <p:xfrm>
          <a:off x="267510" y="1152728"/>
          <a:ext cx="8477655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CA75B-D6E5-47EA-AAEB-29BE3B87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682FF-0357-45B3-A823-685AFD85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U.S. MBS Issuance and Loan Originations ($ trillions)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FE3318D-6060-477C-8AD3-20F1A2B95C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545550"/>
              </p:ext>
            </p:extLst>
          </p:nvPr>
        </p:nvGraphicFramePr>
        <p:xfrm>
          <a:off x="228600" y="1143000"/>
          <a:ext cx="8763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32372-6F1D-4B3C-9A7B-A69B8BDC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6E4C8-BFE2-4B24-ACF9-4F70968C92EB}"/>
              </a:ext>
            </a:extLst>
          </p:cNvPr>
          <p:cNvSpPr txBox="1"/>
          <p:nvPr/>
        </p:nvSpPr>
        <p:spPr>
          <a:xfrm>
            <a:off x="428017" y="6322978"/>
            <a:ext cx="366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Book" panose="020B0503020102020204" pitchFamily="34" charset="0"/>
              </a:rPr>
              <a:t>Source: SIFMA, Inside Mortgage Finance</a:t>
            </a:r>
          </a:p>
        </p:txBody>
      </p:sp>
    </p:spTree>
    <p:extLst>
      <p:ext uri="{BB962C8B-B14F-4D97-AF65-F5344CB8AC3E}">
        <p14:creationId xmlns:p14="http://schemas.microsoft.com/office/powerpoint/2010/main" val="374013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C9DC-2900-402B-9F9E-F02368C4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Medium Cond" panose="020B0606030402020204" pitchFamily="34" charset="0"/>
              </a:rPr>
              <a:t>U.S. Non-mortgage Securitization Issuance Volume ($ billions)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2C1CA06-3552-4F45-B46D-CA5EC5568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360118"/>
              </p:ext>
            </p:extLst>
          </p:nvPr>
        </p:nvGraphicFramePr>
        <p:xfrm>
          <a:off x="228600" y="1001949"/>
          <a:ext cx="8763000" cy="571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0301A-670B-4FE7-B6F9-61C864EE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650A2-4DCA-4A0D-9313-AAE8CADBD14B}"/>
              </a:ext>
            </a:extLst>
          </p:cNvPr>
          <p:cNvSpPr txBox="1"/>
          <p:nvPr/>
        </p:nvSpPr>
        <p:spPr>
          <a:xfrm>
            <a:off x="428017" y="6322978"/>
            <a:ext cx="3667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Book" panose="020B0503020102020204" pitchFamily="34" charset="0"/>
              </a:rPr>
              <a:t>Source: SIFMA</a:t>
            </a:r>
          </a:p>
        </p:txBody>
      </p:sp>
    </p:spTree>
    <p:extLst>
      <p:ext uri="{BB962C8B-B14F-4D97-AF65-F5344CB8AC3E}">
        <p14:creationId xmlns:p14="http://schemas.microsoft.com/office/powerpoint/2010/main" val="249786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Securitization?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9C5A77-A728-4D10-B649-FEDB7B64AC25}" type="slidenum">
              <a:rPr lang="en-US" sz="1200" smtClean="0">
                <a:latin typeface="Franklin Gothic Book" panose="020B0503020102020204" pitchFamily="34" charset="0"/>
              </a:rPr>
              <a:pPr/>
              <a:t>24</a:t>
            </a:fld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Securitization?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Securitization is a financing tool</a:t>
            </a:r>
          </a:p>
          <a:p>
            <a:r>
              <a:rPr lang="en-US"/>
              <a:t>Similar to secured debt</a:t>
            </a:r>
          </a:p>
          <a:p>
            <a:r>
              <a:rPr lang="en-US"/>
              <a:t>Securities backed by specific assets</a:t>
            </a:r>
          </a:p>
          <a:p>
            <a:r>
              <a:rPr lang="en-US"/>
              <a:t>Cash flow from assets pays back securities</a:t>
            </a:r>
          </a:p>
          <a:p>
            <a:r>
              <a:rPr lang="en-US"/>
              <a:t>Special cases</a:t>
            </a:r>
          </a:p>
          <a:p>
            <a:pPr lvl="1"/>
            <a:r>
              <a:rPr lang="en-US"/>
              <a:t>Risk transfer device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C5A3A02-6DD6-48EB-8424-CE154BD95E30}" type="slidenum">
              <a:rPr lang="en-US" sz="1200">
                <a:latin typeface="Franklin Gothic Book" panose="020B0503020102020204" pitchFamily="34" charset="0"/>
              </a:rPr>
              <a:pPr/>
              <a:t>25</a:t>
            </a:fld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Securitization Benefits	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Housing</a:t>
            </a:r>
          </a:p>
          <a:p>
            <a:pPr lvl="1"/>
            <a:r>
              <a:rPr lang="en-US"/>
              <a:t>Lower mortgage rates</a:t>
            </a:r>
          </a:p>
          <a:p>
            <a:pPr lvl="1"/>
            <a:r>
              <a:rPr lang="en-US"/>
              <a:t>Higher mortgage loan availability</a:t>
            </a:r>
          </a:p>
          <a:p>
            <a:pPr lvl="1"/>
            <a:r>
              <a:rPr lang="en-US"/>
              <a:t>Elimination of regional funding shortages</a:t>
            </a:r>
          </a:p>
          <a:p>
            <a:pPr lvl="1"/>
            <a:r>
              <a:rPr lang="en-US"/>
              <a:t>Equalization of mortgage rates nationwide</a:t>
            </a:r>
          </a:p>
          <a:p>
            <a:pPr lvl="1"/>
            <a:r>
              <a:rPr lang="en-US"/>
              <a:t>Standardization of the application process</a:t>
            </a:r>
          </a:p>
          <a:p>
            <a:pPr lvl="1"/>
            <a:r>
              <a:rPr lang="en-US"/>
              <a:t>Faster decisions for applicants</a:t>
            </a:r>
          </a:p>
          <a:p>
            <a:pPr lvl="1"/>
            <a:r>
              <a:rPr lang="en-US"/>
              <a:t>Higher rate of home ownership</a:t>
            </a:r>
          </a:p>
          <a:p>
            <a:pPr lvl="1"/>
            <a:r>
              <a:rPr lang="en-US"/>
              <a:t>Home equity loans</a:t>
            </a:r>
          </a:p>
          <a:p>
            <a:pPr lvl="1"/>
            <a:r>
              <a:rPr lang="en-US"/>
              <a:t>Home equity lines of credit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E651673-D9D4-4926-BFC8-3D3D903806C6}" type="slidenum">
              <a:rPr lang="en-US" sz="1200" smtClean="0">
                <a:latin typeface="Franklin Gothic Book" panose="020B0503020102020204" pitchFamily="34" charset="0"/>
              </a:rPr>
              <a:pPr/>
              <a:t>26</a:t>
            </a:fld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5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075DE81-0815-4CC6-A8A6-FCDF1EE47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686971"/>
              </p:ext>
            </p:extLst>
          </p:nvPr>
        </p:nvGraphicFramePr>
        <p:xfrm>
          <a:off x="379380" y="1143000"/>
          <a:ext cx="830742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2895F8C-99B2-41AB-83E0-735D9EFE6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Homeownership Rate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92016-81B1-4720-BE1A-9CCD0487D602}"/>
              </a:ext>
            </a:extLst>
          </p:cNvPr>
          <p:cNvSpPr/>
          <p:nvPr/>
        </p:nvSpPr>
        <p:spPr>
          <a:xfrm rot="2356303">
            <a:off x="3351260" y="1811773"/>
            <a:ext cx="1371600" cy="3499575"/>
          </a:xfrm>
          <a:prstGeom prst="ellipse">
            <a:avLst/>
          </a:prstGeom>
          <a:solidFill>
            <a:srgbClr val="00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64BD9-D7ED-4322-9E1C-398FAED3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Securitization Benefits (2)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Consumer Finance</a:t>
            </a:r>
          </a:p>
          <a:p>
            <a:pPr lvl="1"/>
            <a:r>
              <a:rPr lang="en-US"/>
              <a:t>Greater availability for “subprime” consumers</a:t>
            </a:r>
          </a:p>
          <a:p>
            <a:r>
              <a:rPr lang="en-US"/>
              <a:t>Commercial Real Estate</a:t>
            </a:r>
          </a:p>
          <a:p>
            <a:pPr lvl="1"/>
            <a:r>
              <a:rPr lang="en-US"/>
              <a:t>Capital market participation in commercial real estate finance dampens the volatility of the real estate cycle, making booms and busts less extreme.</a:t>
            </a:r>
          </a:p>
          <a:p>
            <a:r>
              <a:rPr lang="en-US"/>
              <a:t>Commercial Finance</a:t>
            </a:r>
          </a:p>
          <a:p>
            <a:pPr lvl="1"/>
            <a:r>
              <a:rPr lang="en-US"/>
              <a:t>Equipment lease securitizations make equipment available more cheaply to users of equipment</a:t>
            </a:r>
          </a:p>
          <a:p>
            <a:pPr lvl="1"/>
            <a:r>
              <a:rPr lang="en-US"/>
              <a:t>Examples include: computers, aircraft, shipping containers, medical equipment, railroad cars, office machines, and trucks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93AD72D-0A76-4BFD-8C3B-8497BF331C77}" type="slidenum">
              <a:rPr lang="en-US" sz="1200" smtClean="0">
                <a:latin typeface="Franklin Gothic Book" panose="020B0503020102020204" pitchFamily="34" charset="0"/>
              </a:rPr>
              <a:pPr/>
              <a:t>28</a:t>
            </a:fld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Drives Securitization Benefits?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Asset-liability matching</a:t>
            </a:r>
            <a:r>
              <a:rPr lang="en-US" dirty="0"/>
              <a:t>:  Asset cash flows go directly to securities issued </a:t>
            </a:r>
          </a:p>
          <a:p>
            <a:r>
              <a:rPr lang="en-US" b="1" u="sng" dirty="0"/>
              <a:t>Lower funding costs</a:t>
            </a:r>
            <a:r>
              <a:rPr lang="en-US" dirty="0"/>
              <a:t>:  Securities pay lower yields than companies could achieve with traditional borrowings</a:t>
            </a:r>
          </a:p>
          <a:p>
            <a:r>
              <a:rPr lang="en-US" b="1" u="sng" dirty="0"/>
              <a:t>Improved liquidity</a:t>
            </a:r>
            <a:r>
              <a:rPr lang="en-US" dirty="0"/>
              <a:t>:  Reduces a company’s dependency on traditional sources of borrowing to finance its assets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4844F89-DBF9-49A0-86EA-53CD8549B207}" type="slidenum">
              <a:rPr lang="en-US" sz="1200" smtClean="0">
                <a:latin typeface="Franklin Gothic Book" panose="020B0503020102020204" pitchFamily="34" charset="0"/>
              </a:rPr>
              <a:pPr/>
              <a:t>29</a:t>
            </a:fld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0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&amp; Securitization History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E397F28-AC15-4684-976D-37BA38183002}" type="slidenum">
              <a:rPr lang="en-US" sz="1200" smtClean="0">
                <a:latin typeface="Franklin Gothic Book" panose="020B0503020102020204" pitchFamily="34" charset="0"/>
              </a:rPr>
              <a:pPr/>
              <a:t>3</a:t>
            </a:fld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Banks &amp; Securitization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U.S. banks were major securitization issuers</a:t>
            </a:r>
          </a:p>
          <a:p>
            <a:r>
              <a:rPr lang="en-US" sz="2800" dirty="0"/>
              <a:t>Disintermediation</a:t>
            </a:r>
          </a:p>
          <a:p>
            <a:pPr lvl="1"/>
            <a:r>
              <a:rPr lang="en-US" sz="2400" dirty="0"/>
              <a:t>Banks manage primarily for return on equity (ROE)</a:t>
            </a:r>
          </a:p>
          <a:p>
            <a:pPr lvl="1"/>
            <a:r>
              <a:rPr lang="en-US" sz="2400" dirty="0"/>
              <a:t>Reducing total assets is often helps to improve ROE</a:t>
            </a:r>
          </a:p>
          <a:p>
            <a:pPr lvl="1"/>
            <a:r>
              <a:rPr lang="en-US" sz="2400" dirty="0"/>
              <a:t>Shift away from holding assets and toward originating and servicing assets sold to others</a:t>
            </a:r>
          </a:p>
          <a:p>
            <a:r>
              <a:rPr lang="en-US" sz="2800" dirty="0"/>
              <a:t>Technology</a:t>
            </a:r>
          </a:p>
          <a:p>
            <a:pPr lvl="1"/>
            <a:r>
              <a:rPr lang="en-US" sz="2400" dirty="0"/>
              <a:t>Helps facilitate analysis and sale of assets</a:t>
            </a:r>
          </a:p>
          <a:p>
            <a:pPr lvl="1"/>
            <a:r>
              <a:rPr lang="en-US" sz="2400" dirty="0"/>
              <a:t>Helps structure cash flows in securities (“slicing and dicing”)</a:t>
            </a:r>
          </a:p>
          <a:p>
            <a:r>
              <a:rPr lang="en-US" sz="2800" dirty="0"/>
              <a:t>Post-crisis regulatory changes have reduced banks’ incentives to use securitization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ED5FFF1-C607-462B-93E5-F052E30DEFBF}" type="slidenum">
              <a:rPr lang="en-US" sz="1200" smtClean="0"/>
              <a:pPr/>
              <a:t>30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969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Structure and Parties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E15D18-C012-46A2-BFD7-9A89D54DCED1}" type="slidenum">
              <a:rPr lang="en-US" sz="1200" smtClean="0">
                <a:latin typeface="Franklin Gothic Book" panose="020B0503020102020204" pitchFamily="34" charset="0"/>
              </a:rPr>
              <a:pPr/>
              <a:t>31</a:t>
            </a:fld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0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Securitization and Special Purpose Entities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Securitization uses SPEs to hold assets.</a:t>
            </a:r>
          </a:p>
          <a:p>
            <a:r>
              <a:rPr lang="en-US" dirty="0"/>
              <a:t>SPEs help separate asset risk from company risk.</a:t>
            </a:r>
          </a:p>
          <a:p>
            <a:pPr lvl="1"/>
            <a:r>
              <a:rPr lang="en-US" dirty="0"/>
              <a:t>Securitization investors accept asset risk but want to avoid company risk</a:t>
            </a:r>
          </a:p>
          <a:p>
            <a:r>
              <a:rPr lang="en-US" dirty="0"/>
              <a:t>When a company sells assets in a securitization, ownership goes to an SPE.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2BB2DAC-C31B-42C9-B284-A352210884D6}" type="slidenum">
              <a:rPr lang="en-US" sz="1200" smtClean="0">
                <a:latin typeface="Franklin Gothic Book" panose="020B0503020102020204" pitchFamily="34" charset="0"/>
              </a:rPr>
              <a:pPr/>
              <a:t>32</a:t>
            </a:fld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2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Securitization Diagram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A0027A2-A76E-41BD-8BDC-0933DA8177FD}" type="slidenum">
              <a:rPr lang="en-US" sz="1200" smtClean="0">
                <a:latin typeface="Franklin Gothic Book" panose="020B0503020102020204" pitchFamily="34" charset="0"/>
              </a:rPr>
              <a:pPr/>
              <a:t>33</a:t>
            </a:fld>
            <a:endParaRPr lang="en-US" sz="1200" dirty="0">
              <a:latin typeface="Franklin Gothic Book" panose="020B0503020102020204" pitchFamily="34" charset="0"/>
            </a:endParaRPr>
          </a:p>
        </p:txBody>
      </p:sp>
      <p:sp>
        <p:nvSpPr>
          <p:cNvPr id="6" name="Rectangle 68"/>
          <p:cNvSpPr>
            <a:spLocks noChangeArrowheads="1"/>
          </p:cNvSpPr>
          <p:nvPr/>
        </p:nvSpPr>
        <p:spPr bwMode="invGray">
          <a:xfrm>
            <a:off x="546100" y="1346200"/>
            <a:ext cx="1651000" cy="889000"/>
          </a:xfrm>
          <a:prstGeom prst="rect">
            <a:avLst/>
          </a:prstGeom>
          <a:solidFill>
            <a:srgbClr val="99FF6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2200" dirty="0">
                <a:latin typeface="Franklin Gothic Medium" panose="020B0603020102020204" pitchFamily="34" charset="0"/>
              </a:rPr>
              <a:t>Consumers</a:t>
            </a:r>
            <a:endParaRPr lang="en-US" sz="2400" dirty="0">
              <a:latin typeface="Franklin Gothic Medium" panose="020B0603020102020204" pitchFamily="34" charset="0"/>
            </a:endParaRPr>
          </a:p>
          <a:p>
            <a:pPr algn="ctr" eaLnBrk="0" hangingPunct="0"/>
            <a:r>
              <a:rPr lang="en-US" sz="1800" i="1" dirty="0">
                <a:latin typeface="Franklin Gothic Book" panose="020B0503020102020204" pitchFamily="34" charset="0"/>
              </a:rPr>
              <a:t>(obligors)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7" name="Line 69"/>
          <p:cNvSpPr>
            <a:spLocks noChangeShapeType="1"/>
          </p:cNvSpPr>
          <p:nvPr/>
        </p:nvSpPr>
        <p:spPr bwMode="auto">
          <a:xfrm>
            <a:off x="2209800" y="1790700"/>
            <a:ext cx="1524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invGray">
          <a:xfrm>
            <a:off x="3746500" y="1346200"/>
            <a:ext cx="1651000" cy="889000"/>
          </a:xfrm>
          <a:prstGeom prst="rect">
            <a:avLst/>
          </a:prstGeom>
          <a:solidFill>
            <a:srgbClr val="FF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2400" dirty="0">
                <a:latin typeface="Franklin Gothic Medium" panose="020B0603020102020204" pitchFamily="34" charset="0"/>
              </a:rPr>
              <a:t>"Issuer"</a:t>
            </a:r>
          </a:p>
          <a:p>
            <a:pPr algn="ctr" eaLnBrk="0" hangingPunct="0"/>
            <a:r>
              <a:rPr lang="en-US" sz="1800" dirty="0">
                <a:latin typeface="Franklin Gothic Book" panose="020B0503020102020204" pitchFamily="34" charset="0"/>
              </a:rPr>
              <a:t>(</a:t>
            </a:r>
            <a:r>
              <a:rPr lang="en-US" sz="1800" i="1" dirty="0">
                <a:latin typeface="Franklin Gothic Book" panose="020B0503020102020204" pitchFamily="34" charset="0"/>
              </a:rPr>
              <a:t>sponsor</a:t>
            </a:r>
            <a:r>
              <a:rPr lang="en-US" sz="1800" dirty="0">
                <a:latin typeface="Franklin Gothic Book" panose="020B0503020102020204" pitchFamily="34" charset="0"/>
              </a:rPr>
              <a:t>)</a:t>
            </a:r>
          </a:p>
        </p:txBody>
      </p:sp>
      <p:sp>
        <p:nvSpPr>
          <p:cNvPr id="55303" name="Line 72"/>
          <p:cNvSpPr>
            <a:spLocks noChangeShapeType="1"/>
          </p:cNvSpPr>
          <p:nvPr/>
        </p:nvSpPr>
        <p:spPr bwMode="auto">
          <a:xfrm>
            <a:off x="5410200" y="1790700"/>
            <a:ext cx="23622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55304" name="Line 73"/>
          <p:cNvSpPr>
            <a:spLocks noChangeShapeType="1"/>
          </p:cNvSpPr>
          <p:nvPr/>
        </p:nvSpPr>
        <p:spPr bwMode="auto">
          <a:xfrm>
            <a:off x="7772400" y="1790700"/>
            <a:ext cx="0" cy="1371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55305" name="Rectangle 74"/>
          <p:cNvSpPr>
            <a:spLocks noChangeArrowheads="1"/>
          </p:cNvSpPr>
          <p:nvPr/>
        </p:nvSpPr>
        <p:spPr bwMode="auto">
          <a:xfrm>
            <a:off x="6400800" y="1866900"/>
            <a:ext cx="1371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en-US" sz="1400">
                <a:latin typeface="Franklin Gothic Book" panose="020B0503020102020204" pitchFamily="34" charset="0"/>
              </a:rPr>
              <a:t>Transfers payments minus fees</a:t>
            </a:r>
          </a:p>
        </p:txBody>
      </p:sp>
      <p:sp>
        <p:nvSpPr>
          <p:cNvPr id="12" name="Rectangle 75"/>
          <p:cNvSpPr>
            <a:spLocks noChangeArrowheads="1"/>
          </p:cNvSpPr>
          <p:nvPr/>
        </p:nvSpPr>
        <p:spPr bwMode="invGray">
          <a:xfrm>
            <a:off x="6946900" y="3175000"/>
            <a:ext cx="1651000" cy="8890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2400" dirty="0">
                <a:latin typeface="Franklin Gothic Medium" panose="020B0603020102020204" pitchFamily="34" charset="0"/>
              </a:rPr>
              <a:t>Trustee</a:t>
            </a:r>
          </a:p>
        </p:txBody>
      </p:sp>
      <p:sp>
        <p:nvSpPr>
          <p:cNvPr id="55307" name="Line 77"/>
          <p:cNvSpPr>
            <a:spLocks noChangeShapeType="1"/>
          </p:cNvSpPr>
          <p:nvPr/>
        </p:nvSpPr>
        <p:spPr bwMode="auto">
          <a:xfrm>
            <a:off x="5410200" y="5448300"/>
            <a:ext cx="23622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55308" name="Line 78"/>
          <p:cNvSpPr>
            <a:spLocks noChangeShapeType="1"/>
          </p:cNvSpPr>
          <p:nvPr/>
        </p:nvSpPr>
        <p:spPr bwMode="auto">
          <a:xfrm>
            <a:off x="7772400" y="4076700"/>
            <a:ext cx="0" cy="1371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55309" name="Rectangle 79"/>
          <p:cNvSpPr>
            <a:spLocks noChangeArrowheads="1"/>
          </p:cNvSpPr>
          <p:nvPr/>
        </p:nvSpPr>
        <p:spPr bwMode="auto">
          <a:xfrm>
            <a:off x="6172200" y="48387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en-US" sz="1400">
                <a:latin typeface="Franklin Gothic Book" panose="020B0503020102020204" pitchFamily="34" charset="0"/>
              </a:rPr>
              <a:t>Transfers net payments</a:t>
            </a:r>
          </a:p>
        </p:txBody>
      </p:sp>
      <p:sp>
        <p:nvSpPr>
          <p:cNvPr id="16" name="Rectangle 80"/>
          <p:cNvSpPr>
            <a:spLocks noChangeArrowheads="1"/>
          </p:cNvSpPr>
          <p:nvPr/>
        </p:nvSpPr>
        <p:spPr bwMode="ltGray">
          <a:xfrm>
            <a:off x="3746500" y="5003800"/>
            <a:ext cx="1651000" cy="889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2400">
                <a:latin typeface="Franklin Gothic Medium" panose="020B0603020102020204" pitchFamily="34" charset="0"/>
              </a:rPr>
              <a:t>Investors</a:t>
            </a:r>
          </a:p>
        </p:txBody>
      </p:sp>
      <p:sp>
        <p:nvSpPr>
          <p:cNvPr id="17" name="Rectangle 81"/>
          <p:cNvSpPr>
            <a:spLocks noChangeArrowheads="1"/>
          </p:cNvSpPr>
          <p:nvPr/>
        </p:nvSpPr>
        <p:spPr bwMode="invGray">
          <a:xfrm>
            <a:off x="3746500" y="3175000"/>
            <a:ext cx="1651000" cy="889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sz="2400" dirty="0">
                <a:latin typeface="Franklin Gothic Medium" panose="020B0603020102020204" pitchFamily="34" charset="0"/>
              </a:rPr>
              <a:t>SPE</a:t>
            </a:r>
          </a:p>
          <a:p>
            <a:pPr algn="ctr" eaLnBrk="0" hangingPunct="0"/>
            <a:r>
              <a:rPr lang="en-US" sz="1800" dirty="0">
                <a:latin typeface="Franklin Gothic Book" panose="020B0503020102020204" pitchFamily="34" charset="0"/>
              </a:rPr>
              <a:t>(</a:t>
            </a:r>
            <a:r>
              <a:rPr lang="en-US" sz="1800" i="1" dirty="0">
                <a:latin typeface="Franklin Gothic Book" panose="020B0503020102020204" pitchFamily="34" charset="0"/>
              </a:rPr>
              <a:t>Issuer</a:t>
            </a:r>
            <a:r>
              <a:rPr lang="en-US" sz="1800" dirty="0">
                <a:latin typeface="Franklin Gothic Book" panose="020B0503020102020204" pitchFamily="34" charset="0"/>
              </a:rPr>
              <a:t>)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18" name="Rectangle 82"/>
          <p:cNvSpPr>
            <a:spLocks noChangeArrowheads="1"/>
          </p:cNvSpPr>
          <p:nvPr/>
        </p:nvSpPr>
        <p:spPr bwMode="blackWhite">
          <a:xfrm>
            <a:off x="546100" y="3175000"/>
            <a:ext cx="1651000" cy="889000"/>
          </a:xfrm>
          <a:prstGeom prst="rect">
            <a:avLst/>
          </a:prstGeom>
          <a:solidFill>
            <a:srgbClr val="FFCC6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>
                <a:latin typeface="Franklin Gothic Medium" panose="020B0603020102020204" pitchFamily="34" charset="0"/>
              </a:rPr>
              <a:t>Credit Support</a:t>
            </a:r>
          </a:p>
        </p:txBody>
      </p:sp>
      <p:sp>
        <p:nvSpPr>
          <p:cNvPr id="55313" name="Line 84"/>
          <p:cNvSpPr>
            <a:spLocks noChangeShapeType="1"/>
          </p:cNvSpPr>
          <p:nvPr/>
        </p:nvSpPr>
        <p:spPr bwMode="auto">
          <a:xfrm>
            <a:off x="2209800" y="3619500"/>
            <a:ext cx="1524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55314" name="Rectangle 85"/>
          <p:cNvSpPr>
            <a:spLocks noChangeArrowheads="1"/>
          </p:cNvSpPr>
          <p:nvPr/>
        </p:nvSpPr>
        <p:spPr bwMode="auto">
          <a:xfrm>
            <a:off x="2486025" y="3717925"/>
            <a:ext cx="922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400">
                <a:latin typeface="Franklin Gothic Book" panose="020B0503020102020204" pitchFamily="34" charset="0"/>
              </a:rPr>
              <a:t>if needed</a:t>
            </a:r>
          </a:p>
        </p:txBody>
      </p:sp>
      <p:sp>
        <p:nvSpPr>
          <p:cNvPr id="21" name="Rectangle 86"/>
          <p:cNvSpPr>
            <a:spLocks noChangeArrowheads="1"/>
          </p:cNvSpPr>
          <p:nvPr/>
        </p:nvSpPr>
        <p:spPr bwMode="auto">
          <a:xfrm>
            <a:off x="5446713" y="3671888"/>
            <a:ext cx="1335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400">
                <a:latin typeface="Franklin Gothic Book" panose="020B0503020102020204" pitchFamily="34" charset="0"/>
              </a:rPr>
              <a:t>Transfer of assets</a:t>
            </a:r>
          </a:p>
        </p:txBody>
      </p:sp>
      <p:sp>
        <p:nvSpPr>
          <p:cNvPr id="22" name="Line 87"/>
          <p:cNvSpPr>
            <a:spLocks noChangeShapeType="1"/>
          </p:cNvSpPr>
          <p:nvPr/>
        </p:nvSpPr>
        <p:spPr bwMode="auto">
          <a:xfrm>
            <a:off x="5410200" y="3619500"/>
            <a:ext cx="1524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23" name="Line 89"/>
          <p:cNvSpPr>
            <a:spLocks noChangeShapeType="1"/>
          </p:cNvSpPr>
          <p:nvPr/>
        </p:nvSpPr>
        <p:spPr bwMode="auto">
          <a:xfrm>
            <a:off x="5029200" y="4076700"/>
            <a:ext cx="0" cy="914400"/>
          </a:xfrm>
          <a:prstGeom prst="line">
            <a:avLst/>
          </a:prstGeom>
          <a:noFill/>
          <a:ln w="50800">
            <a:solidFill>
              <a:srgbClr val="00CC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24" name="Rectangle 90"/>
          <p:cNvSpPr>
            <a:spLocks noChangeArrowheads="1"/>
          </p:cNvSpPr>
          <p:nvPr/>
        </p:nvSpPr>
        <p:spPr bwMode="auto">
          <a:xfrm>
            <a:off x="5105400" y="4395788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 dirty="0">
                <a:latin typeface="Franklin Gothic Book" panose="020B0503020102020204" pitchFamily="34" charset="0"/>
              </a:rPr>
              <a:t>Proceeds from sale of securities</a:t>
            </a:r>
          </a:p>
        </p:txBody>
      </p:sp>
      <p:sp>
        <p:nvSpPr>
          <p:cNvPr id="25" name="Line 92"/>
          <p:cNvSpPr>
            <a:spLocks noChangeShapeType="1"/>
          </p:cNvSpPr>
          <p:nvPr/>
        </p:nvSpPr>
        <p:spPr bwMode="auto">
          <a:xfrm>
            <a:off x="4114800" y="4076700"/>
            <a:ext cx="0" cy="914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26" name="Rectangle 93"/>
          <p:cNvSpPr>
            <a:spLocks noChangeArrowheads="1"/>
          </p:cNvSpPr>
          <p:nvPr/>
        </p:nvSpPr>
        <p:spPr bwMode="auto">
          <a:xfrm>
            <a:off x="2514600" y="4395788"/>
            <a:ext cx="152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en-US" sz="1400">
                <a:latin typeface="Franklin Gothic Book" panose="020B0503020102020204" pitchFamily="34" charset="0"/>
              </a:rPr>
              <a:t>Issues securities</a:t>
            </a:r>
          </a:p>
        </p:txBody>
      </p:sp>
      <p:sp>
        <p:nvSpPr>
          <p:cNvPr id="27" name="Rectangle 94"/>
          <p:cNvSpPr>
            <a:spLocks noChangeArrowheads="1"/>
          </p:cNvSpPr>
          <p:nvPr/>
        </p:nvSpPr>
        <p:spPr bwMode="auto">
          <a:xfrm>
            <a:off x="2452688" y="1889125"/>
            <a:ext cx="982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400">
                <a:latin typeface="Franklin Gothic Book" panose="020B0503020102020204" pitchFamily="34" charset="0"/>
              </a:rPr>
              <a:t>Payments</a:t>
            </a:r>
          </a:p>
        </p:txBody>
      </p:sp>
      <p:sp>
        <p:nvSpPr>
          <p:cNvPr id="28" name="Line 95"/>
          <p:cNvSpPr>
            <a:spLocks noChangeShapeType="1"/>
          </p:cNvSpPr>
          <p:nvPr/>
        </p:nvSpPr>
        <p:spPr bwMode="auto">
          <a:xfrm>
            <a:off x="4114800" y="2247900"/>
            <a:ext cx="0" cy="914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29" name="Line 97"/>
          <p:cNvSpPr>
            <a:spLocks noChangeShapeType="1"/>
          </p:cNvSpPr>
          <p:nvPr/>
        </p:nvSpPr>
        <p:spPr bwMode="auto">
          <a:xfrm>
            <a:off x="5029200" y="2247900"/>
            <a:ext cx="0" cy="914400"/>
          </a:xfrm>
          <a:prstGeom prst="line">
            <a:avLst/>
          </a:prstGeom>
          <a:noFill/>
          <a:ln w="50800">
            <a:solidFill>
              <a:srgbClr val="00CC00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30" name="Rectangle 98"/>
          <p:cNvSpPr>
            <a:spLocks noChangeArrowheads="1"/>
          </p:cNvSpPr>
          <p:nvPr/>
        </p:nvSpPr>
        <p:spPr bwMode="auto">
          <a:xfrm>
            <a:off x="5105400" y="2528888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Franklin Gothic Book" panose="020B0503020102020204" pitchFamily="34" charset="0"/>
              </a:rPr>
              <a:t>Proceeds from sale of securities</a:t>
            </a:r>
          </a:p>
        </p:txBody>
      </p:sp>
      <p:sp>
        <p:nvSpPr>
          <p:cNvPr id="31" name="Rectangle 99"/>
          <p:cNvSpPr>
            <a:spLocks noChangeArrowheads="1"/>
          </p:cNvSpPr>
          <p:nvPr/>
        </p:nvSpPr>
        <p:spPr bwMode="auto">
          <a:xfrm>
            <a:off x="2514600" y="2452688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en-US" sz="1400">
                <a:latin typeface="Franklin Gothic Book" panose="020B0503020102020204" pitchFamily="34" charset="0"/>
              </a:rPr>
              <a:t>Sale or pledge of assets</a:t>
            </a:r>
          </a:p>
        </p:txBody>
      </p:sp>
      <p:sp>
        <p:nvSpPr>
          <p:cNvPr id="32" name="Rectangle 100"/>
          <p:cNvSpPr>
            <a:spLocks noChangeArrowheads="1"/>
          </p:cNvSpPr>
          <p:nvPr/>
        </p:nvSpPr>
        <p:spPr bwMode="auto">
          <a:xfrm>
            <a:off x="211138" y="5197475"/>
            <a:ext cx="2987675" cy="9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 dirty="0">
                <a:latin typeface="Franklin Gothic Book" panose="020B0503020102020204" pitchFamily="34" charset="0"/>
              </a:rPr>
              <a:t>Adapted from: Protecting Investors: A Half- Century of Investment Company Regulation, SEC Staff Report, May 1992, p. 26.</a:t>
            </a:r>
          </a:p>
        </p:txBody>
      </p:sp>
    </p:spTree>
    <p:extLst>
      <p:ext uri="{BB962C8B-B14F-4D97-AF65-F5344CB8AC3E}">
        <p14:creationId xmlns:p14="http://schemas.microsoft.com/office/powerpoint/2010/main" val="55823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5303" grpId="0" animBg="1"/>
      <p:bldP spid="55304" grpId="0" animBg="1"/>
      <p:bldP spid="55305" grpId="0"/>
      <p:bldP spid="12" grpId="0" animBg="1"/>
      <p:bldP spid="55307" grpId="0" animBg="1"/>
      <p:bldP spid="55308" grpId="0" animBg="1"/>
      <p:bldP spid="55309" grpId="0"/>
      <p:bldP spid="16" grpId="0" animBg="1"/>
      <p:bldP spid="17" grpId="0" animBg="1"/>
      <p:bldP spid="18" grpId="0" animBg="1"/>
      <p:bldP spid="55313" grpId="0" animBg="1"/>
      <p:bldP spid="55314" grpId="0"/>
      <p:bldP spid="21" grpId="0"/>
      <p:bldP spid="22" grpId="0" animBg="1"/>
      <p:bldP spid="23" grpId="0" animBg="1"/>
      <p:bldP spid="24" grpId="0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Other Players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Investment Bankers</a:t>
            </a:r>
          </a:p>
          <a:p>
            <a:endParaRPr lang="en-US"/>
          </a:p>
          <a:p>
            <a:r>
              <a:rPr lang="en-US"/>
              <a:t>Lawyers</a:t>
            </a:r>
          </a:p>
          <a:p>
            <a:endParaRPr lang="en-US"/>
          </a:p>
          <a:p>
            <a:r>
              <a:rPr lang="en-US"/>
              <a:t>Accountants</a:t>
            </a:r>
          </a:p>
          <a:p>
            <a:endParaRPr lang="en-US"/>
          </a:p>
          <a:p>
            <a:r>
              <a:rPr lang="en-US"/>
              <a:t>Rating Agencies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A010660-7628-402E-BF67-622BB2A7A7AE}" type="slidenum">
              <a:rPr lang="en-US" sz="1200" smtClean="0"/>
              <a:pPr/>
              <a:t>34</a:t>
            </a:fld>
            <a:endParaRPr lang="en-US" sz="12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096000" y="2971800"/>
          <a:ext cx="1851025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6" name="Clip" r:id="rId3" imgW="2133295" imgH="1890979" progId="MS_ClipArt_Gallery.2">
                  <p:embed/>
                </p:oleObj>
              </mc:Choice>
              <mc:Fallback>
                <p:oleObj name="Clip" r:id="rId3" imgW="2133295" imgH="1890979" progId="MS_ClipArt_Gallery.2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971800"/>
                        <a:ext cx="1851025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813425" y="1308100"/>
          <a:ext cx="249237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7" name="Clip" r:id="rId5" imgW="4740275" imgH="2225675" progId="MS_ClipArt_Gallery.2">
                  <p:embed/>
                </p:oleObj>
              </mc:Choice>
              <mc:Fallback>
                <p:oleObj name="Clip" r:id="rId5" imgW="4740275" imgH="2225675" progId="MS_ClipArt_Gallery.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425" y="1308100"/>
                        <a:ext cx="2492375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789363" y="2287588"/>
          <a:ext cx="15652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8" name="Clip" r:id="rId7" imgW="2238350" imgH="1638227" progId="MS_ClipArt_Gallery.2">
                  <p:embed/>
                </p:oleObj>
              </mc:Choice>
              <mc:Fallback>
                <p:oleObj name="Clip" r:id="rId7" imgW="2238350" imgH="1638227" progId="MS_ClipArt_Gallery.2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3789363" y="2287588"/>
                        <a:ext cx="156527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Object 5"/>
          <p:cNvGraphicFramePr>
            <a:graphicFrameLocks/>
          </p:cNvGraphicFramePr>
          <p:nvPr/>
        </p:nvGraphicFramePr>
        <p:xfrm>
          <a:off x="4343400" y="4114800"/>
          <a:ext cx="13716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9" name="ClipArt" r:id="rId9" imgW="3365534" imgH="3661297" progId="MS_ClipArt_Gallery.2">
                  <p:embed/>
                </p:oleObj>
              </mc:Choice>
              <mc:Fallback>
                <p:oleObj name="ClipArt" r:id="rId9" imgW="3365534" imgH="3661297" progId="MS_ClipArt_Gallery.2">
                  <p:embed/>
                  <p:pic>
                    <p:nvPicPr>
                      <p:cNvPr id="60424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4343400" y="4114800"/>
                        <a:ext cx="137160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69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Reallocating Credit Risk – Tranching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45B1CF5-B130-4C57-8BA5-25D5A98659F4}" type="slidenum">
              <a:rPr lang="en-US" sz="1200" smtClean="0"/>
              <a:pPr/>
              <a:t>35</a:t>
            </a:fld>
            <a:endParaRPr lang="en-US" sz="1200"/>
          </a:p>
        </p:txBody>
      </p:sp>
      <p:graphicFrame>
        <p:nvGraphicFramePr>
          <p:cNvPr id="50180" name="Object 2"/>
          <p:cNvGraphicFramePr>
            <a:graphicFrameLocks noChangeAspect="1"/>
          </p:cNvGraphicFramePr>
          <p:nvPr>
            <p:extLst/>
          </p:nvPr>
        </p:nvGraphicFramePr>
        <p:xfrm>
          <a:off x="409575" y="1301750"/>
          <a:ext cx="8312150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9" name="Chart" r:id="rId3" imgW="8334424" imgH="4695765" progId="MSGraph.Chart.8">
                  <p:embed/>
                </p:oleObj>
              </mc:Choice>
              <mc:Fallback>
                <p:oleObj name="Chart" r:id="rId3" imgW="8334424" imgH="4695765" progId="MSGraph.Chart.8">
                  <p:embed/>
                  <p:pic>
                    <p:nvPicPr>
                      <p:cNvPr id="5018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1301750"/>
                        <a:ext cx="8312150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descr="C:\Users\Mark\Pictures\Microsoft Clip Organizer\j033915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7445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Mark\Pictures\Microsoft Clip Organizer\j033915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98700"/>
            <a:ext cx="7445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Mark\Pictures\Microsoft Clip Organizer\j033915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873500"/>
            <a:ext cx="7445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Mark\Pictures\Microsoft Clip Organizer\j033915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4495800"/>
            <a:ext cx="7445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88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018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More on Credit Enhancement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Subordination</a:t>
            </a:r>
          </a:p>
          <a:p>
            <a:r>
              <a:rPr lang="en-US" sz="2800" dirty="0"/>
              <a:t>Prepayment lockouts</a:t>
            </a:r>
          </a:p>
          <a:p>
            <a:r>
              <a:rPr lang="en-US" sz="2800" dirty="0"/>
              <a:t>Excess spread</a:t>
            </a:r>
          </a:p>
          <a:p>
            <a:r>
              <a:rPr lang="en-US" sz="2800" dirty="0">
                <a:sym typeface="Symbol" pitchFamily="18" charset="2"/>
              </a:rPr>
              <a:t>Triggers</a:t>
            </a:r>
            <a:endParaRPr lang="en-US" sz="2000" dirty="0">
              <a:sym typeface="Symbol" pitchFamily="18" charset="2"/>
            </a:endParaRPr>
          </a:p>
          <a:p>
            <a:r>
              <a:rPr lang="en-US" sz="2800" dirty="0"/>
              <a:t>Fast pay, no pay</a:t>
            </a:r>
          </a:p>
          <a:p>
            <a:r>
              <a:rPr lang="en-US" sz="2800" dirty="0"/>
              <a:t>Reserve Fund</a:t>
            </a:r>
          </a:p>
          <a:p>
            <a:r>
              <a:rPr lang="en-US" sz="2800" dirty="0"/>
              <a:t>Bond Insurance, guarantees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E4EEC5D-EBD9-4017-94F7-3512B932078F}" type="slidenum">
              <a:rPr lang="en-US" sz="1200" smtClean="0"/>
              <a:pPr/>
              <a:t>36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75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C2D4F9D9-AEEA-42AD-9210-D72426A6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78B6-E6A5-4124-A605-8C6A3B8AB3A9}" type="slidenum">
              <a:rPr lang="en-US" altLang="en-US">
                <a:solidFill>
                  <a:schemeClr val="tx1"/>
                </a:solidFill>
              </a:rPr>
              <a:pPr/>
              <a:t>37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7BADEA3E-1EFC-49AB-8839-FD1147E00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Excess Spread Flow</a:t>
            </a:r>
          </a:p>
        </p:txBody>
      </p:sp>
      <p:sp>
        <p:nvSpPr>
          <p:cNvPr id="226315" name="Rectangle 11">
            <a:extLst>
              <a:ext uri="{FF2B5EF4-FFF2-40B4-BE49-F238E27FC236}">
                <a16:creationId xmlns:a16="http://schemas.microsoft.com/office/drawing/2014/main" id="{CA427101-21A7-444C-B3DA-6FBA8B2C80AE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381000" y="1447800"/>
            <a:ext cx="2971800" cy="30480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Franklin Gothic Demi" panose="020B0703020102020204" pitchFamily="34" charset="0"/>
              </a:rPr>
              <a:t>Net Loan Interest</a:t>
            </a:r>
          </a:p>
        </p:txBody>
      </p:sp>
      <p:sp>
        <p:nvSpPr>
          <p:cNvPr id="226316" name="Rectangle 12">
            <a:extLst>
              <a:ext uri="{FF2B5EF4-FFF2-40B4-BE49-F238E27FC236}">
                <a16:creationId xmlns:a16="http://schemas.microsoft.com/office/drawing/2014/main" id="{429DB098-1B5F-430C-9F9F-F386971DEE2E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295400" y="2209800"/>
            <a:ext cx="2971800" cy="304800"/>
          </a:xfrm>
          <a:prstGeom prst="rect">
            <a:avLst/>
          </a:prstGeom>
          <a:solidFill>
            <a:srgbClr val="66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Franklin Gothic Demi" panose="020B0703020102020204" pitchFamily="34" charset="0"/>
              </a:rPr>
              <a:t>Bond Interest + Fees</a:t>
            </a:r>
          </a:p>
        </p:txBody>
      </p:sp>
      <p:sp>
        <p:nvSpPr>
          <p:cNvPr id="226317" name="Rectangle 13">
            <a:extLst>
              <a:ext uri="{FF2B5EF4-FFF2-40B4-BE49-F238E27FC236}">
                <a16:creationId xmlns:a16="http://schemas.microsoft.com/office/drawing/2014/main" id="{BF6B3354-16F1-4852-8BA7-D1C201667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971800"/>
            <a:ext cx="2971800" cy="304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Franklin Gothic Demi" panose="020B0703020102020204" pitchFamily="34" charset="0"/>
              </a:rPr>
              <a:t>Excess Spread</a:t>
            </a:r>
          </a:p>
        </p:txBody>
      </p:sp>
      <p:sp>
        <p:nvSpPr>
          <p:cNvPr id="226318" name="Rectangle 14">
            <a:extLst>
              <a:ext uri="{FF2B5EF4-FFF2-40B4-BE49-F238E27FC236}">
                <a16:creationId xmlns:a16="http://schemas.microsoft.com/office/drawing/2014/main" id="{D6B77A10-0564-41D6-B2F4-113D2A2967D5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3124200" y="3733800"/>
            <a:ext cx="2971800" cy="304800"/>
          </a:xfrm>
          <a:prstGeom prst="rect">
            <a:avLst/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Franklin Gothic Demi" panose="020B0703020102020204" pitchFamily="34" charset="0"/>
              </a:rPr>
              <a:t>Current Losses</a:t>
            </a:r>
          </a:p>
        </p:txBody>
      </p:sp>
      <p:sp>
        <p:nvSpPr>
          <p:cNvPr id="226319" name="Rectangle 15">
            <a:extLst>
              <a:ext uri="{FF2B5EF4-FFF2-40B4-BE49-F238E27FC236}">
                <a16:creationId xmlns:a16="http://schemas.microsoft.com/office/drawing/2014/main" id="{DF66D1DE-D291-445B-9D84-0480F60FF9B5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4038600" y="4495800"/>
            <a:ext cx="2971800" cy="304800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Franklin Gothic Demi" panose="020B0703020102020204" pitchFamily="34" charset="0"/>
              </a:rPr>
              <a:t>Overcollateralization Build-up</a:t>
            </a:r>
          </a:p>
        </p:txBody>
      </p:sp>
      <p:sp>
        <p:nvSpPr>
          <p:cNvPr id="226320" name="Rectangle 16">
            <a:extLst>
              <a:ext uri="{FF2B5EF4-FFF2-40B4-BE49-F238E27FC236}">
                <a16:creationId xmlns:a16="http://schemas.microsoft.com/office/drawing/2014/main" id="{29988CC3-F08C-49CF-B853-DAB04AE31CF7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4953000" y="5257800"/>
            <a:ext cx="2971800" cy="304800"/>
          </a:xfrm>
          <a:prstGeom prst="rect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Franklin Gothic Demi" panose="020B0703020102020204" pitchFamily="34" charset="0"/>
              </a:rPr>
              <a:t>Residual Interest</a:t>
            </a:r>
          </a:p>
        </p:txBody>
      </p:sp>
      <p:sp>
        <p:nvSpPr>
          <p:cNvPr id="226322" name="Rectangle 18">
            <a:extLst>
              <a:ext uri="{FF2B5EF4-FFF2-40B4-BE49-F238E27FC236}">
                <a16:creationId xmlns:a16="http://schemas.microsoft.com/office/drawing/2014/main" id="{E59A441A-88EB-42FE-86E7-4136072C9EB3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5867400" y="6019800"/>
            <a:ext cx="2971800" cy="304800"/>
          </a:xfrm>
          <a:prstGeom prst="rect">
            <a:avLst/>
          </a:prstGeom>
          <a:solidFill>
            <a:srgbClr val="CC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1"/>
                </a:solidFill>
                <a:latin typeface="Franklin Gothic Demi" panose="020B0703020102020204" pitchFamily="34" charset="0"/>
              </a:rPr>
              <a:t>NIM</a:t>
            </a:r>
          </a:p>
        </p:txBody>
      </p:sp>
      <p:cxnSp>
        <p:nvCxnSpPr>
          <p:cNvPr id="226324" name="AutoShape 20">
            <a:extLst>
              <a:ext uri="{FF2B5EF4-FFF2-40B4-BE49-F238E27FC236}">
                <a16:creationId xmlns:a16="http://schemas.microsoft.com/office/drawing/2014/main" id="{D6718430-82AB-4916-B74D-CFCF6DED02D8}"/>
              </a:ext>
            </a:extLst>
          </p:cNvPr>
          <p:cNvCxnSpPr>
            <a:cxnSpLocks noChangeShapeType="1"/>
            <a:stCxn id="226315" idx="2"/>
            <a:endCxn id="226316" idx="1"/>
          </p:cNvCxnSpPr>
          <p:nvPr/>
        </p:nvCxnSpPr>
        <p:spPr bwMode="auto">
          <a:xfrm rot="5400000">
            <a:off x="1276350" y="1771650"/>
            <a:ext cx="609600" cy="571500"/>
          </a:xfrm>
          <a:prstGeom prst="curvedConnector4">
            <a:avLst>
              <a:gd name="adj1" fmla="val 37500"/>
              <a:gd name="adj2" fmla="val 140000"/>
            </a:avLst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325" name="AutoShape 21">
            <a:extLst>
              <a:ext uri="{FF2B5EF4-FFF2-40B4-BE49-F238E27FC236}">
                <a16:creationId xmlns:a16="http://schemas.microsoft.com/office/drawing/2014/main" id="{03BBD3F1-817D-40FD-936C-4D96E044D6E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190750" y="2533650"/>
            <a:ext cx="609600" cy="571500"/>
          </a:xfrm>
          <a:prstGeom prst="curvedConnector4">
            <a:avLst>
              <a:gd name="adj1" fmla="val 37500"/>
              <a:gd name="adj2" fmla="val 140000"/>
            </a:avLst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326" name="AutoShape 22">
            <a:extLst>
              <a:ext uri="{FF2B5EF4-FFF2-40B4-BE49-F238E27FC236}">
                <a16:creationId xmlns:a16="http://schemas.microsoft.com/office/drawing/2014/main" id="{74DF835C-7EBA-40B5-A15C-34EE12AF6C9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05150" y="3295650"/>
            <a:ext cx="609600" cy="571500"/>
          </a:xfrm>
          <a:prstGeom prst="curvedConnector4">
            <a:avLst>
              <a:gd name="adj1" fmla="val 37500"/>
              <a:gd name="adj2" fmla="val 140000"/>
            </a:avLst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327" name="AutoShape 23">
            <a:extLst>
              <a:ext uri="{FF2B5EF4-FFF2-40B4-BE49-F238E27FC236}">
                <a16:creationId xmlns:a16="http://schemas.microsoft.com/office/drawing/2014/main" id="{2F958EE7-6A90-45B9-9891-7B49C01CC9F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19550" y="4057650"/>
            <a:ext cx="609600" cy="571500"/>
          </a:xfrm>
          <a:prstGeom prst="curvedConnector4">
            <a:avLst>
              <a:gd name="adj1" fmla="val 37500"/>
              <a:gd name="adj2" fmla="val 140000"/>
            </a:avLst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328" name="AutoShape 24">
            <a:extLst>
              <a:ext uri="{FF2B5EF4-FFF2-40B4-BE49-F238E27FC236}">
                <a16:creationId xmlns:a16="http://schemas.microsoft.com/office/drawing/2014/main" id="{504D06CE-831D-4AA3-B0BE-8B20E240129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933950" y="4819650"/>
            <a:ext cx="609600" cy="571500"/>
          </a:xfrm>
          <a:prstGeom prst="curvedConnector4">
            <a:avLst>
              <a:gd name="adj1" fmla="val 37500"/>
              <a:gd name="adj2" fmla="val 140000"/>
            </a:avLst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329" name="AutoShape 25">
            <a:extLst>
              <a:ext uri="{FF2B5EF4-FFF2-40B4-BE49-F238E27FC236}">
                <a16:creationId xmlns:a16="http://schemas.microsoft.com/office/drawing/2014/main" id="{CC6C19B8-027B-4836-89FF-2C351BFCB1A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48350" y="5581650"/>
            <a:ext cx="609600" cy="571500"/>
          </a:xfrm>
          <a:prstGeom prst="curvedConnector4">
            <a:avLst>
              <a:gd name="adj1" fmla="val 37500"/>
              <a:gd name="adj2" fmla="val 140000"/>
            </a:avLst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6330" name="Text Box 26">
            <a:extLst>
              <a:ext uri="{FF2B5EF4-FFF2-40B4-BE49-F238E27FC236}">
                <a16:creationId xmlns:a16="http://schemas.microsoft.com/office/drawing/2014/main" id="{EF2B8775-4BCC-4C61-A35E-245EF7388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6021388"/>
            <a:ext cx="12467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>
                <a:latin typeface="Franklin Gothic Book" panose="020B0503020102020204" pitchFamily="34" charset="0"/>
              </a:rPr>
              <a:t>Source: Moody's</a:t>
            </a:r>
          </a:p>
        </p:txBody>
      </p:sp>
      <p:sp>
        <p:nvSpPr>
          <p:cNvPr id="226331" name="Text Box 27">
            <a:extLst>
              <a:ext uri="{FF2B5EF4-FFF2-40B4-BE49-F238E27FC236}">
                <a16:creationId xmlns:a16="http://schemas.microsoft.com/office/drawing/2014/main" id="{CBCCA2D7-79F1-437E-9008-F7344E95B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59362"/>
            <a:ext cx="21570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Franklin Gothic Book" panose="020B0503020102020204" pitchFamily="34" charset="0"/>
              </a:rPr>
              <a:t>Triggers work here</a:t>
            </a:r>
          </a:p>
        </p:txBody>
      </p:sp>
      <p:sp>
        <p:nvSpPr>
          <p:cNvPr id="226333" name="Line 29">
            <a:extLst>
              <a:ext uri="{FF2B5EF4-FFF2-40B4-BE49-F238E27FC236}">
                <a16:creationId xmlns:a16="http://schemas.microsoft.com/office/drawing/2014/main" id="{752165A1-6394-4DE2-9BA1-39D0B7ED8A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1300" y="5073650"/>
            <a:ext cx="1828800" cy="1841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5" grpId="0" animBg="1"/>
      <p:bldP spid="226316" grpId="0" animBg="1"/>
      <p:bldP spid="226317" grpId="0" animBg="1"/>
      <p:bldP spid="226318" grpId="0" animBg="1"/>
      <p:bldP spid="226319" grpId="0" animBg="1"/>
      <p:bldP spid="226320" grpId="0" animBg="1"/>
      <p:bldP spid="2263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Mortgage Loans &amp; MBS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213E3AF-0A8B-406B-96C3-47B0E0296DA1}" type="slidenum">
              <a:rPr lang="en-US" sz="1200" smtClean="0"/>
              <a:pPr/>
              <a:t>38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075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Mortgage Loan Basics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Traditional loan is 30-year, fixed rate, fully amortizing, payable monthly, and </a:t>
            </a:r>
            <a:r>
              <a:rPr lang="en-US" sz="2400" dirty="0" err="1"/>
              <a:t>prepayable</a:t>
            </a:r>
            <a:r>
              <a:rPr lang="en-US" sz="2400" dirty="0"/>
              <a:t> at any time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Variations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15-year, 20-year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adjustable interest rate (ARMs)</a:t>
            </a:r>
          </a:p>
          <a:p>
            <a:pPr lvl="2">
              <a:spcBef>
                <a:spcPts val="1200"/>
              </a:spcBef>
            </a:pPr>
            <a:r>
              <a:rPr lang="en-US" sz="1800" dirty="0"/>
              <a:t>index</a:t>
            </a:r>
          </a:p>
          <a:p>
            <a:pPr lvl="2">
              <a:spcBef>
                <a:spcPts val="1200"/>
              </a:spcBef>
            </a:pPr>
            <a:r>
              <a:rPr lang="en-US" sz="1800" dirty="0"/>
              <a:t>caps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hybrid (fixed/adjustable)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Affordability features: interest only, negative am., 40-year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Specialty mortgage products: alt-A, sub-prime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A63FD04-C8E9-4212-99D4-DE2C52E156A1}" type="slidenum">
              <a:rPr lang="en-US" sz="1200" smtClean="0"/>
              <a:pPr/>
              <a:t>39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16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Finance &amp; Securitization History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600 BCE: </a:t>
            </a:r>
            <a:r>
              <a:rPr lang="en-US" sz="2800" dirty="0">
                <a:hlinkClick r:id="rId2"/>
              </a:rPr>
              <a:t>coins</a:t>
            </a:r>
            <a:endParaRPr lang="en-US" sz="2800" dirty="0"/>
          </a:p>
          <a:p>
            <a:r>
              <a:rPr lang="en-US" sz="2800" dirty="0"/>
              <a:t>9</a:t>
            </a:r>
            <a:r>
              <a:rPr lang="en-US" sz="2800" baseline="30000" dirty="0"/>
              <a:t>th</a:t>
            </a:r>
            <a:r>
              <a:rPr lang="en-US" sz="2800" dirty="0"/>
              <a:t> Century China: </a:t>
            </a:r>
            <a:r>
              <a:rPr lang="en-US" sz="2800" dirty="0">
                <a:hlinkClick r:id="rId3"/>
              </a:rPr>
              <a:t>paper money</a:t>
            </a:r>
            <a:endParaRPr lang="en-US" sz="2800" dirty="0"/>
          </a:p>
          <a:p>
            <a:r>
              <a:rPr lang="en-US" sz="2800" dirty="0"/>
              <a:t>1661 Stockholm: fractional reserve banking</a:t>
            </a:r>
          </a:p>
          <a:p>
            <a:r>
              <a:rPr lang="en-US" sz="2800" dirty="0"/>
              <a:t>17</a:t>
            </a:r>
            <a:r>
              <a:rPr lang="en-US" sz="2800" baseline="30000" dirty="0"/>
              <a:t>th</a:t>
            </a:r>
            <a:r>
              <a:rPr lang="en-US" sz="2800" dirty="0"/>
              <a:t> Century Europe: </a:t>
            </a:r>
            <a:r>
              <a:rPr lang="en-US" sz="2800" dirty="0">
                <a:hlinkClick r:id="rId4"/>
              </a:rPr>
              <a:t>limited liability corporation</a:t>
            </a:r>
            <a:endParaRPr lang="en-US" sz="2800" dirty="0"/>
          </a:p>
          <a:p>
            <a:r>
              <a:rPr lang="en-US" sz="2800" dirty="0"/>
              <a:t>1666: Great Fire of London</a:t>
            </a:r>
          </a:p>
          <a:p>
            <a:r>
              <a:rPr lang="en-US" sz="2800" dirty="0"/>
              <a:t>1688: </a:t>
            </a:r>
            <a:r>
              <a:rPr lang="en-US" sz="2800" dirty="0">
                <a:hlinkClick r:id="rId5"/>
              </a:rPr>
              <a:t>Lloyds Coffee House</a:t>
            </a:r>
            <a:endParaRPr lang="en-US" sz="2800" dirty="0"/>
          </a:p>
          <a:p>
            <a:r>
              <a:rPr lang="en-US" sz="2800" dirty="0"/>
              <a:t>1694: </a:t>
            </a:r>
            <a:r>
              <a:rPr lang="en-US" sz="2800" dirty="0">
                <a:hlinkClick r:id="rId6"/>
              </a:rPr>
              <a:t>Bank of England</a:t>
            </a:r>
            <a:endParaRPr lang="en-US" sz="2800" dirty="0"/>
          </a:p>
          <a:p>
            <a:r>
              <a:rPr lang="en-US" sz="2800" dirty="0"/>
              <a:t>1776: Adam Smith’s “</a:t>
            </a:r>
            <a:r>
              <a:rPr lang="en-US" sz="2800" dirty="0">
                <a:hlinkClick r:id="rId7"/>
              </a:rPr>
              <a:t>Wealth of Nations</a:t>
            </a:r>
            <a:r>
              <a:rPr lang="en-US" sz="2800" dirty="0"/>
              <a:t>”</a:t>
            </a:r>
          </a:p>
          <a:p>
            <a:r>
              <a:rPr lang="en-US" sz="2800" dirty="0"/>
              <a:t>1884: Comprehensive banking law in England</a:t>
            </a:r>
          </a:p>
          <a:p>
            <a:r>
              <a:rPr lang="en-US" sz="2800" dirty="0"/>
              <a:t>1914: World War I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EFE1BB-D4CA-4514-A34C-9463E14423F1}" type="slidenum">
              <a:rPr lang="en-US" sz="1200" smtClean="0">
                <a:latin typeface="Franklin Gothic Book" panose="020B0503020102020204" pitchFamily="34" charset="0"/>
              </a:rPr>
              <a:pPr/>
              <a:t>4</a:t>
            </a:fld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Refinancing: A Valuable Option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Fixed rate loans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When interest rates fall, a borrower can refinance his or her loan at a lower interest rate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When interest rates rise, a borrower has the benefit of having locked-in a lower rate in the past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Floating rate loans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When hybrid loan resets borrower can refinance to new hybrid or to fixed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When interest rates fall, a borrower has the ability to "permanently" lock-in the benefit of the low rates by refinancing into a fixed rate loan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31F640-2CF4-4CA4-856E-2AFAED1EC435}" type="slidenum">
              <a:rPr lang="en-US" sz="1200" smtClean="0"/>
              <a:pPr/>
              <a:t>40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75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Mortgage Loan = A Bond minus an Option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Bond portion: obligation to pay principal and interest in monthly installments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Option portion: opportunity to "call" (purchase) the bond at a price of par, at any time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Lender is long the bond and short the option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Borrower is short the bond and long the option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Jargon: Mortgage loan contains an embedded short option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Value of a mortgage loan is the value of the bond minus the value of the option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Valuing the option is hard to do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92B3FA5-578F-4981-8F5F-8C0AA4CABF00}" type="slidenum">
              <a:rPr lang="en-US" sz="1200" smtClean="0"/>
              <a:pPr/>
              <a:t>41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395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Basic MBS Cash Flow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8DA1C66-7B0E-46A3-8955-8018E8BBDDC5}" type="slidenum">
              <a:rPr lang="en-US" sz="1200" smtClean="0"/>
              <a:pPr/>
              <a:t>42</a:t>
            </a:fld>
            <a:endParaRPr lang="en-US" sz="1200"/>
          </a:p>
        </p:txBody>
      </p:sp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609600" y="1447800"/>
            <a:ext cx="36576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4538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buClr>
                <a:schemeClr val="accent2"/>
              </a:buClr>
            </a:pPr>
            <a:r>
              <a:rPr lang="en-US" sz="2200" dirty="0">
                <a:latin typeface="Franklin Gothic Book" panose="020B0503020102020204" pitchFamily="34" charset="0"/>
              </a:rPr>
              <a:t>Homeowners make monthly payments of principal and interest at the mortgage rate.</a:t>
            </a:r>
          </a:p>
          <a:p>
            <a:pPr marL="0" indent="0">
              <a:spcBef>
                <a:spcPct val="50000"/>
              </a:spcBef>
              <a:buClr>
                <a:schemeClr val="accent2"/>
              </a:buClr>
            </a:pPr>
            <a:r>
              <a:rPr lang="en-US" sz="2200" dirty="0">
                <a:latin typeface="Franklin Gothic Book" panose="020B0503020102020204" pitchFamily="34" charset="0"/>
              </a:rPr>
              <a:t>The servicer retains a portion of the interest component of each monthly payment as the "servicing fee."</a:t>
            </a:r>
          </a:p>
          <a:p>
            <a:pPr marL="0" indent="0">
              <a:spcBef>
                <a:spcPct val="50000"/>
              </a:spcBef>
              <a:buClr>
                <a:schemeClr val="accent2"/>
              </a:buClr>
            </a:pPr>
            <a:r>
              <a:rPr lang="en-US" sz="2200" dirty="0">
                <a:latin typeface="Franklin Gothic Book" panose="020B0503020102020204" pitchFamily="34" charset="0"/>
              </a:rPr>
              <a:t>The pass-through rate is the mortgage rate net of the servicing fee rate.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blackWhite">
          <a:xfrm>
            <a:off x="5065713" y="1443038"/>
            <a:ext cx="2743200" cy="615950"/>
          </a:xfrm>
          <a:prstGeom prst="rect">
            <a:avLst/>
          </a:prstGeom>
          <a:solidFill>
            <a:srgbClr val="80008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defTabSz="457200">
              <a:buFont typeface="Wingdings" pitchFamily="2" charset="2"/>
              <a:buNone/>
            </a:pPr>
            <a:r>
              <a:rPr lang="en-US" sz="2800" b="1">
                <a:solidFill>
                  <a:schemeClr val="bg1"/>
                </a:solidFill>
              </a:rPr>
              <a:t>Homeowners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blackWhite">
          <a:xfrm>
            <a:off x="5064125" y="3384550"/>
            <a:ext cx="2743200" cy="615950"/>
          </a:xfrm>
          <a:prstGeom prst="rect">
            <a:avLst/>
          </a:prstGeom>
          <a:solidFill>
            <a:srgbClr val="9933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defTabSz="457200">
              <a:buFont typeface="Wingdings" pitchFamily="2" charset="2"/>
              <a:buNone/>
            </a:pPr>
            <a:r>
              <a:rPr lang="en-US" sz="2800" b="1">
                <a:solidFill>
                  <a:schemeClr val="bg1"/>
                </a:solidFill>
              </a:rPr>
              <a:t>Servicer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blackWhite">
          <a:xfrm>
            <a:off x="5065713" y="5326063"/>
            <a:ext cx="2743200" cy="615950"/>
          </a:xfrm>
          <a:prstGeom prst="rect">
            <a:avLst/>
          </a:prstGeom>
          <a:solidFill>
            <a:srgbClr val="3366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defTabSz="457200">
              <a:buFont typeface="Wingdings" pitchFamily="2" charset="2"/>
              <a:buNone/>
            </a:pPr>
            <a:r>
              <a:rPr lang="en-US" sz="2800" b="1">
                <a:solidFill>
                  <a:schemeClr val="bg1"/>
                </a:solidFill>
              </a:rPr>
              <a:t>Investors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">
          <a:xfrm>
            <a:off x="6270625" y="4192588"/>
            <a:ext cx="331788" cy="939800"/>
          </a:xfrm>
          <a:prstGeom prst="downArrow">
            <a:avLst>
              <a:gd name="adj1" fmla="val 50000"/>
              <a:gd name="adj2" fmla="val 70813"/>
            </a:avLst>
          </a:prstGeom>
          <a:solidFill>
            <a:srgbClr val="FF990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">
          <a:xfrm>
            <a:off x="6270625" y="2251075"/>
            <a:ext cx="331788" cy="939800"/>
          </a:xfrm>
          <a:prstGeom prst="downArrow">
            <a:avLst>
              <a:gd name="adj1" fmla="val 50000"/>
              <a:gd name="adj2" fmla="val 70813"/>
            </a:avLst>
          </a:prstGeom>
          <a:solidFill>
            <a:srgbClr val="FF9900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black">
          <a:xfrm>
            <a:off x="6638925" y="2224088"/>
            <a:ext cx="19478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40000"/>
              </a:spcAft>
              <a:buFont typeface="Wingdings" pitchFamily="2" charset="2"/>
              <a:buNone/>
            </a:pPr>
            <a:r>
              <a:rPr lang="en-US" dirty="0">
                <a:latin typeface="Franklin Gothic Book" panose="020B0503020102020204" pitchFamily="34" charset="0"/>
              </a:rPr>
              <a:t>Monthly P&amp;I at the mortgage rate (e.g. 6.5%)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black">
          <a:xfrm>
            <a:off x="6692900" y="4132263"/>
            <a:ext cx="210661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40000"/>
              </a:spcAft>
              <a:buFont typeface="Wingdings" pitchFamily="2" charset="2"/>
              <a:buNone/>
            </a:pPr>
            <a:r>
              <a:rPr lang="en-US" dirty="0">
                <a:latin typeface="Franklin Gothic Book" panose="020B0503020102020204" pitchFamily="34" charset="0"/>
              </a:rPr>
              <a:t>Monthly P&amp;I at the pass-through rate (e.g. 6.0%)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black">
          <a:xfrm>
            <a:off x="5680075" y="2287588"/>
            <a:ext cx="52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4572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  <a:buFont typeface="Wingdings" pitchFamily="2" charset="2"/>
              <a:buNone/>
            </a:pPr>
            <a:r>
              <a:rPr lang="en-US" sz="4800" b="1" dirty="0"/>
              <a:t>$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black">
          <a:xfrm>
            <a:off x="5678488" y="4202113"/>
            <a:ext cx="52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4572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  <a:buFont typeface="Wingdings" pitchFamily="2" charset="2"/>
              <a:buNone/>
            </a:pPr>
            <a:r>
              <a:rPr lang="en-US" sz="4800" b="1" dirty="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30684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6" grpId="0" animBg="1" autoUpdateAnimBg="0"/>
      <p:bldP spid="7" grpId="0" animBg="1" autoUpdateAnimBg="0"/>
      <p:bldP spid="8" grpId="0" animBg="1" autoUpdateAnimBg="0"/>
      <p:bldP spid="9" grpId="0" animBg="1"/>
      <p:bldP spid="10" grpId="0" animBg="1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Structure: Prepayments (1)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6AF2FF-276E-4FA0-83FF-D747F60FFA0B}" type="slidenum">
              <a:rPr lang="en-US" sz="1200" smtClean="0"/>
              <a:pPr/>
              <a:t>43</a:t>
            </a:fld>
            <a:endParaRPr lang="en-US" sz="1200"/>
          </a:p>
        </p:txBody>
      </p:sp>
      <p:graphicFrame>
        <p:nvGraphicFramePr>
          <p:cNvPr id="38916" name="Object 2"/>
          <p:cNvGraphicFramePr>
            <a:graphicFrameLocks noChangeAspect="1"/>
          </p:cNvGraphicFramePr>
          <p:nvPr/>
        </p:nvGraphicFramePr>
        <p:xfrm>
          <a:off x="304800" y="1804988"/>
          <a:ext cx="8429625" cy="439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4" name="Chart" r:id="rId3" imgW="8458327" imgH="4410175" progId="MSGraph.Chart.8">
                  <p:embed/>
                </p:oleObj>
              </mc:Choice>
              <mc:Fallback>
                <p:oleObj name="Chart" r:id="rId3" imgW="8458327" imgH="4410175" progId="MSGraph.Chart.8">
                  <p:embed/>
                  <p:pic>
                    <p:nvPicPr>
                      <p:cNvPr id="389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04988"/>
                        <a:ext cx="8429625" cy="439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33400" y="1270000"/>
            <a:ext cx="792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Principal and Interest Cash Flows, 30 Year, 7% Mortgage Loan</a:t>
            </a:r>
          </a:p>
        </p:txBody>
      </p:sp>
    </p:spTree>
    <p:extLst>
      <p:ext uri="{BB962C8B-B14F-4D97-AF65-F5344CB8AC3E}">
        <p14:creationId xmlns:p14="http://schemas.microsoft.com/office/powerpoint/2010/main" val="50799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8916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Structure: Prepayments (2)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5613E20-8D4D-40F9-A858-8CA028A183B7}" type="slidenum">
              <a:rPr lang="en-US" sz="1200" smtClean="0"/>
              <a:pPr/>
              <a:t>44</a:t>
            </a:fld>
            <a:endParaRPr lang="en-US" sz="1200" dirty="0"/>
          </a:p>
        </p:txBody>
      </p:sp>
      <p:graphicFrame>
        <p:nvGraphicFramePr>
          <p:cNvPr id="39940" name="Object 2"/>
          <p:cNvGraphicFramePr>
            <a:graphicFrameLocks noChangeAspect="1"/>
          </p:cNvGraphicFramePr>
          <p:nvPr/>
        </p:nvGraphicFramePr>
        <p:xfrm>
          <a:off x="304800" y="1804988"/>
          <a:ext cx="8429625" cy="439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8" name="Chart" r:id="rId3" imgW="8458327" imgH="4410175" progId="MSGraph.Chart.8">
                  <p:embed/>
                </p:oleObj>
              </mc:Choice>
              <mc:Fallback>
                <p:oleObj name="Chart" r:id="rId3" imgW="8458327" imgH="4410175" progId="MSGraph.Chart.8">
                  <p:embed/>
                  <p:pic>
                    <p:nvPicPr>
                      <p:cNvPr id="3994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04988"/>
                        <a:ext cx="8429625" cy="439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533400" y="1270000"/>
            <a:ext cx="708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Principal Cash Flows, 30 Year, 7% Mortgage Loan</a:t>
            </a:r>
          </a:p>
        </p:txBody>
      </p:sp>
    </p:spTree>
    <p:extLst>
      <p:ext uri="{BB962C8B-B14F-4D97-AF65-F5344CB8AC3E}">
        <p14:creationId xmlns:p14="http://schemas.microsoft.com/office/powerpoint/2010/main" val="287643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9940" grpId="0"/>
      <p:bldP spid="3994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Structure: Prepayments (3)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195EE9C-2231-4568-87A3-CCF909994177}" type="slidenum">
              <a:rPr lang="en-US" sz="1200" smtClean="0"/>
              <a:pPr/>
              <a:t>45</a:t>
            </a:fld>
            <a:endParaRPr lang="en-US" sz="1200" dirty="0"/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533400" y="1270000"/>
            <a:ext cx="708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Principal Cash Flows, 30 Year, 7% Mortgage Loan</a:t>
            </a:r>
          </a:p>
        </p:txBody>
      </p:sp>
      <p:graphicFrame>
        <p:nvGraphicFramePr>
          <p:cNvPr id="40965" name="Object 1"/>
          <p:cNvGraphicFramePr>
            <a:graphicFrameLocks noChangeAspect="1"/>
          </p:cNvGraphicFramePr>
          <p:nvPr/>
        </p:nvGraphicFramePr>
        <p:xfrm>
          <a:off x="838200" y="1752600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2" name="Chart" r:id="rId3" imgW="3752718" imgH="1838248" progId="MSGraph.Chart.8">
                  <p:embed/>
                </p:oleObj>
              </mc:Choice>
              <mc:Fallback>
                <p:oleObj name="Chart" r:id="rId3" imgW="3752718" imgH="1838248" progId="MSGraph.Chart.8">
                  <p:embed/>
                  <p:pic>
                    <p:nvPicPr>
                      <p:cNvPr id="4096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8"/>
          <p:cNvGraphicFramePr>
            <a:graphicFrameLocks noChangeAspect="1"/>
          </p:cNvGraphicFramePr>
          <p:nvPr/>
        </p:nvGraphicFramePr>
        <p:xfrm>
          <a:off x="4838700" y="3768725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3" name="Chart" r:id="rId5" imgW="3752718" imgH="1838248" progId="MSGraph.Chart.8">
                  <p:embed/>
                </p:oleObj>
              </mc:Choice>
              <mc:Fallback>
                <p:oleObj name="Chart" r:id="rId5" imgW="3752718" imgH="1838248" progId="MSGraph.Chart.8">
                  <p:embed/>
                  <p:pic>
                    <p:nvPicPr>
                      <p:cNvPr id="4096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3768725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9"/>
          <p:cNvGraphicFramePr>
            <a:graphicFrameLocks noChangeAspect="1"/>
          </p:cNvGraphicFramePr>
          <p:nvPr/>
        </p:nvGraphicFramePr>
        <p:xfrm>
          <a:off x="838200" y="3768725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4" name="Chart" r:id="rId7" imgW="3752718" imgH="1838248" progId="MSGraph.Chart.8">
                  <p:embed/>
                </p:oleObj>
              </mc:Choice>
              <mc:Fallback>
                <p:oleObj name="Chart" r:id="rId7" imgW="3752718" imgH="1838248" progId="MSGraph.Chart.8">
                  <p:embed/>
                  <p:pic>
                    <p:nvPicPr>
                      <p:cNvPr id="4096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68725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10"/>
          <p:cNvGraphicFramePr>
            <a:graphicFrameLocks noChangeAspect="1"/>
          </p:cNvGraphicFramePr>
          <p:nvPr/>
        </p:nvGraphicFramePr>
        <p:xfrm>
          <a:off x="4838700" y="1752600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5" name="Chart" r:id="rId9" imgW="3752718" imgH="1838248" progId="MSGraph.Chart.8">
                  <p:embed/>
                </p:oleObj>
              </mc:Choice>
              <mc:Fallback>
                <p:oleObj name="Chart" r:id="rId9" imgW="3752718" imgH="1838248" progId="MSGraph.Chart.8">
                  <p:embed/>
                  <p:pic>
                    <p:nvPicPr>
                      <p:cNvPr id="4096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1752600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160838" y="5715000"/>
            <a:ext cx="915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/>
              <a:t>Time</a:t>
            </a:r>
            <a:r>
              <a:rPr lang="en-US" sz="1800" dirty="0">
                <a:sym typeface="Symbol" pitchFamily="18" charset="2"/>
              </a:rPr>
              <a:t></a:t>
            </a:r>
            <a:endParaRPr lang="en-US" sz="18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 rot="-5400000">
            <a:off x="-13494" y="3412332"/>
            <a:ext cx="1095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/>
              <a:t>Money</a:t>
            </a:r>
            <a:r>
              <a:rPr lang="en-US" sz="1800" dirty="0">
                <a:sym typeface="Symbol" pitchFamily="18" charset="2"/>
              </a:rPr>
              <a:t>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234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OleChart spid="40965" grpId="0"/>
      <p:bldOleChart spid="40966" grpId="0"/>
      <p:bldOleChart spid="40967" grpId="0"/>
      <p:bldOleChart spid="40968" grpId="0"/>
      <p:bldP spid="14" grpId="0" autoUpdateAnimBg="0"/>
      <p:bldP spid="1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Structure: Prepayments (4)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F7D03-386D-4CC0-BB3B-2A6A78AEAC6E}" type="slidenum">
              <a:rPr lang="en-US" sz="1200" smtClean="0"/>
              <a:pPr/>
              <a:t>46</a:t>
            </a:fld>
            <a:endParaRPr lang="en-US" sz="1200" dirty="0"/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533400" y="1270000"/>
            <a:ext cx="708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Principal Cash Flows, 30 Year, 7% Mortgage Loan</a:t>
            </a:r>
          </a:p>
        </p:txBody>
      </p:sp>
      <p:graphicFrame>
        <p:nvGraphicFramePr>
          <p:cNvPr id="41989" name="Object 1"/>
          <p:cNvGraphicFramePr>
            <a:graphicFrameLocks noChangeAspect="1"/>
          </p:cNvGraphicFramePr>
          <p:nvPr/>
        </p:nvGraphicFramePr>
        <p:xfrm>
          <a:off x="838200" y="1752600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6" name="Chart" r:id="rId3" imgW="3752718" imgH="1838248" progId="MSGraph.Chart.8">
                  <p:embed/>
                </p:oleObj>
              </mc:Choice>
              <mc:Fallback>
                <p:oleObj name="Chart" r:id="rId3" imgW="3752718" imgH="1838248" progId="MSGraph.Chart.8">
                  <p:embed/>
                  <p:pic>
                    <p:nvPicPr>
                      <p:cNvPr id="4198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8"/>
          <p:cNvGraphicFramePr>
            <a:graphicFrameLocks noChangeAspect="1"/>
          </p:cNvGraphicFramePr>
          <p:nvPr/>
        </p:nvGraphicFramePr>
        <p:xfrm>
          <a:off x="4838700" y="3768725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7" name="Chart" r:id="rId5" imgW="3752718" imgH="1838248" progId="MSGraph.Chart.8">
                  <p:embed/>
                </p:oleObj>
              </mc:Choice>
              <mc:Fallback>
                <p:oleObj name="Chart" r:id="rId5" imgW="3752718" imgH="1838248" progId="MSGraph.Chart.8">
                  <p:embed/>
                  <p:pic>
                    <p:nvPicPr>
                      <p:cNvPr id="4199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3768725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9"/>
          <p:cNvGraphicFramePr>
            <a:graphicFrameLocks noChangeAspect="1"/>
          </p:cNvGraphicFramePr>
          <p:nvPr/>
        </p:nvGraphicFramePr>
        <p:xfrm>
          <a:off x="838200" y="3768725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8" name="Chart" r:id="rId7" imgW="3752718" imgH="1838248" progId="MSGraph.Chart.8">
                  <p:embed/>
                </p:oleObj>
              </mc:Choice>
              <mc:Fallback>
                <p:oleObj name="Chart" r:id="rId7" imgW="3752718" imgH="1838248" progId="MSGraph.Chart.8">
                  <p:embed/>
                  <p:pic>
                    <p:nvPicPr>
                      <p:cNvPr id="4199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68725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10"/>
          <p:cNvGraphicFramePr>
            <a:graphicFrameLocks noChangeAspect="1"/>
          </p:cNvGraphicFramePr>
          <p:nvPr/>
        </p:nvGraphicFramePr>
        <p:xfrm>
          <a:off x="4838700" y="1752600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9" name="Chart" r:id="rId9" imgW="3752718" imgH="1838248" progId="MSGraph.Chart.8">
                  <p:embed/>
                </p:oleObj>
              </mc:Choice>
              <mc:Fallback>
                <p:oleObj name="Chart" r:id="rId9" imgW="3752718" imgH="1838248" progId="MSGraph.Chart.8">
                  <p:embed/>
                  <p:pic>
                    <p:nvPicPr>
                      <p:cNvPr id="4199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1752600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160838" y="5715000"/>
            <a:ext cx="915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/>
              <a:t>Time</a:t>
            </a:r>
            <a:r>
              <a:rPr lang="en-US" sz="1800" dirty="0">
                <a:sym typeface="Symbol" pitchFamily="18" charset="2"/>
              </a:rPr>
              <a:t></a:t>
            </a:r>
            <a:endParaRPr lang="en-US" sz="18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 rot="-5400000">
            <a:off x="-13494" y="3412332"/>
            <a:ext cx="1095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/>
              <a:t>Money</a:t>
            </a:r>
            <a:r>
              <a:rPr lang="en-US" sz="1800" dirty="0">
                <a:sym typeface="Symbol" pitchFamily="18" charset="2"/>
              </a:rPr>
              <a:t>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863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OleChart spid="41989" grpId="0"/>
      <p:bldOleChart spid="41990" grpId="0"/>
      <p:bldOleChart spid="41991" grpId="0"/>
      <p:bldOleChart spid="41992" grpId="0"/>
      <p:bldP spid="14" grpId="0" autoUpdateAnimBg="0"/>
      <p:bldP spid="15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Structure: Prepayments (5)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981017-EA36-49CD-BAA6-9F214F842538}" type="slidenum">
              <a:rPr lang="en-US" sz="1200" smtClean="0"/>
              <a:pPr/>
              <a:t>47</a:t>
            </a:fld>
            <a:endParaRPr lang="en-US" sz="1200"/>
          </a:p>
        </p:txBody>
      </p:sp>
      <p:graphicFrame>
        <p:nvGraphicFramePr>
          <p:cNvPr id="43012" name="Object 2"/>
          <p:cNvGraphicFramePr>
            <a:graphicFrameLocks noChangeAspect="1"/>
          </p:cNvGraphicFramePr>
          <p:nvPr/>
        </p:nvGraphicFramePr>
        <p:xfrm>
          <a:off x="304800" y="1804988"/>
          <a:ext cx="8429625" cy="439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0" name="Chart" r:id="rId3" imgW="8458327" imgH="4410175" progId="MSGraph.Chart.8">
                  <p:embed/>
                </p:oleObj>
              </mc:Choice>
              <mc:Fallback>
                <p:oleObj name="Chart" r:id="rId3" imgW="8458327" imgH="4410175" progId="MSGraph.Chart.8">
                  <p:embed/>
                  <p:pic>
                    <p:nvPicPr>
                      <p:cNvPr id="430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04988"/>
                        <a:ext cx="8429625" cy="439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Box 3"/>
          <p:cNvSpPr txBox="1">
            <a:spLocks noChangeArrowheads="1"/>
          </p:cNvSpPr>
          <p:nvPr/>
        </p:nvSpPr>
        <p:spPr bwMode="auto">
          <a:xfrm>
            <a:off x="533400" y="1270000"/>
            <a:ext cx="708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Interest Cash Flows, 30 Year, 7% Mortgage Loan</a:t>
            </a:r>
          </a:p>
        </p:txBody>
      </p:sp>
    </p:spTree>
    <p:extLst>
      <p:ext uri="{BB962C8B-B14F-4D97-AF65-F5344CB8AC3E}">
        <p14:creationId xmlns:p14="http://schemas.microsoft.com/office/powerpoint/2010/main" val="247688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3012" grpId="0"/>
      <p:bldP spid="430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Structure: Prepayments (6)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6674069-FC24-4F2C-B878-E79B13ECEFAC}" type="slidenum">
              <a:rPr lang="en-US" sz="1200" smtClean="0"/>
              <a:pPr/>
              <a:t>48</a:t>
            </a:fld>
            <a:endParaRPr lang="en-US" sz="1200" dirty="0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533400" y="1270000"/>
            <a:ext cx="708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Interest Cash Flows, 30 Year, 7% Mortgage Loan</a:t>
            </a:r>
          </a:p>
        </p:txBody>
      </p:sp>
      <p:graphicFrame>
        <p:nvGraphicFramePr>
          <p:cNvPr id="44037" name="Object 1"/>
          <p:cNvGraphicFramePr>
            <a:graphicFrameLocks noChangeAspect="1"/>
          </p:cNvGraphicFramePr>
          <p:nvPr/>
        </p:nvGraphicFramePr>
        <p:xfrm>
          <a:off x="838200" y="1752600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4" name="Chart" r:id="rId3" imgW="3752718" imgH="1838248" progId="MSGraph.Chart.8">
                  <p:embed/>
                </p:oleObj>
              </mc:Choice>
              <mc:Fallback>
                <p:oleObj name="Chart" r:id="rId3" imgW="3752718" imgH="1838248" progId="MSGraph.Chart.8">
                  <p:embed/>
                  <p:pic>
                    <p:nvPicPr>
                      <p:cNvPr id="4403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8"/>
          <p:cNvGraphicFramePr>
            <a:graphicFrameLocks noChangeAspect="1"/>
          </p:cNvGraphicFramePr>
          <p:nvPr/>
        </p:nvGraphicFramePr>
        <p:xfrm>
          <a:off x="4838700" y="3768725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5" name="Chart" r:id="rId5" imgW="3752718" imgH="1838248" progId="MSGraph.Chart.8">
                  <p:embed/>
                </p:oleObj>
              </mc:Choice>
              <mc:Fallback>
                <p:oleObj name="Chart" r:id="rId5" imgW="3752718" imgH="1838248" progId="MSGraph.Chart.8">
                  <p:embed/>
                  <p:pic>
                    <p:nvPicPr>
                      <p:cNvPr id="4403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3768725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9"/>
          <p:cNvGraphicFramePr>
            <a:graphicFrameLocks noChangeAspect="1"/>
          </p:cNvGraphicFramePr>
          <p:nvPr/>
        </p:nvGraphicFramePr>
        <p:xfrm>
          <a:off x="838200" y="3768725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6" name="Chart" r:id="rId7" imgW="3752718" imgH="1838248" progId="MSGraph.Chart.8">
                  <p:embed/>
                </p:oleObj>
              </mc:Choice>
              <mc:Fallback>
                <p:oleObj name="Chart" r:id="rId7" imgW="3752718" imgH="1838248" progId="MSGraph.Chart.8">
                  <p:embed/>
                  <p:pic>
                    <p:nvPicPr>
                      <p:cNvPr id="4403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68725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10"/>
          <p:cNvGraphicFramePr>
            <a:graphicFrameLocks noChangeAspect="1"/>
          </p:cNvGraphicFramePr>
          <p:nvPr/>
        </p:nvGraphicFramePr>
        <p:xfrm>
          <a:off x="4838700" y="1752600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7" name="Chart" r:id="rId9" imgW="3752718" imgH="1838248" progId="MSGraph.Chart.8">
                  <p:embed/>
                </p:oleObj>
              </mc:Choice>
              <mc:Fallback>
                <p:oleObj name="Chart" r:id="rId9" imgW="3752718" imgH="1838248" progId="MSGraph.Chart.8">
                  <p:embed/>
                  <p:pic>
                    <p:nvPicPr>
                      <p:cNvPr id="4404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1752600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160838" y="5715000"/>
            <a:ext cx="915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/>
              <a:t>Time</a:t>
            </a:r>
            <a:r>
              <a:rPr lang="en-US" sz="1800" dirty="0">
                <a:sym typeface="Symbol" pitchFamily="18" charset="2"/>
              </a:rPr>
              <a:t></a:t>
            </a:r>
            <a:endParaRPr lang="en-US" sz="18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 rot="-5400000">
            <a:off x="-13494" y="3412332"/>
            <a:ext cx="1095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Money</a:t>
            </a:r>
            <a:r>
              <a:rPr lang="en-US" sz="1800">
                <a:sym typeface="Symbol" pitchFamily="18" charset="2"/>
              </a:rPr>
              <a:t>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6592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OleChart spid="44037" grpId="0"/>
      <p:bldOleChart spid="44038" grpId="0"/>
      <p:bldOleChart spid="44039" grpId="0"/>
      <p:bldOleChart spid="44040" grpId="0"/>
      <p:bldP spid="14" grpId="0" autoUpdateAnimBg="0"/>
      <p:bldP spid="1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Structure: Prepayments (7)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560113-4F45-410E-8E1B-E3D79F20F241}" type="slidenum">
              <a:rPr lang="en-US" sz="1200" smtClean="0"/>
              <a:pPr/>
              <a:t>49</a:t>
            </a:fld>
            <a:endParaRPr lang="en-US" sz="1200" dirty="0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533400" y="1270000"/>
            <a:ext cx="708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Slicing Principal Cash Flows over Time: Building a CMO</a:t>
            </a:r>
          </a:p>
        </p:txBody>
      </p:sp>
      <p:graphicFrame>
        <p:nvGraphicFramePr>
          <p:cNvPr id="45061" name="Object 1"/>
          <p:cNvGraphicFramePr>
            <a:graphicFrameLocks noChangeAspect="1"/>
          </p:cNvGraphicFramePr>
          <p:nvPr/>
        </p:nvGraphicFramePr>
        <p:xfrm>
          <a:off x="838200" y="1752600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8" name="Chart" r:id="rId3" imgW="3752718" imgH="1838248" progId="MSGraph.Chart.8">
                  <p:embed/>
                </p:oleObj>
              </mc:Choice>
              <mc:Fallback>
                <p:oleObj name="Chart" r:id="rId3" imgW="3752718" imgH="1838248" progId="MSGraph.Chart.8">
                  <p:embed/>
                  <p:pic>
                    <p:nvPicPr>
                      <p:cNvPr id="4506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8"/>
          <p:cNvGraphicFramePr>
            <a:graphicFrameLocks noChangeAspect="1"/>
          </p:cNvGraphicFramePr>
          <p:nvPr/>
        </p:nvGraphicFramePr>
        <p:xfrm>
          <a:off x="4838700" y="3768725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9" name="Chart" r:id="rId5" imgW="3752718" imgH="1838248" progId="MSGraph.Chart.8">
                  <p:embed/>
                </p:oleObj>
              </mc:Choice>
              <mc:Fallback>
                <p:oleObj name="Chart" r:id="rId5" imgW="3752718" imgH="1838248" progId="MSGraph.Chart.8">
                  <p:embed/>
                  <p:pic>
                    <p:nvPicPr>
                      <p:cNvPr id="4506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3768725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9"/>
          <p:cNvGraphicFramePr>
            <a:graphicFrameLocks noChangeAspect="1"/>
          </p:cNvGraphicFramePr>
          <p:nvPr/>
        </p:nvGraphicFramePr>
        <p:xfrm>
          <a:off x="838200" y="3768725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0" name="Chart" r:id="rId7" imgW="3752718" imgH="1838248" progId="MSGraph.Chart.8">
                  <p:embed/>
                </p:oleObj>
              </mc:Choice>
              <mc:Fallback>
                <p:oleObj name="Chart" r:id="rId7" imgW="3752718" imgH="1838248" progId="MSGraph.Chart.8">
                  <p:embed/>
                  <p:pic>
                    <p:nvPicPr>
                      <p:cNvPr id="4506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68725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10"/>
          <p:cNvGraphicFramePr>
            <a:graphicFrameLocks noChangeAspect="1"/>
          </p:cNvGraphicFramePr>
          <p:nvPr/>
        </p:nvGraphicFramePr>
        <p:xfrm>
          <a:off x="4838700" y="1752600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1" name="Chart" r:id="rId9" imgW="3752718" imgH="1838248" progId="MSGraph.Chart.8">
                  <p:embed/>
                </p:oleObj>
              </mc:Choice>
              <mc:Fallback>
                <p:oleObj name="Chart" r:id="rId9" imgW="3752718" imgH="1838248" progId="MSGraph.Chart.8">
                  <p:embed/>
                  <p:pic>
                    <p:nvPicPr>
                      <p:cNvPr id="4506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1752600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160838" y="5715000"/>
            <a:ext cx="915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/>
              <a:t>Time</a:t>
            </a:r>
            <a:r>
              <a:rPr lang="en-US" sz="1800" dirty="0">
                <a:sym typeface="Symbol" pitchFamily="18" charset="2"/>
              </a:rPr>
              <a:t></a:t>
            </a:r>
            <a:endParaRPr lang="en-US" sz="18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 rot="-5400000">
            <a:off x="-13494" y="3412332"/>
            <a:ext cx="1095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Money</a:t>
            </a:r>
            <a:r>
              <a:rPr lang="en-US" sz="1800">
                <a:sym typeface="Symbol" pitchFamily="18" charset="2"/>
              </a:rPr>
              <a:t>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7567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OleChart spid="45061" grpId="0"/>
      <p:bldOleChart spid="45062" grpId="0"/>
      <p:bldOleChart spid="45063" grpId="0"/>
      <p:bldOleChart spid="45064" grpId="0"/>
      <p:bldP spid="14" grpId="0" autoUpdateAnimBg="0"/>
      <p:bldP spid="1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Finance &amp; Securitization History (2)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1929: Great Depression begins</a:t>
            </a:r>
          </a:p>
          <a:p>
            <a:r>
              <a:rPr lang="en-US" sz="2800" dirty="0"/>
              <a:t>1934: Federal Housing Administration (FHA)</a:t>
            </a:r>
          </a:p>
          <a:p>
            <a:r>
              <a:rPr lang="en-US" sz="2800" dirty="0"/>
              <a:t>1938: Federal National Mortgage Association</a:t>
            </a:r>
            <a:br>
              <a:rPr lang="en-US" sz="2800" dirty="0"/>
            </a:br>
            <a:r>
              <a:rPr lang="en-US" sz="2800" dirty="0"/>
              <a:t>(Fannie Mae)</a:t>
            </a:r>
          </a:p>
          <a:p>
            <a:r>
              <a:rPr lang="en-US" sz="2800" dirty="0"/>
              <a:t>1948: Fannie Mae purchases its first VA loan</a:t>
            </a:r>
          </a:p>
          <a:p>
            <a:r>
              <a:rPr lang="en-US" sz="2800" dirty="0"/>
              <a:t>1949: First secondary market transaction between</a:t>
            </a:r>
            <a:br>
              <a:rPr lang="en-US" sz="2800" dirty="0"/>
            </a:br>
            <a:r>
              <a:rPr lang="en-US" sz="2800" dirty="0"/>
              <a:t>two S&amp;Ls</a:t>
            </a:r>
          </a:p>
          <a:p>
            <a:r>
              <a:rPr lang="en-US" sz="2800" dirty="0"/>
              <a:t>1954: Fannie Mae converted to a private corp.</a:t>
            </a:r>
          </a:p>
          <a:p>
            <a:r>
              <a:rPr lang="en-US" sz="2800" dirty="0"/>
              <a:t>1957: Federal Home Loan Bank Board (FHLBB) permits purchases and sales of mortgage loan participations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B1DE05-85F5-4BCA-B04D-C0A22A08FFD3}" type="slidenum">
              <a:rPr lang="en-US" sz="1200" smtClean="0">
                <a:latin typeface="Franklin Gothic Book" panose="020B0503020102020204" pitchFamily="34" charset="0"/>
              </a:rPr>
              <a:pPr/>
              <a:t>5</a:t>
            </a:fld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5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Structure: Prepayments (8)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5B8637-ED98-4B84-B60F-C009A9EAAB5A}" type="slidenum">
              <a:rPr lang="en-US" sz="1200" smtClean="0"/>
              <a:pPr/>
              <a:t>50</a:t>
            </a:fld>
            <a:endParaRPr lang="en-US" sz="1200"/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533400" y="1270000"/>
            <a:ext cx="708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Shifting Prepayment Risk: Building PAC Classes in a CMO</a:t>
            </a:r>
          </a:p>
        </p:txBody>
      </p:sp>
      <p:graphicFrame>
        <p:nvGraphicFramePr>
          <p:cNvPr id="46085" name="Object 1"/>
          <p:cNvGraphicFramePr>
            <a:graphicFrameLocks noChangeAspect="1"/>
          </p:cNvGraphicFramePr>
          <p:nvPr/>
        </p:nvGraphicFramePr>
        <p:xfrm>
          <a:off x="838200" y="1752600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2" name="Chart" r:id="rId3" imgW="3752718" imgH="1838248" progId="MSGraph.Chart.8">
                  <p:embed/>
                </p:oleObj>
              </mc:Choice>
              <mc:Fallback>
                <p:oleObj name="Chart" r:id="rId3" imgW="3752718" imgH="1838248" progId="MSGraph.Chart.8">
                  <p:embed/>
                  <p:pic>
                    <p:nvPicPr>
                      <p:cNvPr id="460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8"/>
          <p:cNvGraphicFramePr>
            <a:graphicFrameLocks noChangeAspect="1"/>
          </p:cNvGraphicFramePr>
          <p:nvPr/>
        </p:nvGraphicFramePr>
        <p:xfrm>
          <a:off x="4838700" y="3768725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3" name="Chart" r:id="rId5" imgW="3752718" imgH="1838248" progId="MSGraph.Chart.8">
                  <p:embed/>
                </p:oleObj>
              </mc:Choice>
              <mc:Fallback>
                <p:oleObj name="Chart" r:id="rId5" imgW="3752718" imgH="1838248" progId="MSGraph.Chart.8">
                  <p:embed/>
                  <p:pic>
                    <p:nvPicPr>
                      <p:cNvPr id="4608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3768725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9"/>
          <p:cNvGraphicFramePr>
            <a:graphicFrameLocks noChangeAspect="1"/>
          </p:cNvGraphicFramePr>
          <p:nvPr/>
        </p:nvGraphicFramePr>
        <p:xfrm>
          <a:off x="838200" y="3768725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4" name="Chart" r:id="rId7" imgW="3752718" imgH="1838248" progId="MSGraph.Chart.8">
                  <p:embed/>
                </p:oleObj>
              </mc:Choice>
              <mc:Fallback>
                <p:oleObj name="Chart" r:id="rId7" imgW="3752718" imgH="1838248" progId="MSGraph.Chart.8">
                  <p:embed/>
                  <p:pic>
                    <p:nvPicPr>
                      <p:cNvPr id="4608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68725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10"/>
          <p:cNvGraphicFramePr>
            <a:graphicFrameLocks noChangeAspect="1"/>
          </p:cNvGraphicFramePr>
          <p:nvPr/>
        </p:nvGraphicFramePr>
        <p:xfrm>
          <a:off x="4838700" y="1752600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5" name="Chart" r:id="rId9" imgW="3752718" imgH="1838248" progId="MSGraph.Chart.8">
                  <p:embed/>
                </p:oleObj>
              </mc:Choice>
              <mc:Fallback>
                <p:oleObj name="Chart" r:id="rId9" imgW="3752718" imgH="1838248" progId="MSGraph.Chart.8">
                  <p:embed/>
                  <p:pic>
                    <p:nvPicPr>
                      <p:cNvPr id="4608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1752600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160838" y="5715000"/>
            <a:ext cx="915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/>
              <a:t>Time</a:t>
            </a:r>
            <a:r>
              <a:rPr lang="en-US" sz="1800" dirty="0">
                <a:sym typeface="Symbol" pitchFamily="18" charset="2"/>
              </a:rPr>
              <a:t></a:t>
            </a:r>
            <a:endParaRPr lang="en-US" sz="18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 rot="-5400000">
            <a:off x="-13494" y="3412332"/>
            <a:ext cx="1095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Money</a:t>
            </a:r>
            <a:r>
              <a:rPr lang="en-US" sz="1800">
                <a:sym typeface="Symbol" pitchFamily="18" charset="2"/>
              </a:rPr>
              <a:t>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7594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OleChart spid="46085" grpId="0"/>
      <p:bldOleChart spid="46086" grpId="0"/>
      <p:bldOleChart spid="46087" grpId="0"/>
      <p:bldOleChart spid="46088" grpId="0"/>
      <p:bldP spid="14" grpId="0" autoUpdateAnimBg="0"/>
      <p:bldP spid="15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Structure: Prepayments (9)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01F148-DBB3-4C06-B6C3-17A73892FF29}" type="slidenum">
              <a:rPr lang="en-US" sz="1200" smtClean="0"/>
              <a:pPr/>
              <a:t>51</a:t>
            </a:fld>
            <a:endParaRPr lang="en-US" sz="1200" dirty="0"/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533400" y="1270000"/>
            <a:ext cx="708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Shifting Prepayment Risk: Sensitivity of Companion Classes</a:t>
            </a:r>
          </a:p>
        </p:txBody>
      </p:sp>
      <p:graphicFrame>
        <p:nvGraphicFramePr>
          <p:cNvPr id="47109" name="Object 1"/>
          <p:cNvGraphicFramePr>
            <a:graphicFrameLocks noChangeAspect="1"/>
          </p:cNvGraphicFramePr>
          <p:nvPr/>
        </p:nvGraphicFramePr>
        <p:xfrm>
          <a:off x="838200" y="1752600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6" name="Chart" r:id="rId3" imgW="3752718" imgH="1838248" progId="MSGraph.Chart.8">
                  <p:embed/>
                </p:oleObj>
              </mc:Choice>
              <mc:Fallback>
                <p:oleObj name="Chart" r:id="rId3" imgW="3752718" imgH="1838248" progId="MSGraph.Chart.8">
                  <p:embed/>
                  <p:pic>
                    <p:nvPicPr>
                      <p:cNvPr id="4710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8"/>
          <p:cNvGraphicFramePr>
            <a:graphicFrameLocks noChangeAspect="1"/>
          </p:cNvGraphicFramePr>
          <p:nvPr/>
        </p:nvGraphicFramePr>
        <p:xfrm>
          <a:off x="4838700" y="3768725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7" name="Chart" r:id="rId5" imgW="3752718" imgH="1838248" progId="MSGraph.Chart.8">
                  <p:embed/>
                </p:oleObj>
              </mc:Choice>
              <mc:Fallback>
                <p:oleObj name="Chart" r:id="rId5" imgW="3752718" imgH="1838248" progId="MSGraph.Chart.8">
                  <p:embed/>
                  <p:pic>
                    <p:nvPicPr>
                      <p:cNvPr id="471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3768725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9"/>
          <p:cNvGraphicFramePr>
            <a:graphicFrameLocks noChangeAspect="1"/>
          </p:cNvGraphicFramePr>
          <p:nvPr/>
        </p:nvGraphicFramePr>
        <p:xfrm>
          <a:off x="838200" y="3768725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8" name="Chart" r:id="rId7" imgW="3752718" imgH="1838248" progId="MSGraph.Chart.8">
                  <p:embed/>
                </p:oleObj>
              </mc:Choice>
              <mc:Fallback>
                <p:oleObj name="Chart" r:id="rId7" imgW="3752718" imgH="1838248" progId="MSGraph.Chart.8">
                  <p:embed/>
                  <p:pic>
                    <p:nvPicPr>
                      <p:cNvPr id="471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68725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10"/>
          <p:cNvGraphicFramePr>
            <a:graphicFrameLocks noChangeAspect="1"/>
          </p:cNvGraphicFramePr>
          <p:nvPr/>
        </p:nvGraphicFramePr>
        <p:xfrm>
          <a:off x="4838700" y="1752600"/>
          <a:ext cx="3740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9" name="Chart" r:id="rId9" imgW="3752718" imgH="1838248" progId="MSGraph.Chart.8">
                  <p:embed/>
                </p:oleObj>
              </mc:Choice>
              <mc:Fallback>
                <p:oleObj name="Chart" r:id="rId9" imgW="3752718" imgH="1838248" progId="MSGraph.Chart.8">
                  <p:embed/>
                  <p:pic>
                    <p:nvPicPr>
                      <p:cNvPr id="471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1752600"/>
                        <a:ext cx="37401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160838" y="5715000"/>
            <a:ext cx="915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/>
              <a:t>Time</a:t>
            </a:r>
            <a:r>
              <a:rPr lang="en-US" sz="1800" dirty="0">
                <a:sym typeface="Symbol" pitchFamily="18" charset="2"/>
              </a:rPr>
              <a:t></a:t>
            </a:r>
            <a:endParaRPr lang="en-US" sz="18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 rot="-5400000">
            <a:off x="-13494" y="3412332"/>
            <a:ext cx="1095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/>
              <a:t>Money</a:t>
            </a:r>
            <a:r>
              <a:rPr lang="en-US" sz="1800" dirty="0">
                <a:sym typeface="Symbol" pitchFamily="18" charset="2"/>
              </a:rPr>
              <a:t>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52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OleChart spid="47109" grpId="0"/>
      <p:bldOleChart spid="47110" grpId="0"/>
      <p:bldOleChart spid="47111" grpId="0"/>
      <p:bldOleChart spid="47112" grpId="0"/>
      <p:bldP spid="14" grpId="0" autoUpdateAnimBg="0"/>
      <p:bldP spid="15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Reallocating Credit Risk – Tranching (again)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45B1CF5-B130-4C57-8BA5-25D5A98659F4}" type="slidenum">
              <a:rPr lang="en-US" sz="1200" smtClean="0"/>
              <a:pPr/>
              <a:t>52</a:t>
            </a:fld>
            <a:endParaRPr lang="en-US" sz="1200"/>
          </a:p>
        </p:txBody>
      </p:sp>
      <p:graphicFrame>
        <p:nvGraphicFramePr>
          <p:cNvPr id="50180" name="Object 2"/>
          <p:cNvGraphicFramePr>
            <a:graphicFrameLocks noChangeAspect="1"/>
          </p:cNvGraphicFramePr>
          <p:nvPr>
            <p:extLst/>
          </p:nvPr>
        </p:nvGraphicFramePr>
        <p:xfrm>
          <a:off x="409575" y="1301750"/>
          <a:ext cx="8312150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7" name="Chart" r:id="rId3" imgW="8334424" imgH="4695765" progId="MSGraph.Chart.8">
                  <p:embed/>
                </p:oleObj>
              </mc:Choice>
              <mc:Fallback>
                <p:oleObj name="Chart" r:id="rId3" imgW="8334424" imgH="4695765" progId="MSGraph.Chart.8">
                  <p:embed/>
                  <p:pic>
                    <p:nvPicPr>
                      <p:cNvPr id="5018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1301750"/>
                        <a:ext cx="8312150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descr="C:\Users\Mark\Pictures\Microsoft Clip Organizer\j033915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7445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Mark\Pictures\Microsoft Clip Organizer\j033915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98700"/>
            <a:ext cx="7445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Mark\Pictures\Microsoft Clip Organizer\j033915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873500"/>
            <a:ext cx="7445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Mark\Pictures\Microsoft Clip Organizer\j033915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4495800"/>
            <a:ext cx="7445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62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018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on Credit Enhancement (again)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Subordination</a:t>
            </a:r>
          </a:p>
          <a:p>
            <a:r>
              <a:rPr lang="en-US" sz="2800" dirty="0"/>
              <a:t>Prepayment lockouts</a:t>
            </a:r>
          </a:p>
          <a:p>
            <a:r>
              <a:rPr lang="en-US" sz="2800" dirty="0"/>
              <a:t>Excess spread</a:t>
            </a:r>
          </a:p>
          <a:p>
            <a:r>
              <a:rPr lang="en-US" sz="2800" dirty="0">
                <a:sym typeface="Symbol" pitchFamily="18" charset="2"/>
              </a:rPr>
              <a:t>Triggers</a:t>
            </a:r>
            <a:endParaRPr lang="en-US" sz="2000" dirty="0">
              <a:sym typeface="Symbol" pitchFamily="18" charset="2"/>
            </a:endParaRPr>
          </a:p>
          <a:p>
            <a:r>
              <a:rPr lang="en-US" sz="2800" dirty="0"/>
              <a:t>Fast pay, no pay</a:t>
            </a:r>
          </a:p>
          <a:p>
            <a:r>
              <a:rPr lang="en-US" sz="2800" dirty="0"/>
              <a:t>Reserve Fund</a:t>
            </a:r>
          </a:p>
          <a:p>
            <a:r>
              <a:rPr lang="en-US" sz="2800" dirty="0"/>
              <a:t>Bond Insurance, guarantees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E4EEC5D-EBD9-4017-94F7-3512B932078F}" type="slidenum">
              <a:rPr lang="en-US" sz="1200" smtClean="0"/>
              <a:pPr/>
              <a:t>53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2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763000" cy="579438"/>
          </a:xfrm>
        </p:spPr>
        <p:txBody>
          <a:bodyPr anchor="ctr"/>
          <a:lstStyle/>
          <a:p>
            <a:pPr eaLnBrk="1" hangingPunct="1"/>
            <a:r>
              <a:rPr lang="en-US" sz="3200" dirty="0"/>
              <a:t>Sub-prime MBS Cashflow Example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55600" y="1919288"/>
          <a:ext cx="8472488" cy="419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6742" name="Rectangle 3"/>
          <p:cNvSpPr>
            <a:spLocks noChangeArrowheads="1"/>
          </p:cNvSpPr>
          <p:nvPr/>
        </p:nvSpPr>
        <p:spPr bwMode="auto">
          <a:xfrm>
            <a:off x="533400" y="10668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Senior-sub, O/C (not like prime MBS six pack)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Sequential / pro-rata / reverse sequential, with triggers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54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1674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Credit Dimension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9DC59C5-3C86-4371-B4AD-1AEA004273B3}" type="slidenum">
              <a:rPr lang="en-US" sz="1200" smtClean="0"/>
              <a:pPr/>
              <a:t>55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1623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“Credit Quality?”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6172200" cy="5105400"/>
          </a:xfrm>
        </p:spPr>
        <p:txBody>
          <a:bodyPr>
            <a:normAutofit/>
          </a:bodyPr>
          <a:lstStyle/>
          <a:p>
            <a:r>
              <a:rPr lang="en-US" dirty="0"/>
              <a:t>Is a bond safe or risky?</a:t>
            </a:r>
          </a:p>
          <a:p>
            <a:r>
              <a:rPr lang="en-US" dirty="0"/>
              <a:t>How likely is it that a bond will default (fail to make a required payment)?</a:t>
            </a:r>
          </a:p>
          <a:p>
            <a:r>
              <a:rPr lang="en-US" dirty="0"/>
              <a:t>In the event of a default, will an investor’s loss be large or small?</a:t>
            </a:r>
          </a:p>
          <a:p>
            <a:r>
              <a:rPr lang="en-US" dirty="0"/>
              <a:t>A rating expresses a view about the credit quality of a bond.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05D144B-0F9F-47FB-A48E-F6C389BD8DCB}" type="slidenum">
              <a:rPr lang="en-US" sz="1200" smtClean="0"/>
              <a:pPr/>
              <a:t>56</a:t>
            </a:fld>
            <a:endParaRPr lang="en-US" sz="1200" dirty="0"/>
          </a:p>
        </p:txBody>
      </p:sp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6705600" y="1347788"/>
            <a:ext cx="1828800" cy="102393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r>
              <a:rPr lang="en-US" sz="3200" kern="10" dirty="0" err="1">
                <a:ln w="12700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Aaa</a:t>
            </a:r>
            <a:r>
              <a:rPr lang="en-US" sz="3200" kern="10" dirty="0">
                <a:ln w="12700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/AAA</a:t>
            </a:r>
          </a:p>
        </p:txBody>
      </p:sp>
      <p:sp>
        <p:nvSpPr>
          <p:cNvPr id="6" name="WordArt 14" descr="Water droplets"/>
          <p:cNvSpPr>
            <a:spLocks noChangeArrowheads="1" noChangeShapeType="1" noTextEdit="1"/>
          </p:cNvSpPr>
          <p:nvPr/>
        </p:nvSpPr>
        <p:spPr bwMode="auto">
          <a:xfrm>
            <a:off x="6705600" y="2471738"/>
            <a:ext cx="1828799" cy="103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Aa2/AA</a:t>
            </a:r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invGray">
          <a:xfrm>
            <a:off x="6705600" y="3848100"/>
            <a:ext cx="1828800" cy="876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A2/A</a:t>
            </a:r>
          </a:p>
        </p:txBody>
      </p:sp>
      <p:sp>
        <p:nvSpPr>
          <p:cNvPr id="8" name="WordArt 16"/>
          <p:cNvSpPr>
            <a:spLocks noChangeArrowheads="1" noChangeShapeType="1" noTextEdit="1"/>
          </p:cNvSpPr>
          <p:nvPr/>
        </p:nvSpPr>
        <p:spPr bwMode="invGray">
          <a:xfrm>
            <a:off x="6324600" y="4953000"/>
            <a:ext cx="2209799" cy="876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r>
              <a:rPr lang="en-US" sz="3600" kern="10" dirty="0">
                <a:solidFill>
                  <a:schemeClr val="tx1">
                    <a:alpha val="50195"/>
                  </a:schemeClr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Baa2/BBB</a:t>
            </a:r>
          </a:p>
        </p:txBody>
      </p:sp>
    </p:spTree>
    <p:extLst>
      <p:ext uri="{BB962C8B-B14F-4D97-AF65-F5344CB8AC3E}">
        <p14:creationId xmlns:p14="http://schemas.microsoft.com/office/powerpoint/2010/main" val="317118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5" grpId="0" animBg="1"/>
      <p:bldP spid="6" grpId="0" animBg="1"/>
      <p:bldP spid="7" grpId="0" animBg="1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Rating Arbitrage in a Frequency-Only Rating System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7B9DB58-1B32-4CB4-8ACF-D4B883E97246}" type="slidenum">
              <a:rPr lang="en-US" sz="1200" smtClean="0"/>
              <a:pPr/>
              <a:t>57</a:t>
            </a:fld>
            <a:endParaRPr lang="en-US" sz="120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/>
          </p:nvPr>
        </p:nvGraphicFramePr>
        <p:xfrm>
          <a:off x="474663" y="1044575"/>
          <a:ext cx="8340725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9" name="TextBox 1"/>
          <p:cNvSpPr txBox="1">
            <a:spLocks noChangeArrowheads="1"/>
          </p:cNvSpPr>
          <p:nvPr/>
        </p:nvSpPr>
        <p:spPr bwMode="auto">
          <a:xfrm>
            <a:off x="2516188" y="3657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800" dirty="0"/>
              <a:t>15%</a:t>
            </a:r>
          </a:p>
        </p:txBody>
      </p:sp>
      <p:sp>
        <p:nvSpPr>
          <p:cNvPr id="52230" name="TextBox 5"/>
          <p:cNvSpPr txBox="1">
            <a:spLocks noChangeArrowheads="1"/>
          </p:cNvSpPr>
          <p:nvPr/>
        </p:nvSpPr>
        <p:spPr bwMode="auto">
          <a:xfrm>
            <a:off x="6172200" y="3667125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800" dirty="0"/>
              <a:t>15%</a:t>
            </a:r>
          </a:p>
        </p:txBody>
      </p:sp>
      <p:sp>
        <p:nvSpPr>
          <p:cNvPr id="52231" name="TextBox 6"/>
          <p:cNvSpPr txBox="1">
            <a:spLocks noChangeArrowheads="1"/>
          </p:cNvSpPr>
          <p:nvPr/>
        </p:nvSpPr>
        <p:spPr bwMode="auto">
          <a:xfrm>
            <a:off x="6172200" y="4189413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800"/>
              <a:t>10%</a:t>
            </a:r>
          </a:p>
        </p:txBody>
      </p:sp>
      <p:sp>
        <p:nvSpPr>
          <p:cNvPr id="52232" name="TextBox 7"/>
          <p:cNvSpPr txBox="1">
            <a:spLocks noChangeArrowheads="1"/>
          </p:cNvSpPr>
          <p:nvPr/>
        </p:nvSpPr>
        <p:spPr bwMode="auto">
          <a:xfrm>
            <a:off x="4343400" y="4189413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80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427740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2229" grpId="0"/>
      <p:bldP spid="52230" grpId="0"/>
      <p:bldP spid="52231" grpId="0"/>
      <p:bldP spid="5223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9067800" cy="579438"/>
          </a:xfrm>
        </p:spPr>
        <p:txBody>
          <a:bodyPr>
            <a:noAutofit/>
          </a:bodyPr>
          <a:lstStyle/>
          <a:p>
            <a:r>
              <a:rPr lang="en-US" sz="2600" dirty="0">
                <a:latin typeface="Franklin Gothic Medium Cond" panose="020B0606030402020204" pitchFamily="34" charset="0"/>
              </a:rPr>
              <a:t>Tradeoff of Frequency and Severity in an Expected Loss Rating System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730065C-F2BF-4483-8DC1-8497536F935F}" type="slidenum">
              <a:rPr lang="en-US" sz="1200" smtClean="0"/>
              <a:pPr/>
              <a:t>58</a:t>
            </a:fld>
            <a:endParaRPr lang="en-US" sz="1200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/>
          </p:nvPr>
        </p:nvGraphicFramePr>
        <p:xfrm>
          <a:off x="434975" y="1349375"/>
          <a:ext cx="8274050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267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Characteristics and </a:t>
            </a:r>
            <a:br>
              <a:rPr lang="en-US" dirty="0"/>
            </a:br>
            <a:r>
              <a:rPr lang="en-US" dirty="0"/>
              <a:t>Investment Considerations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C55AA8-43CE-4653-A467-58734D406DA2}" type="slidenum">
              <a:rPr lang="en-US" sz="1200" smtClean="0"/>
              <a:pPr/>
              <a:t>59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089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Finance &amp; Securitization History (3)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1968: Government National Mortgage Association (Ginnie Mae) is spun-off from Fannie Mae</a:t>
            </a:r>
          </a:p>
          <a:p>
            <a:r>
              <a:rPr lang="en-US" sz="2800" dirty="0"/>
              <a:t>1970: Ginnie Mae guarantees first pass-through MBS backed by FHA/VA loans</a:t>
            </a:r>
          </a:p>
          <a:p>
            <a:r>
              <a:rPr lang="en-US" sz="2800" dirty="0"/>
              <a:t>1970: Federal Home Loan Mortgage Corporation (Freddie Mac)</a:t>
            </a:r>
          </a:p>
          <a:p>
            <a:r>
              <a:rPr lang="en-US" sz="2800" dirty="0"/>
              <a:t>1971: Freddie Mac introduces conventional mortgage pass-through</a:t>
            </a:r>
          </a:p>
          <a:p>
            <a:r>
              <a:rPr lang="en-US" sz="2800" dirty="0"/>
              <a:t>1971-1977: Residential MBS market develops, all deals from Ginnie Mae and Freddie Mac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898502-93E4-43BE-AAB7-80CB5041E0C3}" type="slidenum">
              <a:rPr lang="en-US" sz="1200" smtClean="0">
                <a:latin typeface="Franklin Gothic Book" panose="020B0503020102020204" pitchFamily="34" charset="0"/>
              </a:rPr>
              <a:pPr/>
              <a:t>6</a:t>
            </a:fld>
            <a:endParaRPr lang="en-US" sz="120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Basic Components of Yield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Time value of money: risk free rate</a:t>
            </a:r>
          </a:p>
          <a:p>
            <a:r>
              <a:rPr lang="en-US" sz="2800" dirty="0"/>
              <a:t>Term structure: tenor, average life</a:t>
            </a:r>
          </a:p>
          <a:p>
            <a:r>
              <a:rPr lang="en-US" sz="2800" dirty="0"/>
              <a:t>Credit risk premium</a:t>
            </a:r>
          </a:p>
          <a:p>
            <a:r>
              <a:rPr lang="en-US" sz="2800" dirty="0"/>
              <a:t>Liquidity premium</a:t>
            </a:r>
          </a:p>
          <a:p>
            <a:r>
              <a:rPr lang="en-US" sz="2800" dirty="0"/>
              <a:t>Optionality</a:t>
            </a:r>
          </a:p>
          <a:p>
            <a:r>
              <a:rPr lang="en-US" sz="2800" dirty="0"/>
              <a:t>Taxability of interest</a:t>
            </a:r>
          </a:p>
          <a:p>
            <a:r>
              <a:rPr lang="en-US" sz="2800" dirty="0"/>
              <a:t>Other factors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227FF3E-F534-41DF-A26C-24F28758504C}" type="slidenum">
              <a:rPr lang="en-US" sz="1200" smtClean="0"/>
              <a:pPr/>
              <a:t>60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85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Credit Risk Premium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Relevant to nearly all bonds</a:t>
            </a:r>
          </a:p>
          <a:p>
            <a:r>
              <a:rPr lang="en-US" dirty="0"/>
              <a:t>Compensates investor for risk of default</a:t>
            </a:r>
          </a:p>
          <a:p>
            <a:pPr lvl="1"/>
            <a:r>
              <a:rPr lang="en-US" dirty="0"/>
              <a:t>Likelihood of default</a:t>
            </a:r>
          </a:p>
          <a:p>
            <a:pPr lvl="1"/>
            <a:r>
              <a:rPr lang="en-US" dirty="0"/>
              <a:t>Expected severity of loss upon default</a:t>
            </a:r>
          </a:p>
          <a:p>
            <a:r>
              <a:rPr lang="en-US" dirty="0"/>
              <a:t>Stability under different scenarios</a:t>
            </a:r>
          </a:p>
          <a:p>
            <a:r>
              <a:rPr lang="en-US" dirty="0"/>
              <a:t>Ratings are one-dimensional opinions about credit risk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265A4E9-24E5-4866-A83D-FCFD2575A04E}" type="slidenum">
              <a:rPr lang="en-US" sz="1200" smtClean="0"/>
              <a:pPr/>
              <a:t>61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85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Liquidity Premium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Size of market</a:t>
            </a:r>
          </a:p>
          <a:p>
            <a:r>
              <a:rPr lang="en-US" dirty="0"/>
              <a:t>Size of issue</a:t>
            </a:r>
          </a:p>
          <a:p>
            <a:r>
              <a:rPr lang="en-US" dirty="0"/>
              <a:t>Public offering vs. private placement</a:t>
            </a:r>
          </a:p>
          <a:p>
            <a:r>
              <a:rPr lang="en-US" dirty="0"/>
              <a:t>Measures of liquidity</a:t>
            </a:r>
          </a:p>
          <a:p>
            <a:pPr lvl="1"/>
            <a:r>
              <a:rPr lang="en-US" dirty="0"/>
              <a:t>Bid-ask spread</a:t>
            </a:r>
          </a:p>
          <a:p>
            <a:pPr lvl="1"/>
            <a:r>
              <a:rPr lang="en-US" dirty="0"/>
              <a:t>Time to execute trade</a:t>
            </a:r>
          </a:p>
          <a:p>
            <a:pPr lvl="1"/>
            <a:r>
              <a:rPr lang="en-US" dirty="0"/>
              <a:t>Average trade size</a:t>
            </a:r>
          </a:p>
          <a:p>
            <a:pPr lvl="1"/>
            <a:r>
              <a:rPr lang="en-US" dirty="0"/>
              <a:t>Average daily trading volume</a:t>
            </a:r>
          </a:p>
          <a:p>
            <a:pPr lvl="1"/>
            <a:r>
              <a:rPr lang="en-US" dirty="0"/>
              <a:t>Average daily number of trades</a:t>
            </a:r>
          </a:p>
          <a:p>
            <a:pPr lvl="1"/>
            <a:r>
              <a:rPr lang="en-US" dirty="0"/>
              <a:t>Number of trading entities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BA0268-A53E-4CC4-BE78-6E22F1C65B99}" type="slidenum">
              <a:rPr lang="en-US" sz="1200" smtClean="0"/>
              <a:pPr/>
              <a:t>62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320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Optionality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Relevant in callable and putable bonds</a:t>
            </a:r>
          </a:p>
          <a:p>
            <a:r>
              <a:rPr lang="en-US"/>
              <a:t>Embedded options</a:t>
            </a:r>
          </a:p>
          <a:p>
            <a:pPr lvl="1"/>
            <a:r>
              <a:rPr lang="en-US"/>
              <a:t>Callable bonds contain an embedded short position in a call option</a:t>
            </a:r>
          </a:p>
          <a:p>
            <a:r>
              <a:rPr lang="en-US"/>
              <a:t>Average life volatility</a:t>
            </a:r>
          </a:p>
          <a:p>
            <a:r>
              <a:rPr lang="en-US"/>
              <a:t>Reinvestment risk</a:t>
            </a:r>
          </a:p>
          <a:p>
            <a:r>
              <a:rPr lang="en-US"/>
              <a:t>Default option</a:t>
            </a:r>
          </a:p>
          <a:p>
            <a:r>
              <a:rPr lang="en-US"/>
              <a:t>Negative convexity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34D123-301C-43F7-9773-5884C54F5FA3}" type="slidenum">
              <a:rPr lang="en-US" sz="1200" smtClean="0"/>
              <a:pPr/>
              <a:t>63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562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Factors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 of cash flow</a:t>
            </a:r>
          </a:p>
          <a:p>
            <a:r>
              <a:rPr lang="en-US" dirty="0"/>
              <a:t>Amortizing principal</a:t>
            </a:r>
          </a:p>
          <a:p>
            <a:r>
              <a:rPr lang="en-US" dirty="0"/>
              <a:t>Structural simplicity/complexity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540445-3D44-463D-9B45-FBF486B9DF90}" type="slidenum">
              <a:rPr lang="en-US" sz="1200" smtClean="0"/>
              <a:pPr/>
              <a:t>64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810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Securitization Cash Flow Structures?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Amortizing</a:t>
            </a:r>
          </a:p>
          <a:p>
            <a:pPr lvl="1"/>
            <a:r>
              <a:rPr lang="en-US" dirty="0"/>
              <a:t>RMBS</a:t>
            </a:r>
          </a:p>
          <a:p>
            <a:pPr lvl="1"/>
            <a:r>
              <a:rPr lang="en-US" dirty="0"/>
              <a:t>CMBS</a:t>
            </a:r>
          </a:p>
          <a:p>
            <a:pPr lvl="1"/>
            <a:r>
              <a:rPr lang="en-US" dirty="0"/>
              <a:t>Auto loan ABS</a:t>
            </a:r>
          </a:p>
          <a:p>
            <a:r>
              <a:rPr lang="en-US" dirty="0"/>
              <a:t>Non-amortizing or revolving</a:t>
            </a:r>
          </a:p>
          <a:p>
            <a:pPr lvl="1"/>
            <a:r>
              <a:rPr lang="en-US" dirty="0"/>
              <a:t>Credit card ABS</a:t>
            </a:r>
          </a:p>
          <a:p>
            <a:pPr lvl="1"/>
            <a:r>
              <a:rPr lang="en-US" dirty="0"/>
              <a:t>CLOs</a:t>
            </a:r>
          </a:p>
          <a:p>
            <a:pPr lvl="1"/>
            <a:r>
              <a:rPr lang="en-US" dirty="0"/>
              <a:t>Asset-backed commercial paper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DDF9988-0F30-4A21-98C5-30464891CD5A}" type="slidenum">
              <a:rPr lang="en-US" sz="1200" smtClean="0"/>
              <a:pPr/>
              <a:t>65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033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Mortgage Pass-Throughs (MBS)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Relatively wide spreads</a:t>
            </a:r>
          </a:p>
          <a:p>
            <a:r>
              <a:rPr lang="en-US" sz="2800" dirty="0"/>
              <a:t>30-Year or 15-year final maturities</a:t>
            </a:r>
          </a:p>
          <a:p>
            <a:pPr lvl="1"/>
            <a:r>
              <a:rPr lang="en-US" sz="2400" dirty="0"/>
              <a:t>Rated final (legal) maturity (for non-agency)</a:t>
            </a:r>
          </a:p>
          <a:p>
            <a:pPr lvl="1"/>
            <a:r>
              <a:rPr lang="en-US" sz="2400" dirty="0"/>
              <a:t>High average life volatility</a:t>
            </a:r>
          </a:p>
          <a:p>
            <a:pPr lvl="1"/>
            <a:r>
              <a:rPr lang="en-US" sz="2400" dirty="0"/>
              <a:t>Unrated prepayment risk</a:t>
            </a:r>
          </a:p>
          <a:p>
            <a:r>
              <a:rPr lang="en-US" sz="2800" dirty="0"/>
              <a:t>Monthly principal and interest distributions</a:t>
            </a:r>
          </a:p>
          <a:p>
            <a:r>
              <a:rPr lang="en-US" sz="2800" dirty="0"/>
              <a:t>Good liquidity on agency issues</a:t>
            </a:r>
          </a:p>
          <a:p>
            <a:r>
              <a:rPr lang="en-US" sz="2800" dirty="0"/>
              <a:t>Credit risk</a:t>
            </a:r>
          </a:p>
          <a:p>
            <a:pPr lvl="1"/>
            <a:r>
              <a:rPr lang="en-US" sz="2400" dirty="0"/>
              <a:t>None on agency issues</a:t>
            </a:r>
          </a:p>
          <a:p>
            <a:pPr lvl="1"/>
            <a:r>
              <a:rPr lang="en-US" sz="2400" dirty="0"/>
              <a:t>Varying degrees on non-agency MBS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70151B-6D3C-4731-9AF5-213C10CE9DA3}" type="slidenum">
              <a:rPr lang="en-US" sz="1200" smtClean="0"/>
              <a:pPr/>
              <a:t>66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2464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MBS Basic Features (GSE MBS)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Pass-through security</a:t>
            </a:r>
          </a:p>
          <a:p>
            <a:pPr lvl="1"/>
            <a:r>
              <a:rPr lang="en-US" sz="2000" dirty="0"/>
              <a:t>Monthly collections of interest and principal, including prepayments, "passed through" to investors</a:t>
            </a:r>
          </a:p>
          <a:p>
            <a:pPr lvl="1"/>
            <a:r>
              <a:rPr lang="en-US" sz="2000" dirty="0"/>
              <a:t>Servicer collects payments from borrowers (for a fee)</a:t>
            </a:r>
          </a:p>
          <a:p>
            <a:pPr lvl="1"/>
            <a:r>
              <a:rPr lang="en-US" sz="2000" dirty="0"/>
              <a:t>GSE guarantee protects investors from credit risk on loans</a:t>
            </a:r>
          </a:p>
          <a:p>
            <a:r>
              <a:rPr lang="en-US" sz="2400" dirty="0"/>
              <a:t>Pass-through rate is like an interest rate on the MBS</a:t>
            </a:r>
          </a:p>
          <a:p>
            <a:pPr lvl="1"/>
            <a:r>
              <a:rPr lang="en-US" sz="2000" dirty="0"/>
              <a:t>Lower than the interest rates on the loans</a:t>
            </a:r>
          </a:p>
          <a:p>
            <a:pPr lvl="1"/>
            <a:r>
              <a:rPr lang="en-US" sz="2000" dirty="0"/>
              <a:t>Difference is the servicing fee plus the guarantee fee</a:t>
            </a:r>
          </a:p>
          <a:p>
            <a:r>
              <a:rPr lang="en-US" sz="2400" dirty="0"/>
              <a:t>Loans backing an MBS are generally similar</a:t>
            </a:r>
          </a:p>
          <a:p>
            <a:pPr lvl="1"/>
            <a:r>
              <a:rPr lang="en-US" sz="2000" dirty="0"/>
              <a:t>Interest rates</a:t>
            </a:r>
          </a:p>
          <a:p>
            <a:pPr lvl="1"/>
            <a:r>
              <a:rPr lang="en-US" sz="2000" dirty="0"/>
              <a:t>Loan maturities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E3116C6-CE33-4962-A96B-5CC743EA6E1D}" type="slidenum">
              <a:rPr lang="en-US" sz="1200" smtClean="0"/>
              <a:pPr/>
              <a:t>67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437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Ginnie Mae – GNMA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Guarantees securities issued by banks and mortgage banks that participate in </a:t>
            </a:r>
            <a:r>
              <a:rPr lang="en-US" sz="2400" dirty="0" err="1"/>
              <a:t>Ginnie</a:t>
            </a:r>
            <a:r>
              <a:rPr lang="en-US" sz="2400" dirty="0"/>
              <a:t> Mae programs</a:t>
            </a:r>
          </a:p>
          <a:p>
            <a:r>
              <a:rPr lang="en-US" sz="2400" dirty="0"/>
              <a:t>Part of HUD</a:t>
            </a:r>
          </a:p>
          <a:p>
            <a:r>
              <a:rPr lang="en-US" sz="2400" dirty="0"/>
              <a:t>Loans have federal insurance or guarantees (e.g. FHA or VA; usually low- or moderate income borrowers)</a:t>
            </a:r>
          </a:p>
          <a:p>
            <a:r>
              <a:rPr lang="en-US" sz="2400" dirty="0"/>
              <a:t>Full faith and credit guarantee</a:t>
            </a:r>
          </a:p>
          <a:p>
            <a:r>
              <a:rPr lang="en-US" sz="2400" dirty="0"/>
              <a:t>GN I:  All loans have same interest rate</a:t>
            </a:r>
          </a:p>
          <a:p>
            <a:r>
              <a:rPr lang="en-US" sz="2400" dirty="0"/>
              <a:t>GN II:  Loan rates in 0.5% band</a:t>
            </a:r>
          </a:p>
          <a:p>
            <a:r>
              <a:rPr lang="en-US" sz="2400" dirty="0"/>
              <a:t>Competed with sub-prime MBS for loans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AD1AE7D-83F4-4AB6-A365-CCDF8C4436F9}" type="slidenum">
              <a:rPr lang="en-US" sz="1200" smtClean="0"/>
              <a:pPr/>
              <a:t>68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4672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Fannie Mae &amp; Freddie Mac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Private corporations, federally chartered &amp; regulated</a:t>
            </a:r>
          </a:p>
          <a:p>
            <a:r>
              <a:rPr lang="en-US" sz="2400" dirty="0"/>
              <a:t>Directly issue MBS</a:t>
            </a:r>
          </a:p>
          <a:p>
            <a:r>
              <a:rPr lang="en-US" sz="2400" dirty="0"/>
              <a:t>Accept conventional mortgage loans up to “conforming limit” of $548,250 for 2021</a:t>
            </a:r>
          </a:p>
          <a:p>
            <a:r>
              <a:rPr lang="en-US" sz="2400" dirty="0"/>
              <a:t>Cash and swap programs for lenders</a:t>
            </a:r>
          </a:p>
          <a:p>
            <a:r>
              <a:rPr lang="en-US" sz="2400" dirty="0"/>
              <a:t>Regular and special servicing</a:t>
            </a:r>
          </a:p>
          <a:p>
            <a:r>
              <a:rPr lang="en-US" sz="2400" dirty="0"/>
              <a:t>With and without recourse; most sellers choose without</a:t>
            </a:r>
          </a:p>
          <a:p>
            <a:r>
              <a:rPr lang="en-US" sz="2400" dirty="0"/>
              <a:t>Each guarantees its own MBS against credit losses on the underlying loans</a:t>
            </a:r>
          </a:p>
          <a:p>
            <a:r>
              <a:rPr lang="en-US" sz="2400" dirty="0"/>
              <a:t>Guarantees were not officially backed by the government before the financial crisis</a:t>
            </a:r>
          </a:p>
          <a:p>
            <a:r>
              <a:rPr lang="en-US" sz="2400" dirty="0"/>
              <a:t>Uniform MBS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3686711-0E62-41BC-B51F-D6D98597A9F3}" type="slidenum">
              <a:rPr lang="en-US" sz="1200" smtClean="0"/>
              <a:pPr/>
              <a:t>69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7107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Finance &amp; Securitization History (4)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1977: First non-agency residential MBS</a:t>
            </a:r>
          </a:p>
          <a:p>
            <a:r>
              <a:rPr lang="en-US" sz="2800" dirty="0"/>
              <a:t>1977-1984: limited non-agency RMBS activity</a:t>
            </a:r>
          </a:p>
          <a:p>
            <a:r>
              <a:rPr lang="en-US" sz="2800" dirty="0"/>
              <a:t>1983: Freddie Mac issues first CMO</a:t>
            </a:r>
          </a:p>
          <a:p>
            <a:r>
              <a:rPr lang="en-US" sz="2800" dirty="0"/>
              <a:t>1983: </a:t>
            </a:r>
            <a:r>
              <a:rPr lang="en-US" sz="2800" dirty="0">
                <a:hlinkClick r:id="rId2"/>
              </a:rPr>
              <a:t>FAS 77</a:t>
            </a:r>
            <a:endParaRPr lang="en-US" sz="2800" dirty="0"/>
          </a:p>
          <a:p>
            <a:r>
              <a:rPr lang="en-US" sz="2800" dirty="0"/>
              <a:t>1984: </a:t>
            </a:r>
            <a:r>
              <a:rPr lang="en-US" sz="2800" dirty="0">
                <a:hlinkClick r:id="rId3"/>
              </a:rPr>
              <a:t>SMMEA law</a:t>
            </a:r>
            <a:endParaRPr lang="en-US" sz="2800" dirty="0"/>
          </a:p>
          <a:p>
            <a:r>
              <a:rPr lang="en-US" sz="2800" dirty="0"/>
              <a:t>1985 March: </a:t>
            </a:r>
            <a:r>
              <a:rPr lang="en-US" sz="2800" dirty="0">
                <a:hlinkClick r:id="rId4"/>
              </a:rPr>
              <a:t>First ABS</a:t>
            </a:r>
            <a:r>
              <a:rPr lang="en-US" sz="2800" dirty="0"/>
              <a:t>, Sperry computer lease deal</a:t>
            </a:r>
          </a:p>
          <a:p>
            <a:r>
              <a:rPr lang="en-US" sz="2800" dirty="0"/>
              <a:t>1985 May: First auto loan ABS</a:t>
            </a:r>
          </a:p>
          <a:p>
            <a:r>
              <a:rPr lang="en-US" sz="2800" dirty="0"/>
              <a:t>1986: </a:t>
            </a:r>
            <a:r>
              <a:rPr lang="en-US" sz="2800" dirty="0">
                <a:hlinkClick r:id="rId5"/>
              </a:rPr>
              <a:t>REMIC tax classification</a:t>
            </a:r>
            <a:endParaRPr lang="en-US" sz="2800" dirty="0"/>
          </a:p>
          <a:p>
            <a:r>
              <a:rPr lang="en-US" sz="2800" dirty="0"/>
              <a:t>1987 January: First credit card ABS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CEAB8C6-2FF0-4D95-AC1D-8780B4ACB595}" type="slidenum">
              <a:rPr lang="en-US" sz="1200" smtClean="0">
                <a:latin typeface="Franklin Gothic Book" panose="020B0503020102020204" pitchFamily="34" charset="0"/>
              </a:rPr>
              <a:pPr/>
              <a:t>7</a:t>
            </a:fld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3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Fannie/Freddie Conforming Loan Limit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01638" y="1265238"/>
            <a:ext cx="8234362" cy="2309812"/>
          </a:xfrm>
        </p:spPr>
        <p:txBody>
          <a:bodyPr>
            <a:noAutofit/>
          </a:bodyPr>
          <a:lstStyle/>
          <a:p>
            <a:r>
              <a:rPr lang="en-US" sz="2400" dirty="0"/>
              <a:t>Conforming loans receive federal subsidy through eligibility for inclusion in Agency MBS</a:t>
            </a:r>
          </a:p>
          <a:p>
            <a:r>
              <a:rPr lang="en-US" sz="2400" dirty="0"/>
              <a:t>What should be the scope of the federal subsidy?</a:t>
            </a:r>
          </a:p>
          <a:p>
            <a:r>
              <a:rPr lang="en-US" sz="2400" dirty="0"/>
              <a:t>What portion of the U.S. residential mortgage universe should be conforming?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965200" y="3659188"/>
          <a:ext cx="7015163" cy="288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70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02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Graphic spid="2" grpId="0">
        <p:bldAsOne/>
      </p:bldGraphic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Theme: Prepayments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143000"/>
            <a:ext cx="411480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Prepayment risk distinguishes MBS</a:t>
            </a:r>
          </a:p>
          <a:p>
            <a:r>
              <a:rPr lang="en-US" sz="2400" dirty="0"/>
              <a:t>Comes from prepayment option in residential mortgage loans</a:t>
            </a:r>
          </a:p>
          <a:p>
            <a:r>
              <a:rPr lang="en-US" sz="2400" dirty="0"/>
              <a:t>Gives MBS undesirable "negative convexity"</a:t>
            </a:r>
          </a:p>
          <a:p>
            <a:r>
              <a:rPr lang="en-US" sz="2400" dirty="0"/>
              <a:t>Gives MBS higher yields than securities without prepayment risk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71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4267200" y="974382"/>
          <a:ext cx="4495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black">
          <a:xfrm>
            <a:off x="5029200" y="6019800"/>
            <a:ext cx="2873375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457200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Aft>
                <a:spcPct val="40000"/>
              </a:spcAft>
              <a:buFont typeface="Wingdings" pitchFamily="2" charset="2"/>
              <a:buNone/>
              <a:defRPr/>
            </a:pPr>
            <a:r>
              <a:rPr lang="en-US" sz="1200" dirty="0">
                <a:latin typeface="Arial" pitchFamily="34" charset="0"/>
              </a:rPr>
              <a:t>Source: Bloomberg MTGEGNSF, GT5</a:t>
            </a:r>
          </a:p>
        </p:txBody>
      </p:sp>
    </p:spTree>
    <p:extLst>
      <p:ext uri="{BB962C8B-B14F-4D97-AF65-F5344CB8AC3E}">
        <p14:creationId xmlns:p14="http://schemas.microsoft.com/office/powerpoint/2010/main" val="365516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0" grpId="0">
        <p:bldAsOne/>
      </p:bldGraphic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Positive vs. Negative Convexity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1051192-9D7C-459F-9894-2C03D15735A0}" type="slidenum">
              <a:rPr lang="en-US" sz="1200" smtClean="0"/>
              <a:pPr/>
              <a:t>72</a:t>
            </a:fld>
            <a:endParaRPr lang="en-US" sz="1200"/>
          </a:p>
        </p:txBody>
      </p:sp>
      <p:graphicFrame>
        <p:nvGraphicFramePr>
          <p:cNvPr id="28676" name="Object 2"/>
          <p:cNvGraphicFramePr>
            <a:graphicFrameLocks noChangeAspect="1"/>
          </p:cNvGraphicFramePr>
          <p:nvPr>
            <p:extLst/>
          </p:nvPr>
        </p:nvGraphicFramePr>
        <p:xfrm>
          <a:off x="198438" y="1073150"/>
          <a:ext cx="8732837" cy="558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7" name="Chart" r:id="rId3" imgW="8715311" imgH="5572239" progId="MSGraph.Chart.8">
                  <p:embed/>
                </p:oleObj>
              </mc:Choice>
              <mc:Fallback>
                <p:oleObj name="Chart" r:id="rId3" imgW="8715311" imgH="5572239" progId="MSGraph.Chart.8">
                  <p:embed/>
                  <p:pic>
                    <p:nvPicPr>
                      <p:cNvPr id="2867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073150"/>
                        <a:ext cx="8732837" cy="558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16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867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MBS Trading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TBA (to be announced) pools traded generically</a:t>
            </a:r>
          </a:p>
          <a:p>
            <a:r>
              <a:rPr lang="en-US" sz="2800" dirty="0"/>
              <a:t>Coupon stack</a:t>
            </a:r>
          </a:p>
          <a:p>
            <a:r>
              <a:rPr lang="en-US" sz="2800" dirty="0"/>
              <a:t>Cheapest to deliver strategy</a:t>
            </a:r>
          </a:p>
          <a:p>
            <a:r>
              <a:rPr lang="en-US" sz="2800" dirty="0"/>
              <a:t>Specified pools – investor knows exactly what he will get but he must pay more and can pick only from what is available</a:t>
            </a:r>
          </a:p>
          <a:p>
            <a:r>
              <a:rPr lang="en-US" sz="2800" dirty="0" err="1"/>
              <a:t>Bloomberg</a:t>
            </a:r>
            <a:r>
              <a:rPr lang="en-US" sz="2800" baseline="30000" dirty="0" err="1"/>
              <a:t>SM</a:t>
            </a:r>
            <a:r>
              <a:rPr lang="en-US" sz="2800" dirty="0"/>
              <a:t> system provides much information</a:t>
            </a:r>
          </a:p>
          <a:p>
            <a:r>
              <a:rPr lang="en-US" sz="2800" dirty="0"/>
              <a:t>The whole GSE MBS market settles trades according to a fixed monthly cycle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EA8AFF0-9327-4680-8679-61DA84266BA8}" type="slidenum">
              <a:rPr lang="en-US" sz="1200" smtClean="0"/>
              <a:pPr/>
              <a:t>73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2126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MBS Valuation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Dynamic analysis</a:t>
            </a:r>
          </a:p>
          <a:p>
            <a:r>
              <a:rPr lang="en-US" sz="2000" dirty="0"/>
              <a:t>Prepayment models and assumptions</a:t>
            </a:r>
          </a:p>
          <a:p>
            <a:r>
              <a:rPr lang="en-US" sz="2000" dirty="0"/>
              <a:t>Interest rate simulations</a:t>
            </a:r>
          </a:p>
          <a:p>
            <a:r>
              <a:rPr lang="en-US" sz="2000" dirty="0"/>
              <a:t>Option adjusted spread (OAS) analysis:</a:t>
            </a:r>
          </a:p>
          <a:p>
            <a:pPr lvl="1"/>
            <a:r>
              <a:rPr lang="en-US" sz="1800" dirty="0"/>
              <a:t>Applies a fixed spread over benchmark interest rates to calculate a simulated price for the security under each scenario, as well as the average of the simulated prices across all scenarios  </a:t>
            </a:r>
          </a:p>
          <a:p>
            <a:pPr lvl="1"/>
            <a:r>
              <a:rPr lang="en-US" sz="1800" dirty="0"/>
              <a:t>Adjusts the fixed spread and repeats the calculation process until the average of the simulated prices across all scenarios converges to the actual market price  </a:t>
            </a:r>
          </a:p>
          <a:p>
            <a:pPr lvl="1"/>
            <a:r>
              <a:rPr lang="en-US" sz="1800" dirty="0"/>
              <a:t>Reported OAS is the fixed spread that equates the average of the simulated prices to the actual market price of the security</a:t>
            </a:r>
          </a:p>
          <a:p>
            <a:r>
              <a:rPr lang="en-US" sz="2000" dirty="0"/>
              <a:t>MBS values falls when interest rates are more volatile</a:t>
            </a:r>
          </a:p>
          <a:p>
            <a:r>
              <a:rPr lang="en-US" sz="2000" dirty="0"/>
              <a:t>Private label also must consider credit risk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04553E-43F1-4A05-8448-09C13C60A0B9}" type="slidenum">
              <a:rPr lang="en-US" sz="1200" smtClean="0"/>
              <a:pPr/>
              <a:t>74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82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Private-Label MBS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763000" cy="5257800"/>
          </a:xfrm>
        </p:spPr>
        <p:txBody>
          <a:bodyPr>
            <a:normAutofit/>
          </a:bodyPr>
          <a:lstStyle/>
          <a:p>
            <a:r>
              <a:rPr lang="en-US" sz="2000" dirty="0"/>
              <a:t>Issued by private companies</a:t>
            </a:r>
          </a:p>
          <a:p>
            <a:r>
              <a:rPr lang="en-US" sz="2000" dirty="0"/>
              <a:t>No GSE guarantee</a:t>
            </a:r>
          </a:p>
          <a:p>
            <a:r>
              <a:rPr lang="en-US" sz="2000" dirty="0"/>
              <a:t>Rated securities w/ credit support</a:t>
            </a:r>
          </a:p>
          <a:p>
            <a:pPr lvl="1"/>
            <a:r>
              <a:rPr lang="en-US" sz="1800" dirty="0"/>
              <a:t>Subordinate tranches absorb losses before senior tranches</a:t>
            </a:r>
          </a:p>
          <a:p>
            <a:pPr lvl="1"/>
            <a:r>
              <a:rPr lang="en-US" sz="1800" dirty="0"/>
              <a:t>Mortgage loan credit quality:</a:t>
            </a:r>
          </a:p>
          <a:p>
            <a:pPr lvl="2"/>
            <a:r>
              <a:rPr lang="en-US" sz="1600" dirty="0"/>
              <a:t>Collateral – loan-to-value ratio (LTV)</a:t>
            </a:r>
          </a:p>
          <a:p>
            <a:pPr lvl="2"/>
            <a:r>
              <a:rPr lang="en-US" sz="1600" dirty="0"/>
              <a:t>Credit – credit score (FICO)</a:t>
            </a:r>
          </a:p>
          <a:p>
            <a:pPr lvl="2"/>
            <a:r>
              <a:rPr lang="en-US" sz="1600" dirty="0"/>
              <a:t>Capacity – debt-to-income ratio (DTI)</a:t>
            </a:r>
          </a:p>
          <a:p>
            <a:r>
              <a:rPr lang="en-US" sz="2000" dirty="0"/>
              <a:t>Jumbo: loans above conforming limit</a:t>
            </a:r>
          </a:p>
          <a:p>
            <a:r>
              <a:rPr lang="en-US" sz="2000" dirty="0"/>
              <a:t>Alt-A: loans that contain non-standard features but which have borrowers of "A" creditworthiness</a:t>
            </a:r>
          </a:p>
          <a:p>
            <a:r>
              <a:rPr lang="en-US" sz="2000" dirty="0"/>
              <a:t>Securities backed by sub-prime mortgage loans were classified as "home equity ABS" rather than MBS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BB0074A-19A2-4C39-97AD-73E0D25EA099}" type="slidenum">
              <a:rPr lang="en-US" sz="1200" smtClean="0"/>
              <a:pPr/>
              <a:t>75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7357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CMOs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Complicated structures</a:t>
            </a:r>
          </a:p>
          <a:p>
            <a:r>
              <a:rPr lang="en-US" dirty="0"/>
              <a:t>Average-life volatility and negative convexity vary among types of tranches</a:t>
            </a:r>
          </a:p>
          <a:p>
            <a:r>
              <a:rPr lang="en-US" dirty="0"/>
              <a:t>Less liquid than agency MBS</a:t>
            </a:r>
          </a:p>
          <a:p>
            <a:r>
              <a:rPr lang="en-US" dirty="0"/>
              <a:t>Higher liquidity for tranches with more predictable cash flow</a:t>
            </a:r>
          </a:p>
          <a:p>
            <a:r>
              <a:rPr lang="en-US" dirty="0"/>
              <a:t>PAC spreads tighter and companion spreads wider than comparable MBS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A8B4D7E-DBEB-47E0-B1C8-ED566FB80892}" type="slidenum">
              <a:rPr lang="en-US" sz="1200" smtClean="0"/>
              <a:pPr/>
              <a:t>76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93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Credit Card ABS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Generally the tightest spreads</a:t>
            </a:r>
          </a:p>
          <a:p>
            <a:r>
              <a:rPr lang="en-US" sz="2800" dirty="0"/>
              <a:t>Soft bullet maturities (wide range)</a:t>
            </a:r>
          </a:p>
          <a:p>
            <a:pPr lvl="1"/>
            <a:r>
              <a:rPr lang="en-US" sz="2400" dirty="0"/>
              <a:t>Rated final (legal) maturity</a:t>
            </a:r>
          </a:p>
          <a:p>
            <a:pPr lvl="1"/>
            <a:r>
              <a:rPr lang="en-US" sz="2400" dirty="0"/>
              <a:t>Unrated early amortization risk</a:t>
            </a:r>
          </a:p>
          <a:p>
            <a:pPr lvl="1"/>
            <a:r>
              <a:rPr lang="en-US" sz="2400" dirty="0"/>
              <a:t>Company risk</a:t>
            </a:r>
          </a:p>
          <a:p>
            <a:pPr lvl="1"/>
            <a:r>
              <a:rPr lang="en-US" sz="2400" dirty="0"/>
              <a:t>Very low average life volatility</a:t>
            </a:r>
          </a:p>
          <a:p>
            <a:r>
              <a:rPr lang="en-US" sz="2800" dirty="0"/>
              <a:t>Monthly interest distributions</a:t>
            </a:r>
          </a:p>
          <a:p>
            <a:r>
              <a:rPr lang="en-US" sz="2800" dirty="0"/>
              <a:t>Performance measures: charge-off rate, payment rate, yield</a:t>
            </a:r>
          </a:p>
          <a:p>
            <a:pPr lvl="1"/>
            <a:r>
              <a:rPr lang="en-US" sz="2400" dirty="0"/>
              <a:t>Stable vs. declining pool assumption</a:t>
            </a:r>
          </a:p>
          <a:p>
            <a:r>
              <a:rPr lang="en-US" sz="2800" dirty="0"/>
              <a:t>Master trust structures (good liquidity)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6FC91EB-E466-44D9-8562-ACE0AE561DFD}" type="slidenum">
              <a:rPr lang="en-US" sz="1200" smtClean="0"/>
              <a:pPr/>
              <a:t>77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45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Prime Auto Loan/Lease ABS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Next tightest spreads after credit cards</a:t>
            </a:r>
          </a:p>
          <a:p>
            <a:r>
              <a:rPr lang="en-US"/>
              <a:t>Amortizing principal, monthly cash flows</a:t>
            </a:r>
          </a:p>
          <a:p>
            <a:pPr lvl="1"/>
            <a:r>
              <a:rPr lang="en-US"/>
              <a:t>Monthly reinvestment of principal</a:t>
            </a:r>
          </a:p>
          <a:p>
            <a:r>
              <a:rPr lang="en-US"/>
              <a:t>Short maturities</a:t>
            </a:r>
          </a:p>
          <a:p>
            <a:r>
              <a:rPr lang="en-US"/>
              <a:t>Modest prepayments</a:t>
            </a:r>
          </a:p>
          <a:p>
            <a:pPr lvl="1"/>
            <a:r>
              <a:rPr lang="en-US"/>
              <a:t>Modest average life volatility</a:t>
            </a:r>
          </a:p>
          <a:p>
            <a:r>
              <a:rPr lang="en-US"/>
              <a:t>Individual liquidating pools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DE05AA9-AE6D-4094-8C75-E339A11DC4D1}" type="slidenum">
              <a:rPr lang="en-US" sz="1200" smtClean="0"/>
              <a:pPr/>
              <a:t>78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491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Sampling of “Other” Asset Classes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equipment leases (aircraft, medical, computers)</a:t>
            </a:r>
          </a:p>
          <a:p>
            <a:r>
              <a:rPr lang="en-US" dirty="0"/>
              <a:t>student loans</a:t>
            </a:r>
          </a:p>
          <a:p>
            <a:r>
              <a:rPr lang="en-US" dirty="0"/>
              <a:t>alternative student loans</a:t>
            </a:r>
          </a:p>
          <a:p>
            <a:r>
              <a:rPr lang="en-US" dirty="0"/>
              <a:t>corporate bonds and loans</a:t>
            </a:r>
          </a:p>
          <a:p>
            <a:r>
              <a:rPr lang="en-US" dirty="0"/>
              <a:t>utility stranded costs</a:t>
            </a:r>
          </a:p>
          <a:p>
            <a:r>
              <a:rPr lang="en-US" dirty="0"/>
              <a:t>franchisee loans</a:t>
            </a:r>
          </a:p>
          <a:p>
            <a:r>
              <a:rPr lang="en-US" dirty="0"/>
              <a:t>"future" receivables (e.g., Mexican exports)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settlements</a:t>
            </a:r>
          </a:p>
          <a:p>
            <a:r>
              <a:rPr lang="en-US" dirty="0"/>
              <a:t>net interest margin</a:t>
            </a:r>
          </a:p>
          <a:p>
            <a:r>
              <a:rPr lang="en-US" dirty="0"/>
              <a:t>high LTV mortgage loans</a:t>
            </a:r>
          </a:p>
          <a:p>
            <a:r>
              <a:rPr lang="en-US" dirty="0"/>
              <a:t>trade receivables</a:t>
            </a:r>
          </a:p>
          <a:p>
            <a:r>
              <a:rPr lang="en-US" dirty="0"/>
              <a:t>entertainment royalties</a:t>
            </a:r>
          </a:p>
          <a:p>
            <a:r>
              <a:rPr lang="en-US" dirty="0"/>
              <a:t>delinquent tax liens</a:t>
            </a:r>
          </a:p>
          <a:p>
            <a:r>
              <a:rPr lang="en-US" dirty="0"/>
              <a:t>"catastrophe" risk</a:t>
            </a:r>
          </a:p>
          <a:p>
            <a:r>
              <a:rPr lang="en-US" dirty="0"/>
              <a:t>mutual fund fees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9543FF8-3378-4EE6-AB81-7BB60DEA9BB0}" type="slidenum">
              <a:rPr lang="en-US" sz="1200" smtClean="0"/>
              <a:pPr/>
              <a:t>79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0297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Finance &amp; Securitization History (5)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1988: </a:t>
            </a:r>
            <a:r>
              <a:rPr lang="en-US" sz="2800" dirty="0">
                <a:hlinkClick r:id="rId2"/>
              </a:rPr>
              <a:t>Basel Capital Accord</a:t>
            </a:r>
            <a:endParaRPr lang="en-US" sz="2800" dirty="0"/>
          </a:p>
          <a:p>
            <a:r>
              <a:rPr lang="en-US" sz="2800" dirty="0"/>
              <a:t>1989: </a:t>
            </a:r>
            <a:r>
              <a:rPr lang="en-US" sz="2800" dirty="0">
                <a:hlinkClick r:id="rId3"/>
              </a:rPr>
              <a:t>FIRREA</a:t>
            </a:r>
            <a:r>
              <a:rPr lang="en-US" sz="2800" dirty="0"/>
              <a:t> § 307 creates OTS</a:t>
            </a:r>
          </a:p>
          <a:p>
            <a:r>
              <a:rPr lang="en-US" sz="2800" dirty="0"/>
              <a:t>1996: </a:t>
            </a:r>
            <a:r>
              <a:rPr lang="en-US" sz="2800" dirty="0">
                <a:hlinkClick r:id="rId4"/>
              </a:rPr>
              <a:t>FAS 125</a:t>
            </a:r>
            <a:endParaRPr lang="en-US" sz="2800" dirty="0"/>
          </a:p>
          <a:p>
            <a:r>
              <a:rPr lang="en-US" sz="2800" dirty="0"/>
              <a:t>1999: </a:t>
            </a:r>
            <a:r>
              <a:rPr lang="en-US" sz="2800" dirty="0">
                <a:hlinkClick r:id="rId5"/>
              </a:rPr>
              <a:t>Basel II proposal</a:t>
            </a:r>
            <a:endParaRPr lang="en-US" sz="2800" dirty="0"/>
          </a:p>
          <a:p>
            <a:r>
              <a:rPr lang="en-US" sz="2800" dirty="0"/>
              <a:t>2000: </a:t>
            </a:r>
            <a:r>
              <a:rPr lang="en-US" sz="2800" dirty="0">
                <a:hlinkClick r:id="rId6"/>
              </a:rPr>
              <a:t>FAS 140</a:t>
            </a:r>
            <a:endParaRPr lang="en-US" sz="2800" dirty="0"/>
          </a:p>
          <a:p>
            <a:r>
              <a:rPr lang="en-US" sz="2800" dirty="0"/>
              <a:t>2003: </a:t>
            </a:r>
            <a:r>
              <a:rPr lang="en-US" sz="2800" dirty="0">
                <a:hlinkClick r:id="rId7"/>
              </a:rPr>
              <a:t>FIN 46</a:t>
            </a:r>
            <a:r>
              <a:rPr lang="en-US" sz="2800" dirty="0"/>
              <a:t>, </a:t>
            </a:r>
            <a:r>
              <a:rPr lang="en-US" sz="2800" dirty="0">
                <a:hlinkClick r:id="rId8"/>
              </a:rPr>
              <a:t>FIN 46(R)</a:t>
            </a:r>
            <a:endParaRPr lang="en-US" sz="2800" dirty="0"/>
          </a:p>
          <a:p>
            <a:r>
              <a:rPr lang="en-US" sz="2800" dirty="0"/>
              <a:t>2003-07: Housing Bubble</a:t>
            </a:r>
          </a:p>
          <a:p>
            <a:r>
              <a:rPr lang="en-US" sz="2800" dirty="0"/>
              <a:t>2004: </a:t>
            </a:r>
            <a:r>
              <a:rPr lang="en-US" sz="2800" dirty="0">
                <a:hlinkClick r:id="rId9"/>
              </a:rPr>
              <a:t>Basel II</a:t>
            </a:r>
            <a:endParaRPr lang="en-US" sz="2800" dirty="0"/>
          </a:p>
          <a:p>
            <a:r>
              <a:rPr lang="en-US" sz="2800" dirty="0"/>
              <a:t>2005: </a:t>
            </a:r>
            <a:r>
              <a:rPr lang="en-US" sz="2800" dirty="0">
                <a:hlinkClick r:id="rId10"/>
              </a:rPr>
              <a:t>Regulation AB</a:t>
            </a:r>
            <a:endParaRPr lang="en-US" sz="2800" dirty="0"/>
          </a:p>
          <a:p>
            <a:r>
              <a:rPr lang="en-US" sz="2800" dirty="0"/>
              <a:t>2007-16: </a:t>
            </a:r>
            <a:r>
              <a:rPr lang="en-US" sz="2800" dirty="0">
                <a:hlinkClick r:id="rId11"/>
              </a:rPr>
              <a:t>Mortgage Meltdown</a:t>
            </a:r>
            <a:endParaRPr lang="en-US" sz="28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20C2A1-CEAD-4E12-97F6-AFC0F7A799FE}" type="slidenum">
              <a:rPr lang="en-US" sz="1200" smtClean="0">
                <a:latin typeface="Franklin Gothic Book" panose="020B0503020102020204" pitchFamily="34" charset="0"/>
              </a:rPr>
              <a:pPr/>
              <a:t>8</a:t>
            </a:fld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87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ctagon 6"/>
          <p:cNvSpPr>
            <a:spLocks/>
          </p:cNvSpPr>
          <p:nvPr/>
        </p:nvSpPr>
        <p:spPr bwMode="auto">
          <a:xfrm>
            <a:off x="300038" y="2921000"/>
            <a:ext cx="8593137" cy="3259138"/>
          </a:xfrm>
          <a:custGeom>
            <a:avLst/>
            <a:gdLst>
              <a:gd name="T0" fmla="*/ 9671 w 8593377"/>
              <a:gd name="T1" fmla="*/ 3247847 h 2754078"/>
              <a:gd name="T2" fmla="*/ 687 w 8593377"/>
              <a:gd name="T3" fmla="*/ 13446 h 2754078"/>
              <a:gd name="T4" fmla="*/ 8566969 w 8593377"/>
              <a:gd name="T5" fmla="*/ 0 h 2754078"/>
              <a:gd name="T6" fmla="*/ 8593377 w 8593377"/>
              <a:gd name="T7" fmla="*/ 3259056 h 2754078"/>
              <a:gd name="T8" fmla="*/ 5706437 w 8593377"/>
              <a:gd name="T9" fmla="*/ 3250031 h 2754078"/>
              <a:gd name="T10" fmla="*/ 5696382 w 8593377"/>
              <a:gd name="T11" fmla="*/ 2181100 h 2754078"/>
              <a:gd name="T12" fmla="*/ 2882703 w 8593377"/>
              <a:gd name="T13" fmla="*/ 2180115 h 2754078"/>
              <a:gd name="T14" fmla="*/ 2888815 w 8593377"/>
              <a:gd name="T15" fmla="*/ 3249684 h 2754078"/>
              <a:gd name="T16" fmla="*/ 9671 w 8593377"/>
              <a:gd name="T17" fmla="*/ 3247847 h 27540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593377" h="2754078">
                <a:moveTo>
                  <a:pt x="9671" y="2744606"/>
                </a:moveTo>
                <a:cubicBezTo>
                  <a:pt x="13992" y="1833525"/>
                  <a:pt x="-3634" y="922444"/>
                  <a:pt x="687" y="11363"/>
                </a:cubicBezTo>
                <a:lnTo>
                  <a:pt x="8566969" y="0"/>
                </a:lnTo>
                <a:lnTo>
                  <a:pt x="8593377" y="2754078"/>
                </a:lnTo>
                <a:lnTo>
                  <a:pt x="5706437" y="2746451"/>
                </a:lnTo>
                <a:lnTo>
                  <a:pt x="5696382" y="1843147"/>
                </a:lnTo>
                <a:lnTo>
                  <a:pt x="2882703" y="1842315"/>
                </a:lnTo>
                <a:cubicBezTo>
                  <a:pt x="2885759" y="2294236"/>
                  <a:pt x="2886778" y="2444877"/>
                  <a:pt x="2888815" y="2746158"/>
                </a:cubicBezTo>
                <a:lnTo>
                  <a:pt x="9671" y="2744606"/>
                </a:lnTo>
                <a:close/>
              </a:path>
            </a:pathLst>
          </a:custGeom>
          <a:solidFill>
            <a:srgbClr val="EAEAEA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Partially Supported, </a:t>
            </a:r>
            <a:r>
              <a:rPr lang="en-US" sz="2800" dirty="0" err="1"/>
              <a:t>Multiseller</a:t>
            </a:r>
            <a:r>
              <a:rPr lang="en-US" sz="2800" dirty="0"/>
              <a:t> ABCP Program Structure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3C2175A-A4B8-4A2E-B105-8EB1D9CF1609}" type="slidenum">
              <a:rPr lang="en-US" sz="1200" smtClean="0">
                <a:latin typeface="Franklin Gothic Book" panose="020B0503020102020204" pitchFamily="34" charset="0"/>
              </a:rPr>
              <a:pPr/>
              <a:t>80</a:t>
            </a:fld>
            <a:endParaRPr lang="en-US" sz="1200" dirty="0">
              <a:latin typeface="Franklin Gothic Book" panose="020B0503020102020204" pitchFamily="34" charset="0"/>
            </a:endParaRPr>
          </a:p>
        </p:txBody>
      </p:sp>
      <p:sp>
        <p:nvSpPr>
          <p:cNvPr id="59397" name="Rectangle 35"/>
          <p:cNvSpPr>
            <a:spLocks noChangeArrowheads="1"/>
          </p:cNvSpPr>
          <p:nvPr/>
        </p:nvSpPr>
        <p:spPr bwMode="auto">
          <a:xfrm>
            <a:off x="477838" y="1330325"/>
            <a:ext cx="1012825" cy="346075"/>
          </a:xfrm>
          <a:prstGeom prst="rect">
            <a:avLst/>
          </a:prstGeom>
          <a:solidFill>
            <a:srgbClr val="FAE3A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>
                <a:latin typeface="Franklin Gothic Book" panose="020B0503020102020204" pitchFamily="34" charset="0"/>
              </a:rPr>
              <a:t>Obligor</a:t>
            </a:r>
          </a:p>
        </p:txBody>
      </p:sp>
      <p:sp>
        <p:nvSpPr>
          <p:cNvPr id="59398" name="Rectangle 40"/>
          <p:cNvSpPr>
            <a:spLocks noChangeArrowheads="1"/>
          </p:cNvSpPr>
          <p:nvPr/>
        </p:nvSpPr>
        <p:spPr bwMode="auto">
          <a:xfrm>
            <a:off x="477838" y="2027238"/>
            <a:ext cx="3679825" cy="715962"/>
          </a:xfrm>
          <a:prstGeom prst="rect">
            <a:avLst/>
          </a:prstGeom>
          <a:solidFill>
            <a:srgbClr val="E5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>
                <a:latin typeface="Franklin Gothic Book" panose="020B0503020102020204" pitchFamily="34" charset="0"/>
              </a:rPr>
              <a:t>Seller</a:t>
            </a:r>
            <a:br>
              <a:rPr lang="en-US">
                <a:latin typeface="Franklin Gothic Book" panose="020B0503020102020204" pitchFamily="34" charset="0"/>
              </a:rPr>
            </a:br>
            <a:r>
              <a:rPr lang="en-US" sz="1600">
                <a:latin typeface="Franklin Gothic Book" panose="020B0503020102020204" pitchFamily="34" charset="0"/>
              </a:rPr>
              <a:t>seller-level credit enhancement</a:t>
            </a:r>
            <a:endParaRPr lang="en-US" sz="1800">
              <a:latin typeface="Franklin Gothic Book" panose="020B0503020102020204" pitchFamily="34" charset="0"/>
            </a:endParaRPr>
          </a:p>
        </p:txBody>
      </p:sp>
      <p:sp>
        <p:nvSpPr>
          <p:cNvPr id="59399" name="Rectangle 42"/>
          <p:cNvSpPr>
            <a:spLocks noChangeArrowheads="1"/>
          </p:cNvSpPr>
          <p:nvPr/>
        </p:nvSpPr>
        <p:spPr bwMode="auto">
          <a:xfrm>
            <a:off x="477838" y="4513263"/>
            <a:ext cx="8229600" cy="457200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>
                <a:latin typeface="Franklin Gothic Medium" panose="020B0603020102020204" pitchFamily="34" charset="0"/>
              </a:rPr>
              <a:t>Issuer</a:t>
            </a:r>
          </a:p>
        </p:txBody>
      </p:sp>
      <p:sp>
        <p:nvSpPr>
          <p:cNvPr id="59400" name="Rectangle 43"/>
          <p:cNvSpPr>
            <a:spLocks noChangeArrowheads="1"/>
          </p:cNvSpPr>
          <p:nvPr/>
        </p:nvSpPr>
        <p:spPr bwMode="auto">
          <a:xfrm>
            <a:off x="477838" y="5638800"/>
            <a:ext cx="2613025" cy="457200"/>
          </a:xfrm>
          <a:prstGeom prst="rect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>
                <a:latin typeface="Franklin Gothic Medium" panose="020B0603020102020204" pitchFamily="34" charset="0"/>
              </a:rPr>
              <a:t>Sponsor and Affiliates</a:t>
            </a:r>
          </a:p>
        </p:txBody>
      </p:sp>
      <p:sp>
        <p:nvSpPr>
          <p:cNvPr id="59401" name="Rectangle 46"/>
          <p:cNvSpPr>
            <a:spLocks noChangeArrowheads="1"/>
          </p:cNvSpPr>
          <p:nvPr/>
        </p:nvSpPr>
        <p:spPr bwMode="auto">
          <a:xfrm>
            <a:off x="477838" y="3124200"/>
            <a:ext cx="2460625" cy="719138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>
                <a:latin typeface="Franklin Gothic Medium" panose="020B0603020102020204" pitchFamily="34" charset="0"/>
              </a:rPr>
              <a:t>Credit Enhancement Facility Provider(s)</a:t>
            </a:r>
          </a:p>
        </p:txBody>
      </p:sp>
      <p:sp>
        <p:nvSpPr>
          <p:cNvPr id="59402" name="Rectangle 50"/>
          <p:cNvSpPr>
            <a:spLocks noChangeArrowheads="1"/>
          </p:cNvSpPr>
          <p:nvPr/>
        </p:nvSpPr>
        <p:spPr bwMode="auto">
          <a:xfrm>
            <a:off x="5027613" y="2027238"/>
            <a:ext cx="3679825" cy="715962"/>
          </a:xfrm>
          <a:prstGeom prst="rect">
            <a:avLst/>
          </a:prstGeom>
          <a:solidFill>
            <a:srgbClr val="E5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 dirty="0">
                <a:latin typeface="Franklin Gothic Book" panose="020B0503020102020204" pitchFamily="34" charset="0"/>
              </a:rPr>
              <a:t>Seller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sz="1600" dirty="0">
                <a:latin typeface="Franklin Gothic Book" panose="020B0503020102020204" pitchFamily="34" charset="0"/>
              </a:rPr>
              <a:t>seller-level credit enhancement</a:t>
            </a:r>
            <a:endParaRPr lang="en-US" sz="1800" dirty="0">
              <a:latin typeface="Franklin Gothic Book" panose="020B0503020102020204" pitchFamily="34" charset="0"/>
            </a:endParaRPr>
          </a:p>
        </p:txBody>
      </p:sp>
      <p:sp>
        <p:nvSpPr>
          <p:cNvPr id="59403" name="Rectangle 51"/>
          <p:cNvSpPr>
            <a:spLocks noChangeArrowheads="1"/>
          </p:cNvSpPr>
          <p:nvPr/>
        </p:nvSpPr>
        <p:spPr bwMode="auto">
          <a:xfrm>
            <a:off x="6246813" y="3124200"/>
            <a:ext cx="2460625" cy="719138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>
                <a:latin typeface="Franklin Gothic Medium" panose="020B0603020102020204" pitchFamily="34" charset="0"/>
              </a:rPr>
              <a:t>Liquidity Facility Provider(s)</a:t>
            </a:r>
          </a:p>
        </p:txBody>
      </p:sp>
      <p:sp>
        <p:nvSpPr>
          <p:cNvPr id="59404" name="TextBox 2"/>
          <p:cNvSpPr txBox="1">
            <a:spLocks noChangeArrowheads="1"/>
          </p:cNvSpPr>
          <p:nvPr/>
        </p:nvSpPr>
        <p:spPr bwMode="auto">
          <a:xfrm>
            <a:off x="3624263" y="2935288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Franklin Gothic Book" panose="020B0503020102020204" pitchFamily="34" charset="0"/>
              </a:rPr>
              <a:t>advances against new receivables</a:t>
            </a:r>
          </a:p>
        </p:txBody>
      </p:sp>
      <p:sp>
        <p:nvSpPr>
          <p:cNvPr id="59405" name="TextBox 52"/>
          <p:cNvSpPr txBox="1">
            <a:spLocks noChangeArrowheads="1"/>
          </p:cNvSpPr>
          <p:nvPr/>
        </p:nvSpPr>
        <p:spPr bwMode="auto">
          <a:xfrm>
            <a:off x="4202113" y="3589338"/>
            <a:ext cx="13271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>
                <a:latin typeface="Franklin Gothic Book" panose="020B0503020102020204" pitchFamily="34" charset="0"/>
              </a:rPr>
              <a:t>collections on  previously transferred receivables</a:t>
            </a:r>
          </a:p>
        </p:txBody>
      </p:sp>
      <p:cxnSp>
        <p:nvCxnSpPr>
          <p:cNvPr id="59406" name="Straight Arrow Connector 4"/>
          <p:cNvCxnSpPr>
            <a:cxnSpLocks noChangeShapeType="1"/>
          </p:cNvCxnSpPr>
          <p:nvPr/>
        </p:nvCxnSpPr>
        <p:spPr bwMode="auto">
          <a:xfrm flipH="1">
            <a:off x="5557838" y="2743200"/>
            <a:ext cx="3175" cy="1770063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9407" name="Straight Arrow Connector 56"/>
          <p:cNvCxnSpPr>
            <a:cxnSpLocks noChangeShapeType="1"/>
          </p:cNvCxnSpPr>
          <p:nvPr/>
        </p:nvCxnSpPr>
        <p:spPr bwMode="auto">
          <a:xfrm flipH="1">
            <a:off x="5907088" y="2743200"/>
            <a:ext cx="3175" cy="1770063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stealth" w="lg" len="lg"/>
            <a:tailEnd type="none" w="lg" len="lg"/>
          </a:ln>
        </p:spPr>
      </p:cxnSp>
      <p:cxnSp>
        <p:nvCxnSpPr>
          <p:cNvPr id="59408" name="Straight Arrow Connector 57"/>
          <p:cNvCxnSpPr>
            <a:cxnSpLocks noChangeShapeType="1"/>
          </p:cNvCxnSpPr>
          <p:nvPr/>
        </p:nvCxnSpPr>
        <p:spPr bwMode="auto">
          <a:xfrm flipH="1">
            <a:off x="3289300" y="2743200"/>
            <a:ext cx="3175" cy="1770063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9409" name="Straight Arrow Connector 58"/>
          <p:cNvCxnSpPr>
            <a:cxnSpLocks noChangeShapeType="1"/>
          </p:cNvCxnSpPr>
          <p:nvPr/>
        </p:nvCxnSpPr>
        <p:spPr bwMode="auto">
          <a:xfrm flipH="1">
            <a:off x="3638550" y="2743200"/>
            <a:ext cx="3175" cy="1770063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stealth" w="lg" len="lg"/>
            <a:tailEnd type="none" w="lg" len="lg"/>
          </a:ln>
        </p:spPr>
      </p:cxnSp>
      <p:cxnSp>
        <p:nvCxnSpPr>
          <p:cNvPr id="59410" name="Straight Arrow Connector 59"/>
          <p:cNvCxnSpPr>
            <a:cxnSpLocks noChangeShapeType="1"/>
          </p:cNvCxnSpPr>
          <p:nvPr/>
        </p:nvCxnSpPr>
        <p:spPr bwMode="auto">
          <a:xfrm>
            <a:off x="1792288" y="3843338"/>
            <a:ext cx="0" cy="66992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9411" name="Straight Arrow Connector 60"/>
          <p:cNvCxnSpPr>
            <a:cxnSpLocks noChangeShapeType="1"/>
          </p:cNvCxnSpPr>
          <p:nvPr/>
        </p:nvCxnSpPr>
        <p:spPr bwMode="auto">
          <a:xfrm>
            <a:off x="2139950" y="3843338"/>
            <a:ext cx="1588" cy="66992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stealth" w="lg" len="lg"/>
            <a:tailEnd type="none" w="lg" len="lg"/>
          </a:ln>
        </p:spPr>
      </p:cxnSp>
      <p:sp>
        <p:nvSpPr>
          <p:cNvPr id="59412" name="TextBox 66"/>
          <p:cNvSpPr txBox="1">
            <a:spLocks noChangeArrowheads="1"/>
          </p:cNvSpPr>
          <p:nvPr/>
        </p:nvSpPr>
        <p:spPr bwMode="auto">
          <a:xfrm>
            <a:off x="657225" y="3957638"/>
            <a:ext cx="1138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 dirty="0">
                <a:latin typeface="Franklin Gothic Book" panose="020B0503020102020204" pitchFamily="34" charset="0"/>
              </a:rPr>
              <a:t>credit support payments</a:t>
            </a:r>
          </a:p>
        </p:txBody>
      </p:sp>
      <p:sp>
        <p:nvSpPr>
          <p:cNvPr id="59413" name="TextBox 67"/>
          <p:cNvSpPr txBox="1">
            <a:spLocks noChangeArrowheads="1"/>
          </p:cNvSpPr>
          <p:nvPr/>
        </p:nvSpPr>
        <p:spPr bwMode="auto">
          <a:xfrm>
            <a:off x="2141538" y="4049713"/>
            <a:ext cx="4794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Franklin Gothic Book" panose="020B0503020102020204" pitchFamily="34" charset="0"/>
              </a:rPr>
              <a:t>fees</a:t>
            </a:r>
          </a:p>
        </p:txBody>
      </p:sp>
      <p:cxnSp>
        <p:nvCxnSpPr>
          <p:cNvPr id="59414" name="Straight Arrow Connector 68"/>
          <p:cNvCxnSpPr>
            <a:cxnSpLocks noChangeShapeType="1"/>
          </p:cNvCxnSpPr>
          <p:nvPr/>
        </p:nvCxnSpPr>
        <p:spPr bwMode="auto">
          <a:xfrm>
            <a:off x="7751763" y="3843338"/>
            <a:ext cx="0" cy="66992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9415" name="Straight Arrow Connector 69"/>
          <p:cNvCxnSpPr>
            <a:cxnSpLocks noChangeShapeType="1"/>
          </p:cNvCxnSpPr>
          <p:nvPr/>
        </p:nvCxnSpPr>
        <p:spPr bwMode="auto">
          <a:xfrm>
            <a:off x="8097838" y="3843338"/>
            <a:ext cx="3175" cy="66992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stealth" w="lg" len="lg"/>
            <a:tailEnd type="none" w="lg" len="lg"/>
          </a:ln>
        </p:spPr>
      </p:cxnSp>
      <p:sp>
        <p:nvSpPr>
          <p:cNvPr id="59416" name="TextBox 70"/>
          <p:cNvSpPr txBox="1">
            <a:spLocks noChangeArrowheads="1"/>
          </p:cNvSpPr>
          <p:nvPr/>
        </p:nvSpPr>
        <p:spPr bwMode="auto">
          <a:xfrm>
            <a:off x="6269038" y="4049713"/>
            <a:ext cx="14827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>
                <a:latin typeface="Franklin Gothic Book" panose="020B0503020102020204" pitchFamily="34" charset="0"/>
              </a:rPr>
              <a:t>liquidity advances</a:t>
            </a:r>
          </a:p>
        </p:txBody>
      </p:sp>
      <p:sp>
        <p:nvSpPr>
          <p:cNvPr id="59417" name="TextBox 71"/>
          <p:cNvSpPr txBox="1">
            <a:spLocks noChangeArrowheads="1"/>
          </p:cNvSpPr>
          <p:nvPr/>
        </p:nvSpPr>
        <p:spPr bwMode="auto">
          <a:xfrm>
            <a:off x="8097838" y="4049713"/>
            <a:ext cx="4794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Franklin Gothic Book" panose="020B0503020102020204" pitchFamily="34" charset="0"/>
              </a:rPr>
              <a:t>fees</a:t>
            </a:r>
          </a:p>
        </p:txBody>
      </p:sp>
      <p:sp>
        <p:nvSpPr>
          <p:cNvPr id="59418" name="Rectangle 72"/>
          <p:cNvSpPr>
            <a:spLocks noChangeArrowheads="1"/>
          </p:cNvSpPr>
          <p:nvPr/>
        </p:nvSpPr>
        <p:spPr bwMode="auto">
          <a:xfrm>
            <a:off x="3286125" y="5638800"/>
            <a:ext cx="2613025" cy="457200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800">
                <a:latin typeface="Franklin Gothic Medium" panose="020B0603020102020204" pitchFamily="34" charset="0"/>
              </a:rPr>
              <a:t>Investors</a:t>
            </a:r>
          </a:p>
        </p:txBody>
      </p:sp>
      <p:sp>
        <p:nvSpPr>
          <p:cNvPr id="59419" name="Rectangle 73"/>
          <p:cNvSpPr>
            <a:spLocks noChangeArrowheads="1"/>
          </p:cNvSpPr>
          <p:nvPr/>
        </p:nvSpPr>
        <p:spPr bwMode="auto">
          <a:xfrm>
            <a:off x="6094413" y="5638800"/>
            <a:ext cx="2613025" cy="45720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400">
                <a:latin typeface="Franklin Gothic Medium" panose="020B0603020102020204" pitchFamily="34" charset="0"/>
              </a:rPr>
              <a:t>Technical Legal Owner</a:t>
            </a:r>
          </a:p>
        </p:txBody>
      </p:sp>
      <p:cxnSp>
        <p:nvCxnSpPr>
          <p:cNvPr id="59420" name="Straight Arrow Connector 74"/>
          <p:cNvCxnSpPr>
            <a:cxnSpLocks noChangeShapeType="1"/>
          </p:cNvCxnSpPr>
          <p:nvPr/>
        </p:nvCxnSpPr>
        <p:spPr bwMode="auto">
          <a:xfrm>
            <a:off x="1185863" y="4983163"/>
            <a:ext cx="0" cy="668337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9421" name="Straight Arrow Connector 75"/>
          <p:cNvCxnSpPr>
            <a:cxnSpLocks noChangeShapeType="1"/>
          </p:cNvCxnSpPr>
          <p:nvPr/>
        </p:nvCxnSpPr>
        <p:spPr bwMode="auto">
          <a:xfrm>
            <a:off x="4419600" y="4973638"/>
            <a:ext cx="0" cy="66992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9422" name="Straight Arrow Connector 76"/>
          <p:cNvCxnSpPr>
            <a:cxnSpLocks noChangeShapeType="1"/>
          </p:cNvCxnSpPr>
          <p:nvPr/>
        </p:nvCxnSpPr>
        <p:spPr bwMode="auto">
          <a:xfrm>
            <a:off x="4767263" y="4973638"/>
            <a:ext cx="1587" cy="669925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 type="stealth" w="lg" len="lg"/>
            <a:tailEnd type="none" w="lg" len="lg"/>
          </a:ln>
        </p:spPr>
      </p:cxnSp>
      <p:sp>
        <p:nvSpPr>
          <p:cNvPr id="59423" name="TextBox 77"/>
          <p:cNvSpPr txBox="1">
            <a:spLocks noChangeArrowheads="1"/>
          </p:cNvSpPr>
          <p:nvPr/>
        </p:nvSpPr>
        <p:spPr bwMode="auto">
          <a:xfrm>
            <a:off x="4732338" y="5133975"/>
            <a:ext cx="1404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Franklin Gothic Book" panose="020B0503020102020204" pitchFamily="34" charset="0"/>
              </a:rPr>
              <a:t>purchase price</a:t>
            </a:r>
          </a:p>
          <a:p>
            <a:pPr eaLnBrk="1" hangingPunct="1"/>
            <a:r>
              <a:rPr lang="en-US" sz="1200">
                <a:latin typeface="Franklin Gothic Book" panose="020B0503020102020204" pitchFamily="34" charset="0"/>
              </a:rPr>
              <a:t>of new ABCP</a:t>
            </a:r>
          </a:p>
        </p:txBody>
      </p:sp>
      <p:sp>
        <p:nvSpPr>
          <p:cNvPr id="59424" name="TextBox 78"/>
          <p:cNvSpPr txBox="1">
            <a:spLocks noChangeArrowheads="1"/>
          </p:cNvSpPr>
          <p:nvPr/>
        </p:nvSpPr>
        <p:spPr bwMode="auto">
          <a:xfrm>
            <a:off x="3090863" y="5133975"/>
            <a:ext cx="1327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>
                <a:latin typeface="Franklin Gothic Book" panose="020B0503020102020204" pitchFamily="34" charset="0"/>
              </a:rPr>
              <a:t>payments on maturing ABCP</a:t>
            </a:r>
          </a:p>
        </p:txBody>
      </p:sp>
      <p:cxnSp>
        <p:nvCxnSpPr>
          <p:cNvPr id="59425" name="Straight Arrow Connector 79"/>
          <p:cNvCxnSpPr>
            <a:cxnSpLocks noChangeShapeType="1"/>
          </p:cNvCxnSpPr>
          <p:nvPr/>
        </p:nvCxnSpPr>
        <p:spPr bwMode="auto">
          <a:xfrm>
            <a:off x="6867525" y="4983163"/>
            <a:ext cx="0" cy="668337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59426" name="TextBox 80"/>
          <p:cNvSpPr txBox="1">
            <a:spLocks noChangeArrowheads="1"/>
          </p:cNvSpPr>
          <p:nvPr/>
        </p:nvSpPr>
        <p:spPr bwMode="auto">
          <a:xfrm>
            <a:off x="1185863" y="5175250"/>
            <a:ext cx="4778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Franklin Gothic Book" panose="020B0503020102020204" pitchFamily="34" charset="0"/>
              </a:rPr>
              <a:t>fees</a:t>
            </a:r>
          </a:p>
        </p:txBody>
      </p:sp>
      <p:sp>
        <p:nvSpPr>
          <p:cNvPr id="59427" name="TextBox 81"/>
          <p:cNvSpPr txBox="1">
            <a:spLocks noChangeArrowheads="1"/>
          </p:cNvSpPr>
          <p:nvPr/>
        </p:nvSpPr>
        <p:spPr bwMode="auto">
          <a:xfrm>
            <a:off x="6865938" y="5081588"/>
            <a:ext cx="885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latin typeface="Franklin Gothic Book" panose="020B0503020102020204" pitchFamily="34" charset="0"/>
              </a:rPr>
              <a:t>nominal dividends</a:t>
            </a:r>
          </a:p>
        </p:txBody>
      </p:sp>
      <p:cxnSp>
        <p:nvCxnSpPr>
          <p:cNvPr id="59428" name="Straight Arrow Connector 84"/>
          <p:cNvCxnSpPr>
            <a:cxnSpLocks noChangeShapeType="1"/>
          </p:cNvCxnSpPr>
          <p:nvPr/>
        </p:nvCxnSpPr>
        <p:spPr bwMode="auto">
          <a:xfrm>
            <a:off x="976313" y="1676400"/>
            <a:ext cx="0" cy="35083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59429" name="Rectangle 88"/>
          <p:cNvSpPr>
            <a:spLocks noChangeArrowheads="1"/>
          </p:cNvSpPr>
          <p:nvPr/>
        </p:nvSpPr>
        <p:spPr bwMode="auto">
          <a:xfrm>
            <a:off x="3144838" y="1330325"/>
            <a:ext cx="1012825" cy="346075"/>
          </a:xfrm>
          <a:prstGeom prst="rect">
            <a:avLst/>
          </a:prstGeom>
          <a:solidFill>
            <a:srgbClr val="FAE3A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>
                <a:latin typeface="Franklin Gothic Book" panose="020B0503020102020204" pitchFamily="34" charset="0"/>
              </a:rPr>
              <a:t>Obligor</a:t>
            </a:r>
          </a:p>
        </p:txBody>
      </p:sp>
      <p:cxnSp>
        <p:nvCxnSpPr>
          <p:cNvPr id="59430" name="Straight Arrow Connector 89"/>
          <p:cNvCxnSpPr>
            <a:cxnSpLocks noChangeShapeType="1"/>
          </p:cNvCxnSpPr>
          <p:nvPr/>
        </p:nvCxnSpPr>
        <p:spPr bwMode="auto">
          <a:xfrm>
            <a:off x="3643313" y="1676400"/>
            <a:ext cx="0" cy="35083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59431" name="Rectangle 90"/>
          <p:cNvSpPr>
            <a:spLocks noChangeArrowheads="1"/>
          </p:cNvSpPr>
          <p:nvPr/>
        </p:nvSpPr>
        <p:spPr bwMode="auto">
          <a:xfrm>
            <a:off x="1811338" y="1330325"/>
            <a:ext cx="1012825" cy="346075"/>
          </a:xfrm>
          <a:prstGeom prst="rect">
            <a:avLst/>
          </a:prstGeom>
          <a:solidFill>
            <a:srgbClr val="FAE3A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>
                <a:latin typeface="Franklin Gothic Book" panose="020B0503020102020204" pitchFamily="34" charset="0"/>
              </a:rPr>
              <a:t>Obligor</a:t>
            </a:r>
          </a:p>
        </p:txBody>
      </p:sp>
      <p:cxnSp>
        <p:nvCxnSpPr>
          <p:cNvPr id="59432" name="Straight Arrow Connector 91"/>
          <p:cNvCxnSpPr>
            <a:cxnSpLocks noChangeShapeType="1"/>
          </p:cNvCxnSpPr>
          <p:nvPr/>
        </p:nvCxnSpPr>
        <p:spPr bwMode="auto">
          <a:xfrm>
            <a:off x="2309813" y="1676400"/>
            <a:ext cx="0" cy="35083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59433" name="Rectangle 92"/>
          <p:cNvSpPr>
            <a:spLocks noChangeArrowheads="1"/>
          </p:cNvSpPr>
          <p:nvPr/>
        </p:nvSpPr>
        <p:spPr bwMode="auto">
          <a:xfrm>
            <a:off x="5027613" y="1330325"/>
            <a:ext cx="1012825" cy="346075"/>
          </a:xfrm>
          <a:prstGeom prst="rect">
            <a:avLst/>
          </a:prstGeom>
          <a:solidFill>
            <a:srgbClr val="FAE3A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>
                <a:latin typeface="Franklin Gothic Book" panose="020B0503020102020204" pitchFamily="34" charset="0"/>
              </a:rPr>
              <a:t>Obligor</a:t>
            </a:r>
          </a:p>
        </p:txBody>
      </p:sp>
      <p:cxnSp>
        <p:nvCxnSpPr>
          <p:cNvPr id="59434" name="Straight Arrow Connector 93"/>
          <p:cNvCxnSpPr>
            <a:cxnSpLocks noChangeShapeType="1"/>
          </p:cNvCxnSpPr>
          <p:nvPr/>
        </p:nvCxnSpPr>
        <p:spPr bwMode="auto">
          <a:xfrm>
            <a:off x="5526088" y="1676400"/>
            <a:ext cx="0" cy="35083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59435" name="Rectangle 94"/>
          <p:cNvSpPr>
            <a:spLocks noChangeArrowheads="1"/>
          </p:cNvSpPr>
          <p:nvPr/>
        </p:nvSpPr>
        <p:spPr bwMode="auto">
          <a:xfrm>
            <a:off x="7694613" y="1330325"/>
            <a:ext cx="1012825" cy="346075"/>
          </a:xfrm>
          <a:prstGeom prst="rect">
            <a:avLst/>
          </a:prstGeom>
          <a:solidFill>
            <a:srgbClr val="FAE3A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>
                <a:latin typeface="Franklin Gothic Book" panose="020B0503020102020204" pitchFamily="34" charset="0"/>
              </a:rPr>
              <a:t>Obligor</a:t>
            </a:r>
          </a:p>
        </p:txBody>
      </p:sp>
      <p:cxnSp>
        <p:nvCxnSpPr>
          <p:cNvPr id="59436" name="Straight Arrow Connector 95"/>
          <p:cNvCxnSpPr>
            <a:cxnSpLocks noChangeShapeType="1"/>
          </p:cNvCxnSpPr>
          <p:nvPr/>
        </p:nvCxnSpPr>
        <p:spPr bwMode="auto">
          <a:xfrm>
            <a:off x="8193088" y="1676400"/>
            <a:ext cx="0" cy="35083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59437" name="Rectangle 96"/>
          <p:cNvSpPr>
            <a:spLocks noChangeArrowheads="1"/>
          </p:cNvSpPr>
          <p:nvPr/>
        </p:nvSpPr>
        <p:spPr bwMode="auto">
          <a:xfrm>
            <a:off x="6361113" y="1330325"/>
            <a:ext cx="1012825" cy="346075"/>
          </a:xfrm>
          <a:prstGeom prst="rect">
            <a:avLst/>
          </a:prstGeom>
          <a:solidFill>
            <a:srgbClr val="FAE3A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>
                <a:latin typeface="Franklin Gothic Book" panose="020B0503020102020204" pitchFamily="34" charset="0"/>
              </a:rPr>
              <a:t>Obligor</a:t>
            </a:r>
          </a:p>
        </p:txBody>
      </p:sp>
      <p:cxnSp>
        <p:nvCxnSpPr>
          <p:cNvPr id="59438" name="Straight Arrow Connector 97"/>
          <p:cNvCxnSpPr>
            <a:cxnSpLocks noChangeShapeType="1"/>
          </p:cNvCxnSpPr>
          <p:nvPr/>
        </p:nvCxnSpPr>
        <p:spPr bwMode="auto">
          <a:xfrm>
            <a:off x="6859588" y="1676400"/>
            <a:ext cx="0" cy="35083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85205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1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2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7" grpId="0" animBg="1"/>
      <p:bldP spid="59398" grpId="0" animBg="1"/>
      <p:bldP spid="59399" grpId="0" animBg="1"/>
      <p:bldP spid="59400" grpId="0" animBg="1"/>
      <p:bldP spid="59401" grpId="0" animBg="1"/>
      <p:bldP spid="59402" grpId="0" animBg="1"/>
      <p:bldP spid="59403" grpId="0" animBg="1"/>
      <p:bldP spid="59404" grpId="0"/>
      <p:bldP spid="59405" grpId="0"/>
      <p:bldP spid="59412" grpId="0"/>
      <p:bldP spid="59413" grpId="0"/>
      <p:bldP spid="59416" grpId="0"/>
      <p:bldP spid="59417" grpId="0"/>
      <p:bldP spid="59418" grpId="0" animBg="1"/>
      <p:bldP spid="59419" grpId="0" animBg="1"/>
      <p:bldP spid="59423" grpId="0"/>
      <p:bldP spid="59424" grpId="0"/>
      <p:bldP spid="59426" grpId="0"/>
      <p:bldP spid="59427" grpId="0"/>
      <p:bldP spid="59429" grpId="0" animBg="1"/>
      <p:bldP spid="59431" grpId="0" animBg="1"/>
      <p:bldP spid="59433" grpId="0" animBg="1"/>
      <p:bldP spid="59435" grpId="0" animBg="1"/>
      <p:bldP spid="5943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CDOs/CLOs/CBOs</a:t>
            </a:r>
            <a:br>
              <a:rPr lang="en-US" dirty="0"/>
            </a:br>
            <a:r>
              <a:rPr lang="en-US" dirty="0"/>
              <a:t>Collateralized Debt Obligations</a:t>
            </a:r>
            <a:br>
              <a:rPr lang="en-US" dirty="0"/>
            </a:br>
            <a:r>
              <a:rPr lang="en-US" dirty="0"/>
              <a:t>Collateralized Loan Obligations</a:t>
            </a:r>
            <a:br>
              <a:rPr lang="en-US" dirty="0"/>
            </a:br>
            <a:r>
              <a:rPr lang="en-US" dirty="0"/>
              <a:t>Collateralized Bond Obligations</a:t>
            </a:r>
            <a:br>
              <a:rPr lang="en-US" dirty="0"/>
            </a:br>
            <a:endParaRPr lang="en-US" dirty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CE8A1FA-8BD3-40C5-9464-95E3CCEB347F}" type="slidenum">
              <a:rPr lang="en-US" sz="1200" smtClean="0"/>
              <a:pPr/>
              <a:t>81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3275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CDO Highlights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3486" y="1295400"/>
            <a:ext cx="8422783" cy="4989490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CDO is like a mutual fund that sells debt and equity</a:t>
            </a:r>
          </a:p>
          <a:p>
            <a:r>
              <a:rPr lang="en-US"/>
              <a:t>Early CDOs were backed by portfolios of junk bonds</a:t>
            </a:r>
          </a:p>
          <a:p>
            <a:r>
              <a:rPr lang="en-US"/>
              <a:t>Later CDOs emphasized corporate loans or ABS</a:t>
            </a:r>
          </a:p>
          <a:p>
            <a:r>
              <a:rPr lang="en-US"/>
              <a:t>Diversification of the underlying portfolio is the key to understanding the risk in a CDO</a:t>
            </a:r>
          </a:p>
          <a:p>
            <a:r>
              <a:rPr lang="en-US"/>
              <a:t>Portfolios are actively managed, subject to rules</a:t>
            </a:r>
          </a:p>
          <a:p>
            <a:r>
              <a:rPr lang="en-US"/>
              <a:t>CDOs have multi-layered capital structure with several debt "tranches"</a:t>
            </a:r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7C48F91-1418-48B8-ADAD-F69B5E562AF9}" type="slidenum">
              <a:rPr lang="en-US" smtClean="0">
                <a:solidFill>
                  <a:schemeClr val="tx1"/>
                </a:solidFill>
              </a:rPr>
              <a:pPr/>
              <a:t>82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9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Basic CDO Structure – Tranching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3D547BF-7BA6-460E-A6BD-866C6F2781C8}" type="slidenum">
              <a:rPr lang="en-US" sz="1200" smtClean="0"/>
              <a:pPr/>
              <a:t>83</a:t>
            </a:fld>
            <a:endParaRPr lang="en-US" sz="1200" dirty="0"/>
          </a:p>
        </p:txBody>
      </p:sp>
      <p:graphicFrame>
        <p:nvGraphicFramePr>
          <p:cNvPr id="7885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364959"/>
              </p:ext>
            </p:extLst>
          </p:nvPr>
        </p:nvGraphicFramePr>
        <p:xfrm>
          <a:off x="409575" y="1301750"/>
          <a:ext cx="8312150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5" name="Chart" r:id="rId3" imgW="8343872" imgH="4686317" progId="MSGraph.Chart.8">
                  <p:embed/>
                </p:oleObj>
              </mc:Choice>
              <mc:Fallback>
                <p:oleObj name="Chart" r:id="rId3" imgW="8343872" imgH="4686317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1301750"/>
                        <a:ext cx="8312150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7" descr="C:\Documents and Settings\madelson\Application Data\Microsoft\Media Catalog\Downloaded Clips\cl0\bs00692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9334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:\Documents and Settings\madelson\Application Data\Microsoft\Media Catalog\Downloaded Clips\cl0\bs00692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9334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:\Documents and Settings\madelson\Application Data\Microsoft\Media Catalog\Downloaded Clips\cl0\bs00692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33800"/>
            <a:ext cx="9334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:\Documents and Settings\madelson\Application Data\Microsoft\Media Catalog\Downloaded Clips\cl0\bs00692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9334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95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885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CDO Structure – Additional Features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CDO lifecycle</a:t>
            </a:r>
          </a:p>
          <a:p>
            <a:pPr lvl="1"/>
            <a:r>
              <a:rPr lang="en-US" sz="2000" dirty="0"/>
              <a:t>Ramp-up phase</a:t>
            </a:r>
          </a:p>
          <a:p>
            <a:pPr lvl="1"/>
            <a:r>
              <a:rPr lang="en-US" sz="2000" dirty="0"/>
              <a:t>Revolving phase</a:t>
            </a:r>
          </a:p>
          <a:p>
            <a:pPr lvl="1"/>
            <a:r>
              <a:rPr lang="en-US" sz="2000" dirty="0"/>
              <a:t>Amortization phase</a:t>
            </a:r>
          </a:p>
          <a:p>
            <a:r>
              <a:rPr lang="en-US" sz="2400" dirty="0"/>
              <a:t>Waterfall</a:t>
            </a:r>
          </a:p>
          <a:p>
            <a:pPr lvl="1"/>
            <a:r>
              <a:rPr lang="en-US" sz="2000" dirty="0"/>
              <a:t>Pre-2005: mostly sequential</a:t>
            </a:r>
          </a:p>
          <a:p>
            <a:pPr lvl="1"/>
            <a:r>
              <a:rPr lang="en-US" sz="2000" dirty="0"/>
              <a:t>Post-2005: mostly pro rata (sometimes with toggle)</a:t>
            </a:r>
          </a:p>
          <a:p>
            <a:r>
              <a:rPr lang="en-US" sz="2400" dirty="0"/>
              <a:t>Collateral quality tests (eligibility)</a:t>
            </a:r>
          </a:p>
          <a:p>
            <a:r>
              <a:rPr lang="en-US" sz="2400" dirty="0"/>
              <a:t>Performance tests</a:t>
            </a:r>
          </a:p>
          <a:p>
            <a:pPr lvl="1"/>
            <a:r>
              <a:rPr lang="en-US" sz="2000" dirty="0"/>
              <a:t>Overcollateralization (OC) – par haircuts</a:t>
            </a:r>
          </a:p>
          <a:p>
            <a:pPr lvl="1"/>
            <a:r>
              <a:rPr lang="en-US" sz="2000" dirty="0"/>
              <a:t>Interest coverage (IC)</a:t>
            </a:r>
          </a:p>
          <a:p>
            <a:r>
              <a:rPr lang="en-US" sz="2400" dirty="0"/>
              <a:t>Events of Default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77DAA74-1820-4697-89CF-D7D1E10AE0DC}" type="slidenum">
              <a:rPr lang="en-US" sz="1200" smtClean="0"/>
              <a:pPr/>
              <a:t>84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275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Vocabulary for CDOs of ABS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Synonyms</a:t>
            </a:r>
          </a:p>
          <a:p>
            <a:pPr lvl="1"/>
            <a:r>
              <a:rPr lang="en-US"/>
              <a:t>CDO of ABS</a:t>
            </a:r>
          </a:p>
          <a:p>
            <a:pPr lvl="1"/>
            <a:r>
              <a:rPr lang="en-US"/>
              <a:t>ABS CDO</a:t>
            </a:r>
          </a:p>
          <a:p>
            <a:pPr lvl="1"/>
            <a:r>
              <a:rPr lang="en-US"/>
              <a:t>structured finance CDO</a:t>
            </a:r>
          </a:p>
          <a:p>
            <a:pPr lvl="1"/>
            <a:r>
              <a:rPr lang="en-US"/>
              <a:t>SF CDO</a:t>
            </a:r>
          </a:p>
          <a:p>
            <a:pPr lvl="1"/>
            <a:r>
              <a:rPr lang="en-US"/>
              <a:t>Multi-sector CDO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300A506-ED7A-4D02-A983-F847213F867E}" type="slidenum">
              <a:rPr lang="en-US" sz="1200" smtClean="0"/>
              <a:pPr/>
              <a:t>85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2451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ABS CDO – Pool of Subordinate ABS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5FAF8D-E872-484C-9DEF-E41C531B68E8}" type="slidenum">
              <a:rPr lang="en-US" sz="1200" smtClean="0"/>
              <a:pPr/>
              <a:t>86</a:t>
            </a:fld>
            <a:endParaRPr lang="en-US" sz="120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7046913" y="2293938"/>
            <a:ext cx="1479550" cy="3068637"/>
            <a:chOff x="4439" y="1445"/>
            <a:chExt cx="932" cy="1933"/>
          </a:xfrm>
        </p:grpSpPr>
        <p:sp>
          <p:nvSpPr>
            <p:cNvPr id="81968" name="Rectangle 4"/>
            <p:cNvSpPr>
              <a:spLocks noChangeArrowheads="1"/>
            </p:cNvSpPr>
            <p:nvPr/>
          </p:nvSpPr>
          <p:spPr bwMode="ltGray">
            <a:xfrm>
              <a:off x="4439" y="1445"/>
              <a:ext cx="932" cy="967"/>
            </a:xfrm>
            <a:prstGeom prst="rect">
              <a:avLst/>
            </a:prstGeom>
            <a:solidFill>
              <a:srgbClr val="99FF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1600" b="1" dirty="0"/>
                <a:t>ABS CDO</a:t>
              </a:r>
            </a:p>
            <a:p>
              <a:pPr algn="ctr" eaLnBrk="0" hangingPunct="0">
                <a:buClr>
                  <a:srgbClr val="D12E3C"/>
                </a:buClr>
                <a:buFont typeface="Wingdings" pitchFamily="2" charset="2"/>
                <a:buNone/>
              </a:pPr>
              <a:endParaRPr lang="en-US" sz="1600" b="1" dirty="0"/>
            </a:p>
            <a:p>
              <a:pPr algn="ctr" eaLnBrk="0" hangingPunct="0"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1600" b="1" dirty="0"/>
                <a:t>Class A</a:t>
              </a:r>
            </a:p>
          </p:txBody>
        </p:sp>
        <p:sp>
          <p:nvSpPr>
            <p:cNvPr id="81969" name="Rectangle 5"/>
            <p:cNvSpPr>
              <a:spLocks noChangeArrowheads="1"/>
            </p:cNvSpPr>
            <p:nvPr/>
          </p:nvSpPr>
          <p:spPr bwMode="ltGray">
            <a:xfrm>
              <a:off x="4439" y="2412"/>
              <a:ext cx="932" cy="386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1600" b="1"/>
                <a:t>Class B</a:t>
              </a:r>
            </a:p>
          </p:txBody>
        </p:sp>
        <p:sp>
          <p:nvSpPr>
            <p:cNvPr id="81970" name="Rectangle 6"/>
            <p:cNvSpPr>
              <a:spLocks noChangeArrowheads="1"/>
            </p:cNvSpPr>
            <p:nvPr/>
          </p:nvSpPr>
          <p:spPr bwMode="ltGray">
            <a:xfrm>
              <a:off x="4439" y="2798"/>
              <a:ext cx="932" cy="193"/>
            </a:xfrm>
            <a:prstGeom prst="rect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1600" b="1"/>
                <a:t>Class C</a:t>
              </a:r>
            </a:p>
          </p:txBody>
        </p:sp>
        <p:sp>
          <p:nvSpPr>
            <p:cNvPr id="81971" name="Rectangle 7"/>
            <p:cNvSpPr>
              <a:spLocks noChangeArrowheads="1"/>
            </p:cNvSpPr>
            <p:nvPr/>
          </p:nvSpPr>
          <p:spPr bwMode="ltGray">
            <a:xfrm>
              <a:off x="4439" y="2991"/>
              <a:ext cx="932" cy="194"/>
            </a:xfrm>
            <a:prstGeom prst="rect">
              <a:avLst/>
            </a:prstGeom>
            <a:solidFill>
              <a:srgbClr val="FFCC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1600" b="1"/>
                <a:t>Class D</a:t>
              </a:r>
            </a:p>
          </p:txBody>
        </p:sp>
        <p:sp>
          <p:nvSpPr>
            <p:cNvPr id="81972" name="Rectangle 8"/>
            <p:cNvSpPr>
              <a:spLocks noChangeArrowheads="1"/>
            </p:cNvSpPr>
            <p:nvPr/>
          </p:nvSpPr>
          <p:spPr bwMode="ltGray">
            <a:xfrm>
              <a:off x="4439" y="3185"/>
              <a:ext cx="932" cy="193"/>
            </a:xfrm>
            <a:prstGeom prst="rect">
              <a:avLst/>
            </a:prstGeom>
            <a:solidFill>
              <a:srgbClr val="FF99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1600" b="1"/>
                <a:t>Equity</a:t>
              </a: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ltGray">
          <a:xfrm>
            <a:off x="4048125" y="2289175"/>
            <a:ext cx="1482725" cy="3073400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spcAft>
                <a:spcPct val="40000"/>
              </a:spcAft>
              <a:buClr>
                <a:srgbClr val="D12E3C"/>
              </a:buClr>
              <a:buFont typeface="Wingdings" pitchFamily="2" charset="2"/>
              <a:buChar char="n"/>
            </a:pPr>
            <a:endParaRPr lang="en-US"/>
          </a:p>
        </p:txBody>
      </p: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2305050" y="1298575"/>
            <a:ext cx="608013" cy="1668463"/>
            <a:chOff x="1452" y="818"/>
            <a:chExt cx="383" cy="1051"/>
          </a:xfrm>
        </p:grpSpPr>
        <p:sp>
          <p:nvSpPr>
            <p:cNvPr id="81963" name="Rectangle 29"/>
            <p:cNvSpPr>
              <a:spLocks noChangeArrowheads="1"/>
            </p:cNvSpPr>
            <p:nvPr/>
          </p:nvSpPr>
          <p:spPr bwMode="ltGray">
            <a:xfrm>
              <a:off x="1453" y="818"/>
              <a:ext cx="382" cy="526"/>
            </a:xfrm>
            <a:prstGeom prst="rect">
              <a:avLst/>
            </a:prstGeom>
            <a:solidFill>
              <a:srgbClr val="99FF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1200" b="1" dirty="0"/>
                <a:t>ABS #1</a:t>
              </a:r>
              <a:endParaRPr lang="en-US" sz="900" b="1" dirty="0"/>
            </a:p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900" b="1" dirty="0"/>
                <a:t>AAA/</a:t>
              </a:r>
              <a:r>
                <a:rPr lang="en-US" sz="900" b="1" dirty="0" err="1"/>
                <a:t>Aaa</a:t>
              </a:r>
              <a:endParaRPr lang="en-US" sz="900" b="1" baseline="-25000" dirty="0"/>
            </a:p>
          </p:txBody>
        </p:sp>
        <p:sp>
          <p:nvSpPr>
            <p:cNvPr id="81964" name="Rectangle 30"/>
            <p:cNvSpPr>
              <a:spLocks noChangeArrowheads="1"/>
            </p:cNvSpPr>
            <p:nvPr/>
          </p:nvSpPr>
          <p:spPr bwMode="ltGray">
            <a:xfrm>
              <a:off x="1452" y="1344"/>
              <a:ext cx="382" cy="210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900" b="1"/>
                <a:t>AA/Aa2</a:t>
              </a:r>
              <a:endParaRPr lang="en-US" sz="900" b="1" baseline="-25000"/>
            </a:p>
          </p:txBody>
        </p:sp>
        <p:sp>
          <p:nvSpPr>
            <p:cNvPr id="81965" name="Rectangle 31"/>
            <p:cNvSpPr>
              <a:spLocks noChangeArrowheads="1"/>
            </p:cNvSpPr>
            <p:nvPr/>
          </p:nvSpPr>
          <p:spPr bwMode="ltGray">
            <a:xfrm>
              <a:off x="1452" y="1554"/>
              <a:ext cx="382" cy="105"/>
            </a:xfrm>
            <a:prstGeom prst="rect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900" b="1"/>
                <a:t>A/A2</a:t>
              </a:r>
              <a:endParaRPr lang="en-US" sz="900" b="1" baseline="-25000"/>
            </a:p>
          </p:txBody>
        </p:sp>
        <p:sp>
          <p:nvSpPr>
            <p:cNvPr id="81966" name="Rectangle 32"/>
            <p:cNvSpPr>
              <a:spLocks noChangeArrowheads="1"/>
            </p:cNvSpPr>
            <p:nvPr/>
          </p:nvSpPr>
          <p:spPr bwMode="ltGray">
            <a:xfrm>
              <a:off x="1452" y="1659"/>
              <a:ext cx="382" cy="105"/>
            </a:xfrm>
            <a:prstGeom prst="rect">
              <a:avLst/>
            </a:prstGeom>
            <a:solidFill>
              <a:srgbClr val="FFCC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800" b="1"/>
                <a:t>BBB/Baa2</a:t>
              </a:r>
              <a:endParaRPr lang="en-US" sz="800" b="1" baseline="-25000"/>
            </a:p>
          </p:txBody>
        </p:sp>
        <p:sp>
          <p:nvSpPr>
            <p:cNvPr id="81967" name="Rectangle 33"/>
            <p:cNvSpPr>
              <a:spLocks noChangeArrowheads="1"/>
            </p:cNvSpPr>
            <p:nvPr/>
          </p:nvSpPr>
          <p:spPr bwMode="ltGray">
            <a:xfrm>
              <a:off x="1452" y="1764"/>
              <a:ext cx="382" cy="105"/>
            </a:xfrm>
            <a:prstGeom prst="rect">
              <a:avLst/>
            </a:prstGeom>
            <a:solidFill>
              <a:srgbClr val="FF99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800" b="1"/>
                <a:t>Residual</a:t>
              </a:r>
              <a:endParaRPr lang="en-US" sz="800" b="1" baseline="-25000"/>
            </a:p>
          </p:txBody>
        </p:sp>
      </p:grpSp>
      <p:sp>
        <p:nvSpPr>
          <p:cNvPr id="18" name="Line 40"/>
          <p:cNvSpPr>
            <a:spLocks noChangeShapeType="1"/>
          </p:cNvSpPr>
          <p:nvPr/>
        </p:nvSpPr>
        <p:spPr bwMode="invGray">
          <a:xfrm>
            <a:off x="2970213" y="2701925"/>
            <a:ext cx="1017587" cy="1508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" name="Line 41"/>
          <p:cNvSpPr>
            <a:spLocks noChangeShapeType="1"/>
          </p:cNvSpPr>
          <p:nvPr/>
        </p:nvSpPr>
        <p:spPr bwMode="invGray">
          <a:xfrm>
            <a:off x="2081213" y="3352800"/>
            <a:ext cx="1855787" cy="65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0" name="Freeform 42"/>
          <p:cNvSpPr>
            <a:spLocks/>
          </p:cNvSpPr>
          <p:nvPr/>
        </p:nvSpPr>
        <p:spPr bwMode="invGray">
          <a:xfrm>
            <a:off x="1111250" y="3733800"/>
            <a:ext cx="2840038" cy="63500"/>
          </a:xfrm>
          <a:custGeom>
            <a:avLst/>
            <a:gdLst>
              <a:gd name="T0" fmla="*/ 0 w 1770"/>
              <a:gd name="T1" fmla="*/ 2147483647 h 113"/>
              <a:gd name="T2" fmla="*/ 2147483647 w 1770"/>
              <a:gd name="T3" fmla="*/ 0 h 113"/>
              <a:gd name="T4" fmla="*/ 0 60000 65536"/>
              <a:gd name="T5" fmla="*/ 0 60000 65536"/>
              <a:gd name="T6" fmla="*/ 0 w 1770"/>
              <a:gd name="T7" fmla="*/ 0 h 113"/>
              <a:gd name="T8" fmla="*/ 1770 w 1770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70" h="113">
                <a:moveTo>
                  <a:pt x="0" y="113"/>
                </a:moveTo>
                <a:lnTo>
                  <a:pt x="1770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1" name="Freeform 43"/>
          <p:cNvSpPr>
            <a:spLocks/>
          </p:cNvSpPr>
          <p:nvPr/>
        </p:nvSpPr>
        <p:spPr bwMode="invGray">
          <a:xfrm>
            <a:off x="3155950" y="4735513"/>
            <a:ext cx="812800" cy="1055687"/>
          </a:xfrm>
          <a:custGeom>
            <a:avLst/>
            <a:gdLst>
              <a:gd name="T0" fmla="*/ 0 w 503"/>
              <a:gd name="T1" fmla="*/ 2147483647 h 437"/>
              <a:gd name="T2" fmla="*/ 2147483647 w 503"/>
              <a:gd name="T3" fmla="*/ 0 h 437"/>
              <a:gd name="T4" fmla="*/ 0 60000 65536"/>
              <a:gd name="T5" fmla="*/ 0 60000 65536"/>
              <a:gd name="T6" fmla="*/ 0 w 503"/>
              <a:gd name="T7" fmla="*/ 0 h 437"/>
              <a:gd name="T8" fmla="*/ 503 w 503"/>
              <a:gd name="T9" fmla="*/ 437 h 4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3" h="437">
                <a:moveTo>
                  <a:pt x="0" y="437"/>
                </a:moveTo>
                <a:lnTo>
                  <a:pt x="503" y="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2" name="Freeform 44"/>
          <p:cNvSpPr>
            <a:spLocks/>
          </p:cNvSpPr>
          <p:nvPr/>
        </p:nvSpPr>
        <p:spPr bwMode="invGray">
          <a:xfrm>
            <a:off x="1919288" y="4043363"/>
            <a:ext cx="2039937" cy="1214437"/>
          </a:xfrm>
          <a:custGeom>
            <a:avLst/>
            <a:gdLst>
              <a:gd name="T0" fmla="*/ 0 w 1274"/>
              <a:gd name="T1" fmla="*/ 2147483647 h 668"/>
              <a:gd name="T2" fmla="*/ 2147483647 w 1274"/>
              <a:gd name="T3" fmla="*/ 2147483647 h 668"/>
              <a:gd name="T4" fmla="*/ 2147483647 w 1274"/>
              <a:gd name="T5" fmla="*/ 0 h 668"/>
              <a:gd name="T6" fmla="*/ 0 60000 65536"/>
              <a:gd name="T7" fmla="*/ 0 60000 65536"/>
              <a:gd name="T8" fmla="*/ 0 60000 65536"/>
              <a:gd name="T9" fmla="*/ 0 w 1274"/>
              <a:gd name="T10" fmla="*/ 0 h 668"/>
              <a:gd name="T11" fmla="*/ 1274 w 1274"/>
              <a:gd name="T12" fmla="*/ 668 h 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4" h="668">
                <a:moveTo>
                  <a:pt x="0" y="668"/>
                </a:moveTo>
                <a:cubicBezTo>
                  <a:pt x="54" y="580"/>
                  <a:pt x="112" y="249"/>
                  <a:pt x="324" y="138"/>
                </a:cubicBezTo>
                <a:cubicBezTo>
                  <a:pt x="536" y="27"/>
                  <a:pt x="1076" y="29"/>
                  <a:pt x="127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3" name="Rectangle 47"/>
          <p:cNvSpPr>
            <a:spLocks noChangeArrowheads="1"/>
          </p:cNvSpPr>
          <p:nvPr/>
        </p:nvSpPr>
        <p:spPr bwMode="ltGray">
          <a:xfrm>
            <a:off x="4192588" y="3689350"/>
            <a:ext cx="1171575" cy="320675"/>
          </a:xfrm>
          <a:prstGeom prst="rect">
            <a:avLst/>
          </a:prstGeom>
          <a:solidFill>
            <a:srgbClr val="FFFF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spcAft>
                <a:spcPct val="40000"/>
              </a:spcAft>
              <a:buClr>
                <a:srgbClr val="D12E3C"/>
              </a:buClr>
              <a:buFont typeface="Wingdings" pitchFamily="2" charset="2"/>
              <a:buNone/>
            </a:pPr>
            <a:r>
              <a:rPr lang="en-US" sz="1400" b="1"/>
              <a:t>A/A2 #3</a:t>
            </a:r>
            <a:endParaRPr lang="en-US" sz="1400" b="1" baseline="-25000"/>
          </a:p>
        </p:txBody>
      </p:sp>
      <p:sp>
        <p:nvSpPr>
          <p:cNvPr id="24" name="Rectangle 48"/>
          <p:cNvSpPr>
            <a:spLocks noChangeArrowheads="1"/>
          </p:cNvSpPr>
          <p:nvPr/>
        </p:nvSpPr>
        <p:spPr bwMode="ltGray">
          <a:xfrm>
            <a:off x="4192588" y="3130550"/>
            <a:ext cx="1171575" cy="320675"/>
          </a:xfrm>
          <a:prstGeom prst="rect">
            <a:avLst/>
          </a:prstGeom>
          <a:solidFill>
            <a:srgbClr val="FFCC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spcAft>
                <a:spcPct val="40000"/>
              </a:spcAft>
              <a:buClr>
                <a:srgbClr val="D12E3C"/>
              </a:buClr>
              <a:buFont typeface="Wingdings" pitchFamily="2" charset="2"/>
              <a:buNone/>
            </a:pPr>
            <a:r>
              <a:rPr lang="en-US" sz="1400" b="1"/>
              <a:t>BBB/Baa #2</a:t>
            </a:r>
            <a:endParaRPr lang="en-US" sz="1400" b="1" baseline="-25000"/>
          </a:p>
        </p:txBody>
      </p:sp>
      <p:sp>
        <p:nvSpPr>
          <p:cNvPr id="25" name="AutoShape 49"/>
          <p:cNvSpPr>
            <a:spLocks noChangeArrowheads="1"/>
          </p:cNvSpPr>
          <p:nvPr/>
        </p:nvSpPr>
        <p:spPr bwMode="auto">
          <a:xfrm>
            <a:off x="5818188" y="3132138"/>
            <a:ext cx="860425" cy="1398587"/>
          </a:xfrm>
          <a:prstGeom prst="rightArrow">
            <a:avLst>
              <a:gd name="adj1" fmla="val 48000"/>
              <a:gd name="adj2" fmla="val 52583"/>
            </a:avLst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spcAft>
                <a:spcPct val="40000"/>
              </a:spcAft>
              <a:buClr>
                <a:srgbClr val="D12E3C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26" name="Text Box 51"/>
          <p:cNvSpPr txBox="1">
            <a:spLocks noChangeArrowheads="1"/>
          </p:cNvSpPr>
          <p:nvPr/>
        </p:nvSpPr>
        <p:spPr bwMode="black">
          <a:xfrm>
            <a:off x="3740150" y="1457325"/>
            <a:ext cx="2078038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40000"/>
              </a:spcAft>
              <a:buClr>
                <a:srgbClr val="D12E3C"/>
              </a:buClr>
              <a:buFont typeface="Wingdings" pitchFamily="2" charset="2"/>
              <a:buNone/>
            </a:pPr>
            <a:r>
              <a:rPr lang="en-US" b="1">
                <a:cs typeface="Arial" charset="0"/>
              </a:rPr>
              <a:t>ABS CDO</a:t>
            </a:r>
            <a:br>
              <a:rPr lang="en-US" b="1">
                <a:cs typeface="Arial" charset="0"/>
              </a:rPr>
            </a:br>
            <a:r>
              <a:rPr lang="en-US" b="1">
                <a:cs typeface="Arial" charset="0"/>
              </a:rPr>
              <a:t>Collateral Pool</a:t>
            </a:r>
          </a:p>
        </p:txBody>
      </p: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1446213" y="1931988"/>
            <a:ext cx="608012" cy="1668462"/>
            <a:chOff x="1452" y="818"/>
            <a:chExt cx="383" cy="1051"/>
          </a:xfrm>
        </p:grpSpPr>
        <p:sp>
          <p:nvSpPr>
            <p:cNvPr id="81958" name="Rectangle 29"/>
            <p:cNvSpPr>
              <a:spLocks noChangeArrowheads="1"/>
            </p:cNvSpPr>
            <p:nvPr/>
          </p:nvSpPr>
          <p:spPr bwMode="ltGray">
            <a:xfrm>
              <a:off x="1453" y="818"/>
              <a:ext cx="382" cy="526"/>
            </a:xfrm>
            <a:prstGeom prst="rect">
              <a:avLst/>
            </a:prstGeom>
            <a:solidFill>
              <a:srgbClr val="99FF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1200" b="1"/>
                <a:t>ABS #2</a:t>
              </a:r>
              <a:endParaRPr lang="en-US" sz="900" b="1"/>
            </a:p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900" b="1"/>
                <a:t>AAA/Aaa</a:t>
              </a:r>
              <a:endParaRPr lang="en-US" sz="900" b="1" baseline="-25000"/>
            </a:p>
          </p:txBody>
        </p:sp>
        <p:sp>
          <p:nvSpPr>
            <p:cNvPr id="81959" name="Rectangle 30"/>
            <p:cNvSpPr>
              <a:spLocks noChangeArrowheads="1"/>
            </p:cNvSpPr>
            <p:nvPr/>
          </p:nvSpPr>
          <p:spPr bwMode="ltGray">
            <a:xfrm>
              <a:off x="1452" y="1344"/>
              <a:ext cx="382" cy="210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900" b="1"/>
                <a:t>AA/Aa2</a:t>
              </a:r>
              <a:endParaRPr lang="en-US" sz="900" b="1" baseline="-25000"/>
            </a:p>
          </p:txBody>
        </p:sp>
        <p:sp>
          <p:nvSpPr>
            <p:cNvPr id="81960" name="Rectangle 31"/>
            <p:cNvSpPr>
              <a:spLocks noChangeArrowheads="1"/>
            </p:cNvSpPr>
            <p:nvPr/>
          </p:nvSpPr>
          <p:spPr bwMode="ltGray">
            <a:xfrm>
              <a:off x="1452" y="1554"/>
              <a:ext cx="382" cy="105"/>
            </a:xfrm>
            <a:prstGeom prst="rect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900" b="1"/>
                <a:t>A/A2</a:t>
              </a:r>
              <a:endParaRPr lang="en-US" sz="900" b="1" baseline="-25000"/>
            </a:p>
          </p:txBody>
        </p:sp>
        <p:sp>
          <p:nvSpPr>
            <p:cNvPr id="81961" name="Rectangle 32"/>
            <p:cNvSpPr>
              <a:spLocks noChangeArrowheads="1"/>
            </p:cNvSpPr>
            <p:nvPr/>
          </p:nvSpPr>
          <p:spPr bwMode="ltGray">
            <a:xfrm>
              <a:off x="1452" y="1659"/>
              <a:ext cx="382" cy="105"/>
            </a:xfrm>
            <a:prstGeom prst="rect">
              <a:avLst/>
            </a:prstGeom>
            <a:solidFill>
              <a:srgbClr val="FFCC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800" b="1"/>
                <a:t>BBB/Baa2</a:t>
              </a:r>
              <a:endParaRPr lang="en-US" sz="800" b="1" baseline="-25000"/>
            </a:p>
          </p:txBody>
        </p:sp>
        <p:sp>
          <p:nvSpPr>
            <p:cNvPr id="81962" name="Rectangle 33"/>
            <p:cNvSpPr>
              <a:spLocks noChangeArrowheads="1"/>
            </p:cNvSpPr>
            <p:nvPr/>
          </p:nvSpPr>
          <p:spPr bwMode="ltGray">
            <a:xfrm>
              <a:off x="1452" y="1764"/>
              <a:ext cx="382" cy="105"/>
            </a:xfrm>
            <a:prstGeom prst="rect">
              <a:avLst/>
            </a:prstGeom>
            <a:solidFill>
              <a:srgbClr val="FF99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800" b="1"/>
                <a:t>Residual</a:t>
              </a:r>
              <a:endParaRPr lang="en-US" sz="800" b="1" baseline="-25000"/>
            </a:p>
          </p:txBody>
        </p:sp>
      </p:grpSp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471488" y="2514600"/>
            <a:ext cx="608012" cy="1668463"/>
            <a:chOff x="1452" y="818"/>
            <a:chExt cx="383" cy="1051"/>
          </a:xfrm>
        </p:grpSpPr>
        <p:sp>
          <p:nvSpPr>
            <p:cNvPr id="81953" name="Rectangle 29"/>
            <p:cNvSpPr>
              <a:spLocks noChangeArrowheads="1"/>
            </p:cNvSpPr>
            <p:nvPr/>
          </p:nvSpPr>
          <p:spPr bwMode="ltGray">
            <a:xfrm>
              <a:off x="1453" y="818"/>
              <a:ext cx="382" cy="526"/>
            </a:xfrm>
            <a:prstGeom prst="rect">
              <a:avLst/>
            </a:prstGeom>
            <a:solidFill>
              <a:srgbClr val="99FF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1200" b="1"/>
                <a:t>ABS #3</a:t>
              </a:r>
              <a:endParaRPr lang="en-US" sz="900" b="1"/>
            </a:p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900" b="1"/>
                <a:t>AAA/Aaa</a:t>
              </a:r>
              <a:endParaRPr lang="en-US" sz="900" b="1" baseline="-25000"/>
            </a:p>
          </p:txBody>
        </p:sp>
        <p:sp>
          <p:nvSpPr>
            <p:cNvPr id="81954" name="Rectangle 30"/>
            <p:cNvSpPr>
              <a:spLocks noChangeArrowheads="1"/>
            </p:cNvSpPr>
            <p:nvPr/>
          </p:nvSpPr>
          <p:spPr bwMode="ltGray">
            <a:xfrm>
              <a:off x="1452" y="1344"/>
              <a:ext cx="382" cy="210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900" b="1"/>
                <a:t>AA/Aa2</a:t>
              </a:r>
              <a:endParaRPr lang="en-US" sz="900" b="1" baseline="-25000"/>
            </a:p>
          </p:txBody>
        </p:sp>
        <p:sp>
          <p:nvSpPr>
            <p:cNvPr id="81955" name="Rectangle 31"/>
            <p:cNvSpPr>
              <a:spLocks noChangeArrowheads="1"/>
            </p:cNvSpPr>
            <p:nvPr/>
          </p:nvSpPr>
          <p:spPr bwMode="ltGray">
            <a:xfrm>
              <a:off x="1452" y="1554"/>
              <a:ext cx="382" cy="105"/>
            </a:xfrm>
            <a:prstGeom prst="rect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900" b="1"/>
                <a:t>A/A2</a:t>
              </a:r>
              <a:endParaRPr lang="en-US" sz="900" b="1" baseline="-25000"/>
            </a:p>
          </p:txBody>
        </p:sp>
        <p:sp>
          <p:nvSpPr>
            <p:cNvPr id="81956" name="Rectangle 32"/>
            <p:cNvSpPr>
              <a:spLocks noChangeArrowheads="1"/>
            </p:cNvSpPr>
            <p:nvPr/>
          </p:nvSpPr>
          <p:spPr bwMode="ltGray">
            <a:xfrm>
              <a:off x="1452" y="1659"/>
              <a:ext cx="382" cy="105"/>
            </a:xfrm>
            <a:prstGeom prst="rect">
              <a:avLst/>
            </a:prstGeom>
            <a:solidFill>
              <a:srgbClr val="FFCC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800" b="1"/>
                <a:t>BBB/Baa2</a:t>
              </a:r>
              <a:endParaRPr lang="en-US" sz="800" b="1" baseline="-25000"/>
            </a:p>
          </p:txBody>
        </p:sp>
        <p:sp>
          <p:nvSpPr>
            <p:cNvPr id="81957" name="Rectangle 33"/>
            <p:cNvSpPr>
              <a:spLocks noChangeArrowheads="1"/>
            </p:cNvSpPr>
            <p:nvPr/>
          </p:nvSpPr>
          <p:spPr bwMode="ltGray">
            <a:xfrm>
              <a:off x="1452" y="1764"/>
              <a:ext cx="382" cy="105"/>
            </a:xfrm>
            <a:prstGeom prst="rect">
              <a:avLst/>
            </a:prstGeom>
            <a:solidFill>
              <a:srgbClr val="FF99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800" b="1"/>
                <a:t>Residual</a:t>
              </a:r>
              <a:endParaRPr lang="en-US" sz="800" b="1" baseline="-25000"/>
            </a:p>
          </p:txBody>
        </p:sp>
      </p:grpSp>
      <p:grpSp>
        <p:nvGrpSpPr>
          <p:cNvPr id="39" name="Group 28"/>
          <p:cNvGrpSpPr>
            <a:grpSpLocks/>
          </p:cNvGrpSpPr>
          <p:nvPr/>
        </p:nvGrpSpPr>
        <p:grpSpPr bwMode="auto">
          <a:xfrm>
            <a:off x="1304925" y="3970338"/>
            <a:ext cx="608013" cy="1668462"/>
            <a:chOff x="1452" y="818"/>
            <a:chExt cx="383" cy="1051"/>
          </a:xfrm>
        </p:grpSpPr>
        <p:sp>
          <p:nvSpPr>
            <p:cNvPr id="81948" name="Rectangle 29"/>
            <p:cNvSpPr>
              <a:spLocks noChangeArrowheads="1"/>
            </p:cNvSpPr>
            <p:nvPr/>
          </p:nvSpPr>
          <p:spPr bwMode="ltGray">
            <a:xfrm>
              <a:off x="1453" y="818"/>
              <a:ext cx="382" cy="526"/>
            </a:xfrm>
            <a:prstGeom prst="rect">
              <a:avLst/>
            </a:prstGeom>
            <a:solidFill>
              <a:srgbClr val="99FF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1200" b="1"/>
                <a:t>ABS #4</a:t>
              </a:r>
              <a:endParaRPr lang="en-US" sz="900" b="1"/>
            </a:p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900" b="1"/>
                <a:t>AAA/Aaa</a:t>
              </a:r>
              <a:endParaRPr lang="en-US" sz="900" b="1" baseline="-25000"/>
            </a:p>
          </p:txBody>
        </p:sp>
        <p:sp>
          <p:nvSpPr>
            <p:cNvPr id="81949" name="Rectangle 30"/>
            <p:cNvSpPr>
              <a:spLocks noChangeArrowheads="1"/>
            </p:cNvSpPr>
            <p:nvPr/>
          </p:nvSpPr>
          <p:spPr bwMode="ltGray">
            <a:xfrm>
              <a:off x="1452" y="1344"/>
              <a:ext cx="382" cy="210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900" b="1"/>
                <a:t>AA/Aa2</a:t>
              </a:r>
              <a:endParaRPr lang="en-US" sz="900" b="1" baseline="-25000"/>
            </a:p>
          </p:txBody>
        </p:sp>
        <p:sp>
          <p:nvSpPr>
            <p:cNvPr id="81950" name="Rectangle 31"/>
            <p:cNvSpPr>
              <a:spLocks noChangeArrowheads="1"/>
            </p:cNvSpPr>
            <p:nvPr/>
          </p:nvSpPr>
          <p:spPr bwMode="ltGray">
            <a:xfrm>
              <a:off x="1452" y="1554"/>
              <a:ext cx="382" cy="105"/>
            </a:xfrm>
            <a:prstGeom prst="rect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900" b="1" dirty="0"/>
                <a:t>A/A2</a:t>
              </a:r>
              <a:endParaRPr lang="en-US" sz="900" b="1" baseline="-25000" dirty="0"/>
            </a:p>
          </p:txBody>
        </p:sp>
        <p:sp>
          <p:nvSpPr>
            <p:cNvPr id="81951" name="Rectangle 32"/>
            <p:cNvSpPr>
              <a:spLocks noChangeArrowheads="1"/>
            </p:cNvSpPr>
            <p:nvPr/>
          </p:nvSpPr>
          <p:spPr bwMode="ltGray">
            <a:xfrm>
              <a:off x="1452" y="1659"/>
              <a:ext cx="382" cy="105"/>
            </a:xfrm>
            <a:prstGeom prst="rect">
              <a:avLst/>
            </a:prstGeom>
            <a:solidFill>
              <a:srgbClr val="FFCC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800" b="1"/>
                <a:t>BBB/Baa2</a:t>
              </a:r>
              <a:endParaRPr lang="en-US" sz="800" b="1" baseline="-25000"/>
            </a:p>
          </p:txBody>
        </p:sp>
        <p:sp>
          <p:nvSpPr>
            <p:cNvPr id="81952" name="Rectangle 33"/>
            <p:cNvSpPr>
              <a:spLocks noChangeArrowheads="1"/>
            </p:cNvSpPr>
            <p:nvPr/>
          </p:nvSpPr>
          <p:spPr bwMode="ltGray">
            <a:xfrm>
              <a:off x="1452" y="1764"/>
              <a:ext cx="382" cy="105"/>
            </a:xfrm>
            <a:prstGeom prst="rect">
              <a:avLst/>
            </a:prstGeom>
            <a:solidFill>
              <a:srgbClr val="FF99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800" b="1"/>
                <a:t>Residual</a:t>
              </a:r>
              <a:endParaRPr lang="en-US" sz="800" b="1" baseline="-25000"/>
            </a:p>
          </p:txBody>
        </p:sp>
      </p:grpSp>
      <p:grpSp>
        <p:nvGrpSpPr>
          <p:cNvPr id="45" name="Group 28"/>
          <p:cNvGrpSpPr>
            <a:grpSpLocks/>
          </p:cNvGrpSpPr>
          <p:nvPr/>
        </p:nvGrpSpPr>
        <p:grpSpPr bwMode="auto">
          <a:xfrm>
            <a:off x="2525713" y="4343400"/>
            <a:ext cx="608012" cy="1668463"/>
            <a:chOff x="1452" y="818"/>
            <a:chExt cx="383" cy="1051"/>
          </a:xfrm>
        </p:grpSpPr>
        <p:sp>
          <p:nvSpPr>
            <p:cNvPr id="81943" name="Rectangle 29"/>
            <p:cNvSpPr>
              <a:spLocks noChangeArrowheads="1"/>
            </p:cNvSpPr>
            <p:nvPr/>
          </p:nvSpPr>
          <p:spPr bwMode="ltGray">
            <a:xfrm>
              <a:off x="1453" y="818"/>
              <a:ext cx="382" cy="526"/>
            </a:xfrm>
            <a:prstGeom prst="rect">
              <a:avLst/>
            </a:prstGeom>
            <a:solidFill>
              <a:srgbClr val="99FF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1200" b="1"/>
                <a:t>ABS #5</a:t>
              </a:r>
              <a:endParaRPr lang="en-US" sz="900" b="1"/>
            </a:p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900" b="1"/>
                <a:t>AAA/Aaa</a:t>
              </a:r>
              <a:endParaRPr lang="en-US" sz="900" b="1" baseline="-25000"/>
            </a:p>
          </p:txBody>
        </p:sp>
        <p:sp>
          <p:nvSpPr>
            <p:cNvPr id="81944" name="Rectangle 30"/>
            <p:cNvSpPr>
              <a:spLocks noChangeArrowheads="1"/>
            </p:cNvSpPr>
            <p:nvPr/>
          </p:nvSpPr>
          <p:spPr bwMode="ltGray">
            <a:xfrm>
              <a:off x="1452" y="1344"/>
              <a:ext cx="382" cy="210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900" b="1" dirty="0"/>
                <a:t>AA/Aa2</a:t>
              </a:r>
              <a:endParaRPr lang="en-US" sz="900" b="1" baseline="-25000" dirty="0"/>
            </a:p>
          </p:txBody>
        </p:sp>
        <p:sp>
          <p:nvSpPr>
            <p:cNvPr id="81945" name="Rectangle 31"/>
            <p:cNvSpPr>
              <a:spLocks noChangeArrowheads="1"/>
            </p:cNvSpPr>
            <p:nvPr/>
          </p:nvSpPr>
          <p:spPr bwMode="ltGray">
            <a:xfrm>
              <a:off x="1452" y="1554"/>
              <a:ext cx="382" cy="105"/>
            </a:xfrm>
            <a:prstGeom prst="rect">
              <a:avLst/>
            </a:prstGeom>
            <a:solidFill>
              <a:srgbClr val="FFFF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900" b="1"/>
                <a:t>A/A2</a:t>
              </a:r>
              <a:endParaRPr lang="en-US" sz="900" b="1" baseline="-25000"/>
            </a:p>
          </p:txBody>
        </p:sp>
        <p:sp>
          <p:nvSpPr>
            <p:cNvPr id="81946" name="Rectangle 32"/>
            <p:cNvSpPr>
              <a:spLocks noChangeArrowheads="1"/>
            </p:cNvSpPr>
            <p:nvPr/>
          </p:nvSpPr>
          <p:spPr bwMode="ltGray">
            <a:xfrm>
              <a:off x="1452" y="1659"/>
              <a:ext cx="382" cy="105"/>
            </a:xfrm>
            <a:prstGeom prst="rect">
              <a:avLst/>
            </a:prstGeom>
            <a:solidFill>
              <a:srgbClr val="FFCC66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800" b="1"/>
                <a:t>BBB/Baa2</a:t>
              </a:r>
              <a:endParaRPr lang="en-US" sz="800" b="1" baseline="-25000"/>
            </a:p>
          </p:txBody>
        </p:sp>
        <p:sp>
          <p:nvSpPr>
            <p:cNvPr id="81947" name="Rectangle 33"/>
            <p:cNvSpPr>
              <a:spLocks noChangeArrowheads="1"/>
            </p:cNvSpPr>
            <p:nvPr/>
          </p:nvSpPr>
          <p:spPr bwMode="ltGray">
            <a:xfrm>
              <a:off x="1452" y="1764"/>
              <a:ext cx="382" cy="105"/>
            </a:xfrm>
            <a:prstGeom prst="rect">
              <a:avLst/>
            </a:prstGeom>
            <a:solidFill>
              <a:srgbClr val="FF99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spcAft>
                  <a:spcPct val="40000"/>
                </a:spcAft>
                <a:buClr>
                  <a:srgbClr val="D12E3C"/>
                </a:buClr>
                <a:buFont typeface="Wingdings" pitchFamily="2" charset="2"/>
                <a:buNone/>
              </a:pPr>
              <a:r>
                <a:rPr lang="en-US" sz="800" b="1" dirty="0"/>
                <a:t>Residual</a:t>
              </a:r>
              <a:endParaRPr lang="en-US" sz="800" b="1" baseline="-25000" dirty="0"/>
            </a:p>
          </p:txBody>
        </p:sp>
      </p:grpSp>
      <p:sp>
        <p:nvSpPr>
          <p:cNvPr id="51" name="Rectangle 48"/>
          <p:cNvSpPr>
            <a:spLocks noChangeArrowheads="1"/>
          </p:cNvSpPr>
          <p:nvPr/>
        </p:nvSpPr>
        <p:spPr bwMode="ltGray">
          <a:xfrm>
            <a:off x="4192588" y="2571750"/>
            <a:ext cx="1171575" cy="320675"/>
          </a:xfrm>
          <a:prstGeom prst="rect">
            <a:avLst/>
          </a:prstGeom>
          <a:solidFill>
            <a:srgbClr val="FFCC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spcAft>
                <a:spcPct val="40000"/>
              </a:spcAft>
              <a:buClr>
                <a:srgbClr val="D12E3C"/>
              </a:buClr>
              <a:buFont typeface="Wingdings" pitchFamily="2" charset="2"/>
              <a:buNone/>
            </a:pPr>
            <a:r>
              <a:rPr lang="en-US" sz="1400" b="1"/>
              <a:t>BBB/Baa #1</a:t>
            </a:r>
            <a:endParaRPr lang="en-US" sz="1400" b="1" baseline="-25000"/>
          </a:p>
        </p:txBody>
      </p:sp>
      <p:sp>
        <p:nvSpPr>
          <p:cNvPr id="52" name="Rectangle 48"/>
          <p:cNvSpPr>
            <a:spLocks noChangeArrowheads="1"/>
          </p:cNvSpPr>
          <p:nvPr/>
        </p:nvSpPr>
        <p:spPr bwMode="ltGray">
          <a:xfrm>
            <a:off x="4192588" y="4249738"/>
            <a:ext cx="1171575" cy="320675"/>
          </a:xfrm>
          <a:prstGeom prst="rect">
            <a:avLst/>
          </a:prstGeom>
          <a:solidFill>
            <a:srgbClr val="FFCC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spcAft>
                <a:spcPct val="40000"/>
              </a:spcAft>
              <a:buClr>
                <a:srgbClr val="D12E3C"/>
              </a:buClr>
              <a:buFont typeface="Wingdings" pitchFamily="2" charset="2"/>
              <a:buNone/>
            </a:pPr>
            <a:r>
              <a:rPr lang="en-US" sz="1400" b="1"/>
              <a:t>BBB/Baa #4</a:t>
            </a:r>
            <a:endParaRPr lang="en-US" sz="1400" b="1" baseline="-25000"/>
          </a:p>
        </p:txBody>
      </p:sp>
      <p:sp>
        <p:nvSpPr>
          <p:cNvPr id="53" name="Rectangle 48"/>
          <p:cNvSpPr>
            <a:spLocks noChangeArrowheads="1"/>
          </p:cNvSpPr>
          <p:nvPr/>
        </p:nvSpPr>
        <p:spPr bwMode="ltGray">
          <a:xfrm>
            <a:off x="4192588" y="4808538"/>
            <a:ext cx="1171575" cy="320675"/>
          </a:xfrm>
          <a:prstGeom prst="rect">
            <a:avLst/>
          </a:prstGeom>
          <a:solidFill>
            <a:srgbClr val="FFCC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spcAft>
                <a:spcPct val="40000"/>
              </a:spcAft>
              <a:buClr>
                <a:srgbClr val="D12E3C"/>
              </a:buClr>
              <a:buFont typeface="Wingdings" pitchFamily="2" charset="2"/>
              <a:buNone/>
            </a:pPr>
            <a:r>
              <a:rPr lang="en-US" sz="1400" b="1"/>
              <a:t>BBB/Baa #5</a:t>
            </a:r>
            <a:endParaRPr lang="en-US" sz="1400" b="1" baseline="-25000"/>
          </a:p>
        </p:txBody>
      </p:sp>
    </p:spTree>
    <p:extLst>
      <p:ext uri="{BB962C8B-B14F-4D97-AF65-F5344CB8AC3E}">
        <p14:creationId xmlns:p14="http://schemas.microsoft.com/office/powerpoint/2010/main" val="2999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 autoUpdateAnimBg="0"/>
      <p:bldP spid="24" grpId="0" animBg="1" autoUpdateAnimBg="0"/>
      <p:bldP spid="25" grpId="0" animBg="1"/>
      <p:bldP spid="26" grpId="0" autoUpdateAnimBg="0"/>
      <p:bldP spid="51" grpId="0" animBg="1" autoUpdateAnimBg="0"/>
      <p:bldP spid="52" grpId="0" animBg="1" autoUpdateAnimBg="0"/>
      <p:bldP spid="53" grpId="0" animBg="1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211329"/>
              </p:ext>
            </p:extLst>
          </p:nvPr>
        </p:nvGraphicFramePr>
        <p:xfrm>
          <a:off x="319088" y="1219200"/>
          <a:ext cx="8472487" cy="489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7" name="Chart" r:id="rId3" imgW="8496389" imgH="4914951" progId="MSGraph.Chart.8">
                  <p:embed followColorScheme="full"/>
                </p:oleObj>
              </mc:Choice>
              <mc:Fallback>
                <p:oleObj name="Chart" r:id="rId3" imgW="8496389" imgH="49149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319088" y="1219200"/>
                        <a:ext cx="8472487" cy="489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300"/>
              <a:t>Home Equity ABS Yield Spreads over Swaps/LIBOR and Annual Structured Finance CDO Funded Issuance Volume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914400" y="6372225"/>
            <a:ext cx="1984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rgbClr val="D12E3C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rgbClr val="D12E3C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rgbClr val="D12E3C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rgbClr val="D12E3C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1200" dirty="0"/>
              <a:t>Source: JPMorgan</a:t>
            </a:r>
          </a:p>
        </p:txBody>
      </p:sp>
      <p:sp>
        <p:nvSpPr>
          <p:cNvPr id="5126" name="Slide Number Placeholder 8"/>
          <p:cNvSpPr>
            <a:spLocks noGrp="1"/>
          </p:cNvSpPr>
          <p:nvPr>
            <p:ph type="sldNum" sz="quarter" idx="1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rgbClr val="D12E3C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rgbClr val="D12E3C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rgbClr val="D12E3C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rgbClr val="D12E3C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63B1D4-BFFF-4A07-9309-7B9F54148CC2}" type="slidenum">
              <a:rPr lang="en-US" sz="1200" smtClean="0"/>
              <a:pPr/>
              <a:t>87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2243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170" grpId="0"/>
      <p:bldP spid="717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Valuation – Monte Carlo Simulation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Key Variables</a:t>
            </a:r>
          </a:p>
          <a:p>
            <a:pPr lvl="1"/>
            <a:r>
              <a:rPr lang="en-US" sz="2000" dirty="0"/>
              <a:t>Probability of default</a:t>
            </a:r>
          </a:p>
          <a:p>
            <a:pPr lvl="1"/>
            <a:r>
              <a:rPr lang="en-US" sz="2000" dirty="0"/>
              <a:t>Recovery rate</a:t>
            </a:r>
          </a:p>
          <a:p>
            <a:pPr lvl="1"/>
            <a:r>
              <a:rPr lang="en-US" sz="2000" dirty="0"/>
              <a:t>Correlation</a:t>
            </a:r>
          </a:p>
          <a:p>
            <a:pPr lvl="1"/>
            <a:r>
              <a:rPr lang="en-US" sz="2000" dirty="0"/>
              <a:t>Price</a:t>
            </a:r>
          </a:p>
          <a:p>
            <a:r>
              <a:rPr lang="en-US" sz="2400" dirty="0"/>
              <a:t>Given a market price for a tranche and a specified correlation model, we can calculate the "implied" correlation of default risk among the reference assets</a:t>
            </a:r>
          </a:p>
          <a:p>
            <a:r>
              <a:rPr lang="en-US" sz="2400" dirty="0"/>
              <a:t>Give an assumed level of correlation and a specified correlation model, we can calculate the theoretical price of a tranche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C3884A-42E7-4B24-8937-BB7704865343}" type="slidenum">
              <a:rPr lang="en-US" sz="1200" smtClean="0"/>
              <a:pPr/>
              <a:t>88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58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CDO Pricing Challenges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Estimating probabilities of default</a:t>
            </a:r>
          </a:p>
          <a:p>
            <a:pPr lvl="1"/>
            <a:r>
              <a:rPr lang="en-US" sz="2400" dirty="0"/>
              <a:t>generally estimated from individual CDS spreads…</a:t>
            </a:r>
          </a:p>
          <a:p>
            <a:pPr lvl="1"/>
            <a:r>
              <a:rPr lang="en-US" sz="2400" dirty="0"/>
              <a:t>…but the market is not always “right”</a:t>
            </a:r>
          </a:p>
          <a:p>
            <a:pPr lvl="1"/>
            <a:r>
              <a:rPr lang="en-US" sz="2400" dirty="0"/>
              <a:t>dealers seek widest spreads in each rating category</a:t>
            </a:r>
          </a:p>
          <a:p>
            <a:r>
              <a:rPr lang="en-US" sz="2800" dirty="0"/>
              <a:t>Oversimplifying correlation</a:t>
            </a:r>
          </a:p>
          <a:p>
            <a:pPr lvl="1"/>
            <a:r>
              <a:rPr lang="en-US" sz="2400" dirty="0"/>
              <a:t>time-varying</a:t>
            </a:r>
          </a:p>
          <a:p>
            <a:pPr lvl="1"/>
            <a:r>
              <a:rPr lang="en-US" sz="2400" dirty="0"/>
              <a:t>many interdependencies</a:t>
            </a:r>
          </a:p>
          <a:p>
            <a:r>
              <a:rPr lang="en-US" sz="2800" dirty="0"/>
              <a:t>Estimating recoveries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DA51CDB-4C56-4004-9B76-4C738C893121}" type="slidenum">
              <a:rPr lang="en-US" sz="1200" smtClean="0"/>
              <a:pPr/>
              <a:t>89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298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Finance &amp; Securitization History (6)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2008-10: </a:t>
            </a:r>
            <a:r>
              <a:rPr lang="en-US" sz="2800" dirty="0">
                <a:hlinkClick r:id="rId2"/>
              </a:rPr>
              <a:t>Financial Crisis</a:t>
            </a:r>
            <a:endParaRPr lang="en-US" sz="2800" dirty="0"/>
          </a:p>
          <a:p>
            <a:r>
              <a:rPr lang="en-US" sz="2800" dirty="0"/>
              <a:t>2009 Jun: FAS </a:t>
            </a:r>
            <a:r>
              <a:rPr lang="en-US" sz="2800" dirty="0">
                <a:hlinkClick r:id="rId3"/>
              </a:rPr>
              <a:t>166</a:t>
            </a:r>
            <a:r>
              <a:rPr lang="en-US" sz="2800" dirty="0"/>
              <a:t> &amp; </a:t>
            </a:r>
            <a:r>
              <a:rPr lang="en-US" sz="2800" dirty="0">
                <a:hlinkClick r:id="rId4"/>
              </a:rPr>
              <a:t>167</a:t>
            </a:r>
            <a:r>
              <a:rPr lang="en-US" sz="2800" dirty="0"/>
              <a:t>  ($800+ </a:t>
            </a:r>
            <a:r>
              <a:rPr lang="en-US" sz="2800" dirty="0" err="1"/>
              <a:t>bil</a:t>
            </a:r>
            <a:r>
              <a:rPr lang="en-US" sz="2800" dirty="0"/>
              <a:t>. impact)</a:t>
            </a:r>
          </a:p>
          <a:p>
            <a:r>
              <a:rPr lang="en-US" sz="2800" dirty="0"/>
              <a:t>2009 Jul: </a:t>
            </a:r>
            <a:r>
              <a:rPr lang="en-US" sz="2800" dirty="0">
                <a:hlinkClick r:id="rId5"/>
              </a:rPr>
              <a:t>Basel 2.5</a:t>
            </a:r>
            <a:endParaRPr lang="en-US" sz="2800" dirty="0"/>
          </a:p>
          <a:p>
            <a:r>
              <a:rPr lang="en-US" sz="2800" dirty="0"/>
              <a:t>2010 Jul: </a:t>
            </a:r>
            <a:r>
              <a:rPr lang="en-US" sz="2800" dirty="0">
                <a:hlinkClick r:id="rId6"/>
              </a:rPr>
              <a:t>Dodd-Frank Act</a:t>
            </a:r>
            <a:endParaRPr lang="en-US" sz="2800" dirty="0"/>
          </a:p>
          <a:p>
            <a:r>
              <a:rPr lang="en-US" sz="2800" dirty="0"/>
              <a:t>2011: </a:t>
            </a:r>
            <a:r>
              <a:rPr lang="en-US" sz="2800" dirty="0">
                <a:hlinkClick r:id="rId7"/>
              </a:rPr>
              <a:t>Basel III</a:t>
            </a:r>
            <a:endParaRPr lang="en-US" sz="2800" dirty="0"/>
          </a:p>
          <a:p>
            <a:r>
              <a:rPr lang="en-US" sz="2800" dirty="0"/>
              <a:t>2013 Jan: </a:t>
            </a:r>
            <a:r>
              <a:rPr lang="en-US" sz="2800" dirty="0">
                <a:hlinkClick r:id="rId8"/>
              </a:rPr>
              <a:t>Qualified Mortgage (QM) and ATR</a:t>
            </a:r>
            <a:endParaRPr lang="en-US" sz="2800" dirty="0"/>
          </a:p>
          <a:p>
            <a:r>
              <a:rPr lang="en-US" sz="2800" dirty="0"/>
              <a:t>2013 Jul: First GSE Credit-Risk Transfer Deal</a:t>
            </a:r>
          </a:p>
          <a:p>
            <a:r>
              <a:rPr lang="en-US" sz="2800" dirty="0"/>
              <a:t>2013 Nov: </a:t>
            </a:r>
            <a:r>
              <a:rPr lang="en-US" sz="2800" dirty="0">
                <a:hlinkClick r:id="rId9"/>
              </a:rPr>
              <a:t>First DOJ non-agency MBS Settlement</a:t>
            </a:r>
            <a:endParaRPr lang="en-US" sz="2800" dirty="0"/>
          </a:p>
          <a:p>
            <a:r>
              <a:rPr lang="en-US" sz="2800" dirty="0"/>
              <a:t>2013-18: </a:t>
            </a:r>
            <a:r>
              <a:rPr lang="en-US" sz="2800" dirty="0">
                <a:hlinkClick r:id="rId10"/>
              </a:rPr>
              <a:t>FHFA non-agency MBS Settlements</a:t>
            </a:r>
            <a:endParaRPr lang="en-US" sz="2800" dirty="0"/>
          </a:p>
          <a:p>
            <a:r>
              <a:rPr lang="en-US" sz="2800" dirty="0"/>
              <a:t>2014 Jan</a:t>
            </a:r>
            <a:r>
              <a:rPr lang="en-US" sz="2800"/>
              <a:t>: </a:t>
            </a:r>
            <a:r>
              <a:rPr lang="en-US" sz="2800">
                <a:hlinkClick r:id="rId11"/>
              </a:rPr>
              <a:t>Volcker </a:t>
            </a:r>
            <a:r>
              <a:rPr lang="en-US" sz="2800" dirty="0">
                <a:hlinkClick r:id="rId11"/>
              </a:rPr>
              <a:t>Rule</a:t>
            </a:r>
            <a:endParaRPr lang="en-US" sz="2800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BCBCF1A-38F1-4D35-BD8A-AB5FB1D359B1}" type="slidenum">
              <a:rPr lang="en-US" sz="1200" smtClean="0">
                <a:latin typeface="Franklin Gothic Book" panose="020B0503020102020204" pitchFamily="34" charset="0"/>
              </a:rPr>
              <a:pPr/>
              <a:t>9</a:t>
            </a:fld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Dark Side of Securitization</a:t>
            </a: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AC4B784-69F7-4056-94B4-4F6D3C67AC03}" type="slidenum">
              <a:rPr lang="en-US" sz="1200" smtClean="0"/>
              <a:pPr/>
              <a:t>90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3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“Mis-use” of Securitization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Example of proper use: A transaction to achieve lower funding costs, improved liquidity, or asset-liability matching</a:t>
            </a:r>
          </a:p>
          <a:p>
            <a:pPr>
              <a:spcBef>
                <a:spcPts val="1800"/>
              </a:spcBef>
            </a:pPr>
            <a:r>
              <a:rPr lang="en-US" dirty="0"/>
              <a:t>Example of “</a:t>
            </a:r>
            <a:r>
              <a:rPr lang="en-US" dirty="0" err="1"/>
              <a:t>mis</a:t>
            </a:r>
            <a:r>
              <a:rPr lang="en-US" dirty="0"/>
              <a:t>-used” securitization:  A transaction to achieve accounting results, but which lacks economic substance</a:t>
            </a:r>
          </a:p>
          <a:p>
            <a:pPr>
              <a:spcBef>
                <a:spcPts val="1800"/>
              </a:spcBef>
            </a:pPr>
            <a:r>
              <a:rPr lang="en-US" dirty="0"/>
              <a:t>Accounting for securitizations should reflect real economic substance rather than the mere form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A980E4-BB31-4338-A689-BDDBF9C8F545}" type="slidenum">
              <a:rPr lang="en-US" sz="1200" smtClean="0">
                <a:latin typeface="Franklin Gothic Book" panose="020B0503020102020204" pitchFamily="34" charset="0"/>
              </a:rPr>
              <a:pPr/>
              <a:t>91</a:t>
            </a:fld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3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“Mis-use” of Securitization (2)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Shrinking balance sheets:  Companies could “sell” assets while retaining risks and benefits of ownership</a:t>
            </a:r>
          </a:p>
          <a:p>
            <a:pPr>
              <a:spcBef>
                <a:spcPts val="1800"/>
              </a:spcBef>
            </a:pPr>
            <a:r>
              <a:rPr lang="en-US" dirty="0"/>
              <a:t>Bank capital regulation:  Banks held less capital requirements without reducing risks</a:t>
            </a:r>
          </a:p>
          <a:p>
            <a:pPr>
              <a:spcBef>
                <a:spcPts val="1800"/>
              </a:spcBef>
            </a:pPr>
            <a:r>
              <a:rPr lang="en-US" dirty="0"/>
              <a:t>Gain-on-sale accounting:  Companies book false earnings based on flawed projections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94CD08-25CC-489B-81C6-3E2BC56FDE01}" type="slidenum">
              <a:rPr lang="en-US" sz="1200" smtClean="0">
                <a:latin typeface="Franklin Gothic Book" panose="020B0503020102020204" pitchFamily="34" charset="0"/>
              </a:rPr>
              <a:pPr/>
              <a:t>92</a:t>
            </a:fld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Accounting Distortions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Purpose of financial statements is to fairly reflect the economic condition of a company</a:t>
            </a:r>
          </a:p>
          <a:p>
            <a:pPr>
              <a:spcBef>
                <a:spcPts val="1800"/>
              </a:spcBef>
            </a:pPr>
            <a:r>
              <a:rPr lang="en-US" dirty="0"/>
              <a:t>“Mis-use” of securitization can distort a company’s financial statements and thwart the purpose of having financial statements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6502101-BA0E-4878-8D74-B990959E2683}" type="slidenum">
              <a:rPr lang="en-US" sz="1200" smtClean="0">
                <a:latin typeface="Franklin Gothic Book" panose="020B0503020102020204" pitchFamily="34" charset="0"/>
              </a:rPr>
              <a:pPr/>
              <a:t>93</a:t>
            </a:fld>
            <a:endParaRPr lang="en-US" sz="120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2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BC3F2-1D24-4B39-872F-807CD4880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Early Examples of Bad Deals (Fraud)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EF807-27C2-4D93-8D41-132C7A98E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Towers healthcare ABS (1992)</a:t>
            </a:r>
          </a:p>
          <a:p>
            <a:pPr lvl="1"/>
            <a:r>
              <a:rPr lang="en-US" sz="2400" dirty="0"/>
              <a:t>$197 million defaults, recoveries &lt;35%</a:t>
            </a:r>
          </a:p>
          <a:p>
            <a:pPr lvl="1"/>
            <a:r>
              <a:rPr lang="en-US" sz="2400" dirty="0"/>
              <a:t>20-year prison term for CEO</a:t>
            </a:r>
          </a:p>
          <a:p>
            <a:r>
              <a:rPr lang="en-US" sz="2800" dirty="0">
                <a:hlinkClick r:id="rId2"/>
              </a:rPr>
              <a:t>CFS charged-off credit card ABS</a:t>
            </a:r>
            <a:r>
              <a:rPr lang="en-US" sz="2800" dirty="0"/>
              <a:t> (1995-98)</a:t>
            </a:r>
          </a:p>
          <a:p>
            <a:pPr lvl="1"/>
            <a:r>
              <a:rPr lang="en-US" sz="2400" dirty="0"/>
              <a:t>$1.6 billion issued, recoveries only $70 million</a:t>
            </a:r>
          </a:p>
          <a:p>
            <a:pPr lvl="1"/>
            <a:r>
              <a:rPr lang="en-US" sz="2400" dirty="0"/>
              <a:t>prison for many company executives but not CEO</a:t>
            </a:r>
          </a:p>
          <a:p>
            <a:r>
              <a:rPr lang="en-US" sz="2800" dirty="0">
                <a:hlinkClick r:id="rId3"/>
              </a:rPr>
              <a:t>NCFE healthcare ABS</a:t>
            </a:r>
            <a:r>
              <a:rPr lang="en-US" sz="2800" dirty="0"/>
              <a:t> (1998-2002)</a:t>
            </a:r>
          </a:p>
          <a:p>
            <a:pPr lvl="1"/>
            <a:r>
              <a:rPr lang="en-US" sz="2400" dirty="0"/>
              <a:t>$3.3 billion issued, initial losses &gt;$2 billion</a:t>
            </a:r>
          </a:p>
          <a:p>
            <a:pPr lvl="1"/>
            <a:r>
              <a:rPr lang="en-US" sz="2400" dirty="0"/>
              <a:t>prison for company executives</a:t>
            </a:r>
          </a:p>
          <a:p>
            <a:pPr lvl="1"/>
            <a:r>
              <a:rPr lang="en-US" sz="2400" dirty="0"/>
              <a:t>investors got partial recovery through litigation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FE8F3-5D85-49B3-81F6-8EACB91C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94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4A6A4-DE93-4380-A356-A1F8FF36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Mortgage Meltdown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A0EB9-8858-418A-BC82-515ECE1A7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334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$1 trillion (</a:t>
            </a:r>
            <a:r>
              <a:rPr lang="en-US" sz="2400" b="1" baseline="16000" dirty="0"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sz="2400" dirty="0">
                <a:sym typeface="Symbol" panose="05050102010706020507" pitchFamily="18" charset="2"/>
              </a:rPr>
              <a:t>20%) </a:t>
            </a:r>
            <a:r>
              <a:rPr lang="en-US" sz="2400" dirty="0"/>
              <a:t>of losses on mortgage loans from 2007 through roughly 2016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Industry-wide breakdown of loan origination and securitization practices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Loans did not conform to the descriptions in the securities offering materials or comply with contractual representations and warranties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Huge failure of investor protection because of short limitations periods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Servicing violations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ym typeface="Symbol" panose="05050102010706020507" pitchFamily="18" charset="2"/>
              </a:rPr>
              <a:t>Investors and the government have recovered less than 25%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699D9-8CE5-4EB5-B243-2A7FBA13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95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1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MBS Credit Deterioration</a:t>
            </a:r>
          </a:p>
        </p:txBody>
      </p:sp>
      <p:graphicFrame>
        <p:nvGraphicFramePr>
          <p:cNvPr id="7" name="Group 1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831909"/>
              </p:ext>
            </p:extLst>
          </p:nvPr>
        </p:nvGraphicFramePr>
        <p:xfrm>
          <a:off x="228600" y="1142998"/>
          <a:ext cx="8686801" cy="5113434"/>
        </p:xfrm>
        <a:graphic>
          <a:graphicData uri="http://schemas.openxmlformats.org/drawingml/2006/table">
            <a:tbl>
              <a:tblPr/>
              <a:tblGrid>
                <a:gridCol w="1448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8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7393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Adverse Credit Migrations of 2005-2007 Vintages of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U.S. RMBS, CDOs of ABS, and SIV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Lites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37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Original S&amp;P Rating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Status as of 31 December 2010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No. of 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Ratings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Default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+ Near Default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Default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Near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Default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Any Downgrade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anose="020B0703020102020204" pitchFamily="34" charset="0"/>
                        </a:rPr>
                        <a:t>AAA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90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60.1%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22.7%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37.4%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77.3%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	4,043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anose="020B0703020102020204" pitchFamily="34" charset="0"/>
                        </a:rPr>
                        <a:t>AA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78.2%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45.8%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32.4%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87.6%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	8,340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anose="020B0703020102020204" pitchFamily="34" charset="0"/>
                        </a:rPr>
                        <a:t>A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88.5%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59.7%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28.8%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93.4%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	7,456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anose="020B0703020102020204" pitchFamily="34" charset="0"/>
                        </a:rPr>
                        <a:t>BBB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94.0%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69.4%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24.7%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95.2%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	7,806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3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Inv. Grade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82.8%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52.8%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30.0%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</a:rPr>
                        <a:t>89.8%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>
                          <a:tab pos="914400" algn="dec"/>
                        </a:tabLst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	27,645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7393">
                <a:tc grid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Note: 'AAA' ratings from the same transaction are treated as a single rating in this table's calculation. Multiple rating actions are aggregated to calculate a security's cumulative rating performance.  Near default means rated 'CCC+' or lower.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Source: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Erturk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, E., </a:t>
                      </a: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Global Structured Finance Securities End 2010 With Rising Credit Stability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(7 Feb 2011) (Table 6a).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42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8170A39-EDF2-4B89-BAFB-7BA7A233C5F3}" type="slidenum">
              <a:rPr lang="en-US" sz="1200" smtClean="0"/>
              <a:pPr/>
              <a:t>96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8641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5FA91-E5EE-493C-BD13-8155AAC7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Mortgage Servicing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F17D7-15BD-4E34-B77D-3A1192C61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Robo-signing affidavits</a:t>
            </a:r>
          </a:p>
          <a:p>
            <a:r>
              <a:rPr lang="en-US" dirty="0"/>
              <a:t>Deception in loan modifications</a:t>
            </a:r>
          </a:p>
          <a:p>
            <a:r>
              <a:rPr lang="en-US" dirty="0"/>
              <a:t>Improper court filings</a:t>
            </a:r>
          </a:p>
          <a:p>
            <a:r>
              <a:rPr lang="en-US" dirty="0">
                <a:hlinkClick r:id="rId2"/>
              </a:rPr>
              <a:t>National Mortgage Settlement</a:t>
            </a:r>
            <a:r>
              <a:rPr lang="en-US" dirty="0"/>
              <a:t> – $25 billion – Bank of America, J.P. Morgan Chase, Wells Fargo, Citigroup, and Ally Financial</a:t>
            </a:r>
          </a:p>
          <a:p>
            <a:r>
              <a:rPr lang="en-US" dirty="0"/>
              <a:t>Other servicing settlements: </a:t>
            </a:r>
            <a:r>
              <a:rPr lang="en-US" dirty="0">
                <a:hlinkClick r:id="rId3"/>
              </a:rPr>
              <a:t>Ocwen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SunTrust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HSBC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80F7B-7070-4353-AFA6-301962C8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97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0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313F2-46C1-4CF6-8191-C3FBB1A8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Selected Settlements of DOJ MBS Cases ($ billions)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4D0B089-F17C-46DD-8CF7-4A7A67579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055548"/>
              </p:ext>
            </p:extLst>
          </p:nvPr>
        </p:nvGraphicFramePr>
        <p:xfrm>
          <a:off x="228600" y="1066800"/>
          <a:ext cx="8595360" cy="5326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5269731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132444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5103859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5963956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8499617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85451203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62338406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Medium" panose="020B0603020102020204" pitchFamily="34" charset="0"/>
                        </a:rPr>
                        <a:t>Date</a:t>
                      </a:r>
                      <a:endParaRPr lang="en-US" sz="16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Medium" panose="020B0603020102020204" pitchFamily="34" charset="0"/>
                        </a:rPr>
                        <a:t>Total Amount</a:t>
                      </a:r>
                      <a:endParaRPr lang="en-US" sz="16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Medium" panose="020B0603020102020204" pitchFamily="34" charset="0"/>
                        </a:rPr>
                        <a:t>Cash Penalty</a:t>
                      </a:r>
                      <a:endParaRPr lang="en-US" sz="16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dirty="0">
                          <a:effectLst/>
                          <a:latin typeface="Franklin Gothic Medium" panose="020B0603020102020204" pitchFamily="34" charset="0"/>
                        </a:rPr>
                        <a:t>Consumer Relief</a:t>
                      </a:r>
                      <a:endParaRPr lang="en-US" sz="14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Medium" panose="020B0603020102020204" pitchFamily="34" charset="0"/>
                        </a:rPr>
                        <a:t>Defendant</a:t>
                      </a:r>
                      <a:endParaRPr lang="en-US" sz="16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Medium" panose="020B0603020102020204" pitchFamily="34" charset="0"/>
                        </a:rPr>
                        <a:t>Plaintiff(s)</a:t>
                      </a:r>
                      <a:endParaRPr lang="en-US" sz="1600" dirty="0">
                        <a:effectLst/>
                        <a:latin typeface="Franklin Gothic Medium" panose="020B06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Admissions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9887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11/19/2013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13.0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9.0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4.0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2"/>
                        </a:rPr>
                        <a:t>JP Morgan Chase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 + states</a:t>
                      </a:r>
                      <a:r>
                        <a:rPr lang="en-US" sz="1600" kern="800" baseline="30000" dirty="0"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63882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7/14/2014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7.0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4.5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2.5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3"/>
                        </a:rPr>
                        <a:t>Citigroup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 + states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3625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8/21/2014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16.65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9.65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7.0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4"/>
                        </a:rPr>
                        <a:t>Bank of America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 + states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2790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2/25/2015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2.6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2.6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5"/>
                        </a:rPr>
                        <a:t>Morgan Stanley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59045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2/11/2016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3.173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2.773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0.4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6"/>
                        </a:rPr>
                        <a:t>Morgan Stanley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 + states</a:t>
                      </a:r>
                      <a:r>
                        <a:rPr lang="en-US" sz="1600" kern="800" baseline="30000" dirty="0"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88447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4/11/2016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5.06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3.26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1.8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7"/>
                        </a:rPr>
                        <a:t>Goldman Sachs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 + states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76534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1/17/2017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7.2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3.1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4.1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8"/>
                        </a:rPr>
                        <a:t>Deutsche Bank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36330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1/18/2017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5.28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2.48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2.8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9"/>
                        </a:rPr>
                        <a:t>Credit Suisse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11540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3/29/2018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2.0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2.0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10"/>
                        </a:rPr>
                        <a:t>Barclays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21916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8/1/2018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2.09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2.09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11"/>
                        </a:rPr>
                        <a:t>Wells Fargo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3</a:t>
                      </a:r>
                      <a:endParaRPr kumimoji="0" lang="en-US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3025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8/14/2018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4.9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4.9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12"/>
                        </a:rPr>
                        <a:t>Royal Bank of Scotland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3</a:t>
                      </a:r>
                      <a:endParaRPr kumimoji="0" 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32337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10/9/2018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0.765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0.765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13"/>
                        </a:rPr>
                        <a:t>HSBC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6556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10/16/2018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0.48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0.48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14"/>
                        </a:rPr>
                        <a:t>Nomura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r>
                        <a:rPr kumimoji="0" lang="en-US" sz="1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3</a:t>
                      </a:r>
                      <a:endParaRPr kumimoji="0" lang="en-US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854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4/12/2019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1.5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1.5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r>
                        <a:rPr lang="en-US" sz="1600" kern="8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	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  <a:hlinkClick r:id="rId15"/>
                        </a:rPr>
                        <a:t>General Electric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800" dirty="0">
                          <a:effectLst/>
                          <a:latin typeface="Franklin Gothic Book" panose="020B0503020102020204" pitchFamily="34" charset="0"/>
                        </a:rPr>
                        <a:t>DOJ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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2620046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Includes $4 billion of a previously announced settlement with the FHFA.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Reported as $3.2 billion but includes $2.6 billion of a previously announced settlement with DOJ.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300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Settlement details DOJ’s findings but defendant did not admit to them.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endParaRPr lang="en-US" sz="1600" kern="8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endParaRPr lang="en-US" sz="1600" kern="8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8463" algn="dec"/>
                        </a:tabLst>
                      </a:pPr>
                      <a:endParaRPr lang="en-US" sz="1600" kern="8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482409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EF3A5-33EF-4866-9228-51E15016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98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2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313F2-46C1-4CF6-8191-C3FBB1A8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>
                <a:latin typeface="Franklin Gothic Medium Cond" panose="020B0606030402020204" pitchFamily="34" charset="0"/>
              </a:rPr>
              <a:t>Selected Settlements of FHFA &amp; GSE MBS Cases ($ millions)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EF3A5-33EF-4866-9228-51E15016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53DC-23AF-4A56-A2D0-32B21F010D54}" type="slidenum">
              <a:rPr lang="en-US" smtClean="0">
                <a:solidFill>
                  <a:schemeClr val="tx1"/>
                </a:solidFill>
              </a:rPr>
              <a:t>99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C49AF3E-942B-42BA-BF7A-55F84E4E2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971400"/>
              </p:ext>
            </p:extLst>
          </p:nvPr>
        </p:nvGraphicFramePr>
        <p:xfrm>
          <a:off x="228600" y="1066800"/>
          <a:ext cx="8595360" cy="529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89418903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1298957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45707501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3592222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03152372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9802358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37944558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385631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Amount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Defendant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Plaintiff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Medium Cond" panose="020B06060304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Amount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Defendant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Plaintiff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6349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12/31/2010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1,520</a:t>
                      </a: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Bank of America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Fannie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2/27/2014</a:t>
                      </a: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Société Générale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41007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12/31/2010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1,350</a:t>
                      </a: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Bank of America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Freddie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3/21/2014</a:t>
                      </a: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885</a:t>
                      </a: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Credit Suisse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062218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5/28/2013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Citigroup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3/26/2014</a:t>
                      </a: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9,300</a:t>
                      </a: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Bank of America, Countrywide, and Merrill Lynch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983406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7/25/2013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885</a:t>
                      </a: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UBS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824252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10/25/2013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5,100</a:t>
                      </a: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JP Morgan Chase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4/24/2014</a:t>
                      </a: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Barclays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607279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11/6/2013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Wells Fargo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4/29/2014</a:t>
                      </a: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Horizon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40289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12/2/2013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404</a:t>
                      </a: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Bank of America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Freddie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6/19/2014</a:t>
                      </a: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RBS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64878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12/20/2013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1,925</a:t>
                      </a: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Deutsche Bank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8/22/2014</a:t>
                      </a: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3,150</a:t>
                      </a: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Goldman Sachs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834533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12/31/2013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475</a:t>
                      </a: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Ally Financial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9/12/2014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HSBC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716737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1/7/2014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10,300</a:t>
                      </a: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Bank of America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Fannie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7/12/2017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5,500</a:t>
                      </a: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RBS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75145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2/7/2014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1,250</a:t>
                      </a: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Morgan Stanley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6/25/2018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847</a:t>
                      </a:r>
                    </a:p>
                  </a:txBody>
                  <a:tcPr marL="45720" marR="73152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Nomura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FHFA*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5245388"/>
                  </a:ext>
                </a:extLst>
              </a:tr>
              <a:tr h="274320">
                <a:tc gridSpan="8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Case was tried and affirmed on appeal. </a:t>
                      </a:r>
                      <a:r>
                        <a:rPr lang="en-US" sz="1400" i="1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Federal Housing Finance Agency v. Nomura Holdings America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104 F. Supp. 3d 441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(S.D.N.Y. 2015), aff’d. 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873 F.3d 85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(2d Cir. 2017), cert. denied 585 U.S. ___ (No. 17 1302, 25 Jun 2018). </a:t>
                      </a:r>
                      <a:r>
                        <a:rPr lang="en-US" sz="1400" dirty="0">
                          <a:effectLst/>
                          <a:latin typeface="Franklin Gothic Medium" panose="020B06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Note: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Links to the complaints in the FHFA cases are available at 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https://www.fhfa.gov/SupervisionRegulation/LegalDocuments/Pages/Litigation.aspx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a list of the FHFA settlements appears at 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https://www.fhfa.gov/Media/PublicAffairs/Pages/FHFA-Final-Update-on-Private-Label-Securities-Actions-9172018.aspx</a:t>
                      </a: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5780" algn="dec"/>
                        </a:tabLst>
                      </a:pP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8890" marB="88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75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72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HA Light Background01">
  <a:themeElements>
    <a:clrScheme name="MHA Custom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FFB3B3"/>
      </a:accent1>
      <a:accent2>
        <a:srgbClr val="FFFFCC"/>
      </a:accent2>
      <a:accent3>
        <a:srgbClr val="B3FFB3"/>
      </a:accent3>
      <a:accent4>
        <a:srgbClr val="B9FFFF"/>
      </a:accent4>
      <a:accent5>
        <a:srgbClr val="B7B3FF"/>
      </a:accent5>
      <a:accent6>
        <a:srgbClr val="FF9FE6"/>
      </a:accent6>
      <a:hlink>
        <a:srgbClr val="0000FF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MHA Light Background01</Template>
  <TotalTime>4942</TotalTime>
  <Words>4761</Words>
  <Application>Microsoft Office PowerPoint</Application>
  <PresentationFormat>On-screen Show (4:3)</PresentationFormat>
  <Paragraphs>1072</Paragraphs>
  <Slides>106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106</vt:i4>
      </vt:variant>
    </vt:vector>
  </HeadingPairs>
  <TitlesOfParts>
    <vt:vector size="122" baseType="lpstr">
      <vt:lpstr>Arial</vt:lpstr>
      <vt:lpstr>Arial Black</vt:lpstr>
      <vt:lpstr>Calibri</vt:lpstr>
      <vt:lpstr>Franklin Gothic Book</vt:lpstr>
      <vt:lpstr>Franklin Gothic Demi</vt:lpstr>
      <vt:lpstr>Franklin Gothic Medium</vt:lpstr>
      <vt:lpstr>Franklin Gothic Medium Cond</vt:lpstr>
      <vt:lpstr>Impact</vt:lpstr>
      <vt:lpstr>Segoe UI Emoji</vt:lpstr>
      <vt:lpstr>Symbol</vt:lpstr>
      <vt:lpstr>Times New Roman</vt:lpstr>
      <vt:lpstr>Wingdings</vt:lpstr>
      <vt:lpstr>MHA Light Background01</vt:lpstr>
      <vt:lpstr>Clip</vt:lpstr>
      <vt:lpstr>ClipArt</vt:lpstr>
      <vt:lpstr>Chart</vt:lpstr>
      <vt:lpstr>Securitization 101</vt:lpstr>
      <vt:lpstr>Agenda/Overview</vt:lpstr>
      <vt:lpstr>Finance &amp; Securitization History</vt:lpstr>
      <vt:lpstr>Finance &amp; Securitization History</vt:lpstr>
      <vt:lpstr>Finance &amp; Securitization History (2)</vt:lpstr>
      <vt:lpstr>Finance &amp; Securitization History (3)</vt:lpstr>
      <vt:lpstr>Finance &amp; Securitization History (4)</vt:lpstr>
      <vt:lpstr>Finance &amp; Securitization History (5)</vt:lpstr>
      <vt:lpstr>Finance &amp; Securitization History (6)</vt:lpstr>
      <vt:lpstr>Finance &amp; Securitization History (7)</vt:lpstr>
      <vt:lpstr>Dimensions of the Market</vt:lpstr>
      <vt:lpstr>U.S. Gross Domestic Product ($ trillions)</vt:lpstr>
      <vt:lpstr>U.S. Domestic Non-Financial Debt</vt:lpstr>
      <vt:lpstr>U.S. Capital Market Debt</vt:lpstr>
      <vt:lpstr>Why Focus on MBS</vt:lpstr>
      <vt:lpstr>U.S. Occupied Housing Units</vt:lpstr>
      <vt:lpstr>U.S. Securitization Issuance Volume ($ trillions)</vt:lpstr>
      <vt:lpstr>FHFA Home Price Index – United States</vt:lpstr>
      <vt:lpstr>FHFA Home Price Index -- California</vt:lpstr>
      <vt:lpstr>FHFA Home Price Index -- Florida</vt:lpstr>
      <vt:lpstr>FHFA Home Price Index -- Indiana</vt:lpstr>
      <vt:lpstr>U.S. MBS Issuance and Loan Originations ($ trillions)</vt:lpstr>
      <vt:lpstr>U.S. Non-mortgage Securitization Issuance Volume ($ billions)</vt:lpstr>
      <vt:lpstr>What is Securitization?</vt:lpstr>
      <vt:lpstr>What Is Securitization?</vt:lpstr>
      <vt:lpstr>Securitization Benefits </vt:lpstr>
      <vt:lpstr>U.S. Homeownership Rate</vt:lpstr>
      <vt:lpstr>Securitization Benefits (2)</vt:lpstr>
      <vt:lpstr>What Drives Securitization Benefits?</vt:lpstr>
      <vt:lpstr>Banks &amp; Securitization</vt:lpstr>
      <vt:lpstr>Legal Structure and Parties</vt:lpstr>
      <vt:lpstr>Securitization and Special Purpose Entities</vt:lpstr>
      <vt:lpstr>Securitization Diagram</vt:lpstr>
      <vt:lpstr>Other Players</vt:lpstr>
      <vt:lpstr>Reallocating Credit Risk – Tranching</vt:lpstr>
      <vt:lpstr>More on Credit Enhancement</vt:lpstr>
      <vt:lpstr>Excess Spread Flow</vt:lpstr>
      <vt:lpstr>Mortgage Loans &amp; MBS</vt:lpstr>
      <vt:lpstr>Mortgage Loan Basics</vt:lpstr>
      <vt:lpstr>Refinancing: A Valuable Option</vt:lpstr>
      <vt:lpstr>Mortgage Loan = A Bond minus an Option</vt:lpstr>
      <vt:lpstr>Basic MBS Cash Flow</vt:lpstr>
      <vt:lpstr>Structure: Prepayments (1)</vt:lpstr>
      <vt:lpstr>Structure: Prepayments (2)</vt:lpstr>
      <vt:lpstr>Structure: Prepayments (3)</vt:lpstr>
      <vt:lpstr>Structure: Prepayments (4)</vt:lpstr>
      <vt:lpstr>Structure: Prepayments (5)</vt:lpstr>
      <vt:lpstr>Structure: Prepayments (6)</vt:lpstr>
      <vt:lpstr>Structure: Prepayments (7)</vt:lpstr>
      <vt:lpstr>Structure: Prepayments (8)</vt:lpstr>
      <vt:lpstr>Structure: Prepayments (9)</vt:lpstr>
      <vt:lpstr>Reallocating Credit Risk – Tranching (again)</vt:lpstr>
      <vt:lpstr>More on Credit Enhancement (again)</vt:lpstr>
      <vt:lpstr>Sub-prime MBS Cashflow Example</vt:lpstr>
      <vt:lpstr>The Credit Dimension</vt:lpstr>
      <vt:lpstr>What is “Credit Quality?”</vt:lpstr>
      <vt:lpstr>Rating Arbitrage in a Frequency-Only Rating System</vt:lpstr>
      <vt:lpstr>Tradeoff of Frequency and Severity in an Expected Loss Rating System</vt:lpstr>
      <vt:lpstr>Security Characteristics and  Investment Considerations</vt:lpstr>
      <vt:lpstr>Basic Components of Yield</vt:lpstr>
      <vt:lpstr>Credit Risk Premium</vt:lpstr>
      <vt:lpstr>Liquidity Premium</vt:lpstr>
      <vt:lpstr>Optionality</vt:lpstr>
      <vt:lpstr>Other Factors</vt:lpstr>
      <vt:lpstr>Types of Securitization Cash Flow Structures?</vt:lpstr>
      <vt:lpstr>Mortgage Pass-Throughs (MBS)</vt:lpstr>
      <vt:lpstr>MBS Basic Features (GSE MBS)</vt:lpstr>
      <vt:lpstr>Ginnie Mae – GNMA</vt:lpstr>
      <vt:lpstr>Fannie Mae &amp; Freddie Mac</vt:lpstr>
      <vt:lpstr>Fannie/Freddie Conforming Loan Limit</vt:lpstr>
      <vt:lpstr>Key Theme: Prepayments</vt:lpstr>
      <vt:lpstr>Positive vs. Negative Convexity</vt:lpstr>
      <vt:lpstr>MBS Trading</vt:lpstr>
      <vt:lpstr>MBS Valuation</vt:lpstr>
      <vt:lpstr>Private-Label MBS</vt:lpstr>
      <vt:lpstr>CMOs</vt:lpstr>
      <vt:lpstr>Credit Card ABS</vt:lpstr>
      <vt:lpstr>Prime Auto Loan/Lease ABS</vt:lpstr>
      <vt:lpstr>Sampling of “Other” Asset Classes</vt:lpstr>
      <vt:lpstr>Partially Supported, Multiseller ABCP Program Structure</vt:lpstr>
      <vt:lpstr>CDOs/CLOs/CBOs Collateralized Debt Obligations Collateralized Loan Obligations Collateralized Bond Obligations </vt:lpstr>
      <vt:lpstr>CDO Highlights</vt:lpstr>
      <vt:lpstr>Basic CDO Structure – Tranching</vt:lpstr>
      <vt:lpstr>CDO Structure – Additional Features</vt:lpstr>
      <vt:lpstr>Vocabulary for CDOs of ABS</vt:lpstr>
      <vt:lpstr>ABS CDO – Pool of Subordinate ABS</vt:lpstr>
      <vt:lpstr>Home Equity ABS Yield Spreads over Swaps/LIBOR and Annual Structured Finance CDO Funded Issuance Volume</vt:lpstr>
      <vt:lpstr>Valuation – Monte Carlo Simulation</vt:lpstr>
      <vt:lpstr>CDO Pricing Challenges</vt:lpstr>
      <vt:lpstr>The Dark Side of Securitization</vt:lpstr>
      <vt:lpstr>“Mis-use” of Securitization</vt:lpstr>
      <vt:lpstr>“Mis-use” of Securitization (2)</vt:lpstr>
      <vt:lpstr>Accounting Distortions</vt:lpstr>
      <vt:lpstr>Early Examples of Bad Deals (Fraud)</vt:lpstr>
      <vt:lpstr>Mortgage Meltdown</vt:lpstr>
      <vt:lpstr>MBS Credit Deterioration</vt:lpstr>
      <vt:lpstr>Mortgage Servicing Violations</vt:lpstr>
      <vt:lpstr>Selected Settlements of DOJ MBS Cases ($ billions)</vt:lpstr>
      <vt:lpstr>Selected Settlements of FHFA &amp; GSE MBS Cases ($ millions)</vt:lpstr>
      <vt:lpstr>Current Issues</vt:lpstr>
      <vt:lpstr>Selection of Current Issues</vt:lpstr>
      <vt:lpstr>Q &amp; A</vt:lpstr>
      <vt:lpstr>Additional Resources</vt:lpstr>
      <vt:lpstr>Additional Resources (2)</vt:lpstr>
      <vt:lpstr>Additional Resources (3)</vt:lpstr>
      <vt:lpstr>Additional Resources (4)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Adelon</dc:creator>
  <cp:lastModifiedBy>Mark Adelson</cp:lastModifiedBy>
  <cp:revision>185</cp:revision>
  <dcterms:created xsi:type="dcterms:W3CDTF">2012-09-29T19:21:37Z</dcterms:created>
  <dcterms:modified xsi:type="dcterms:W3CDTF">2020-12-15T18:34:13Z</dcterms:modified>
</cp:coreProperties>
</file>